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7.xml" ContentType="application/vnd.openxmlformats-officedocument.theme+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0.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3.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14.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849" r:id="rId8"/>
    <p:sldMasterId id="2147485002" r:id="rId9"/>
    <p:sldMasterId id="2147485018" r:id="rId10"/>
    <p:sldMasterId id="2147485055" r:id="rId11"/>
    <p:sldMasterId id="2147485083" r:id="rId12"/>
    <p:sldMasterId id="2147485116" r:id="rId13"/>
    <p:sldMasterId id="2147485131" r:id="rId14"/>
    <p:sldMasterId id="2147485150" r:id="rId15"/>
    <p:sldMasterId id="2147485152" r:id="rId16"/>
    <p:sldMasterId id="2147485186" r:id="rId17"/>
    <p:sldMasterId id="2147485219" r:id="rId18"/>
    <p:sldMasterId id="2147485242" r:id="rId19"/>
    <p:sldMasterId id="2147485274" r:id="rId20"/>
    <p:sldMasterId id="2147485306" r:id="rId21"/>
    <p:sldMasterId id="2147485365" r:id="rId22"/>
  </p:sldMasterIdLst>
  <p:notesMasterIdLst>
    <p:notesMasterId r:id="rId104"/>
  </p:notesMasterIdLst>
  <p:handoutMasterIdLst>
    <p:handoutMasterId r:id="rId105"/>
  </p:handoutMasterIdLst>
  <p:sldIdLst>
    <p:sldId id="1694" r:id="rId23"/>
    <p:sldId id="1702" r:id="rId24"/>
    <p:sldId id="1703" r:id="rId25"/>
    <p:sldId id="1704" r:id="rId26"/>
    <p:sldId id="1705" r:id="rId27"/>
    <p:sldId id="1649" r:id="rId28"/>
    <p:sldId id="1650" r:id="rId29"/>
    <p:sldId id="1651" r:id="rId30"/>
    <p:sldId id="1652" r:id="rId31"/>
    <p:sldId id="1673" r:id="rId32"/>
    <p:sldId id="1672" r:id="rId33"/>
    <p:sldId id="1654" r:id="rId34"/>
    <p:sldId id="1655" r:id="rId35"/>
    <p:sldId id="1659" r:id="rId36"/>
    <p:sldId id="1656" r:id="rId37"/>
    <p:sldId id="1657" r:id="rId38"/>
    <p:sldId id="1658" r:id="rId39"/>
    <p:sldId id="1671" r:id="rId40"/>
    <p:sldId id="1660" r:id="rId41"/>
    <p:sldId id="1425" r:id="rId42"/>
    <p:sldId id="1423" r:id="rId43"/>
    <p:sldId id="1661" r:id="rId44"/>
    <p:sldId id="1662" r:id="rId45"/>
    <p:sldId id="1663" r:id="rId46"/>
    <p:sldId id="1664" r:id="rId47"/>
    <p:sldId id="1624" r:id="rId48"/>
    <p:sldId id="1665" r:id="rId49"/>
    <p:sldId id="1666" r:id="rId50"/>
    <p:sldId id="1675" r:id="rId51"/>
    <p:sldId id="1676" r:id="rId52"/>
    <p:sldId id="1667" r:id="rId53"/>
    <p:sldId id="1674" r:id="rId54"/>
    <p:sldId id="1668" r:id="rId55"/>
    <p:sldId id="1686" r:id="rId56"/>
    <p:sldId id="1677" r:id="rId57"/>
    <p:sldId id="1691" r:id="rId58"/>
    <p:sldId id="1692" r:id="rId59"/>
    <p:sldId id="1693" r:id="rId60"/>
    <p:sldId id="1678" r:id="rId61"/>
    <p:sldId id="1679" r:id="rId62"/>
    <p:sldId id="1687" r:id="rId63"/>
    <p:sldId id="1680" r:id="rId64"/>
    <p:sldId id="1625" r:id="rId65"/>
    <p:sldId id="1681" r:id="rId66"/>
    <p:sldId id="1682" r:id="rId67"/>
    <p:sldId id="1683" r:id="rId68"/>
    <p:sldId id="1684" r:id="rId69"/>
    <p:sldId id="1685" r:id="rId70"/>
    <p:sldId id="1688" r:id="rId71"/>
    <p:sldId id="1554" r:id="rId72"/>
    <p:sldId id="1538" r:id="rId73"/>
    <p:sldId id="1616" r:id="rId74"/>
    <p:sldId id="1701" r:id="rId75"/>
    <p:sldId id="1600" r:id="rId76"/>
    <p:sldId id="1617" r:id="rId77"/>
    <p:sldId id="1587" r:id="rId78"/>
    <p:sldId id="1628" r:id="rId79"/>
    <p:sldId id="1639" r:id="rId80"/>
    <p:sldId id="1621" r:id="rId81"/>
    <p:sldId id="1608" r:id="rId82"/>
    <p:sldId id="1619" r:id="rId83"/>
    <p:sldId id="1620" r:id="rId84"/>
    <p:sldId id="1610" r:id="rId85"/>
    <p:sldId id="1626" r:id="rId86"/>
    <p:sldId id="1627" r:id="rId87"/>
    <p:sldId id="1647" r:id="rId88"/>
    <p:sldId id="1631" r:id="rId89"/>
    <p:sldId id="1645" r:id="rId90"/>
    <p:sldId id="1640" r:id="rId91"/>
    <p:sldId id="1643" r:id="rId92"/>
    <p:sldId id="1644" r:id="rId93"/>
    <p:sldId id="1646" r:id="rId94"/>
    <p:sldId id="1695" r:id="rId95"/>
    <p:sldId id="1696" r:id="rId96"/>
    <p:sldId id="1697" r:id="rId97"/>
    <p:sldId id="1698" r:id="rId98"/>
    <p:sldId id="1699" r:id="rId99"/>
    <p:sldId id="1700" r:id="rId100"/>
    <p:sldId id="1602" r:id="rId101"/>
    <p:sldId id="1579" r:id="rId102"/>
    <p:sldId id="1633" r:id="rId103"/>
  </p:sldIdLst>
  <p:sldSz cx="12188825" cy="6858000"/>
  <p:notesSz cx="7010400" cy="9296400"/>
  <p:defaultTex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96EFC5D-5275-44E1-85ED-2B53EE60F7CD}">
          <p14:sldIdLst>
            <p14:sldId id="1694"/>
            <p14:sldId id="1702"/>
            <p14:sldId id="1703"/>
            <p14:sldId id="1704"/>
            <p14:sldId id="1705"/>
            <p14:sldId id="1649"/>
            <p14:sldId id="1650"/>
            <p14:sldId id="1651"/>
          </p14:sldIdLst>
        </p14:section>
        <p14:section name="Why the cloud?" id="{7863C747-087E-4A2D-B131-CABEF2B06BE5}">
          <p14:sldIdLst>
            <p14:sldId id="1652"/>
            <p14:sldId id="1673"/>
            <p14:sldId id="1672"/>
            <p14:sldId id="1654"/>
            <p14:sldId id="1655"/>
          </p14:sldIdLst>
        </p14:section>
        <p14:section name="About Microsoft Azure" id="{B2862A4A-788A-430D-85B9-F318FEE9D4AE}">
          <p14:sldIdLst>
            <p14:sldId id="1659"/>
            <p14:sldId id="1656"/>
            <p14:sldId id="1657"/>
            <p14:sldId id="1658"/>
            <p14:sldId id="1671"/>
            <p14:sldId id="1660"/>
            <p14:sldId id="1425"/>
            <p14:sldId id="1423"/>
            <p14:sldId id="1661"/>
            <p14:sldId id="1662"/>
            <p14:sldId id="1663"/>
            <p14:sldId id="1664"/>
            <p14:sldId id="1624"/>
            <p14:sldId id="1665"/>
            <p14:sldId id="1666"/>
            <p14:sldId id="1675"/>
            <p14:sldId id="1676"/>
            <p14:sldId id="1667"/>
            <p14:sldId id="1674"/>
            <p14:sldId id="1668"/>
            <p14:sldId id="1686"/>
            <p14:sldId id="1677"/>
            <p14:sldId id="1691"/>
            <p14:sldId id="1692"/>
            <p14:sldId id="1693"/>
            <p14:sldId id="1678"/>
            <p14:sldId id="1679"/>
            <p14:sldId id="1687"/>
            <p14:sldId id="1680"/>
            <p14:sldId id="1625"/>
            <p14:sldId id="1681"/>
            <p14:sldId id="1682"/>
            <p14:sldId id="1683"/>
            <p14:sldId id="1684"/>
            <p14:sldId id="1685"/>
            <p14:sldId id="1688"/>
            <p14:sldId id="1554"/>
            <p14:sldId id="1538"/>
          </p14:sldIdLst>
        </p14:section>
        <p14:section name="Azure Services" id="{B6848D49-90B9-4784-8705-EE51253D6762}">
          <p14:sldIdLst>
            <p14:sldId id="1616"/>
            <p14:sldId id="1701"/>
          </p14:sldIdLst>
        </p14:section>
        <p14:section name="Demo Azure Portal" id="{B47DAF19-7889-4028-BFEB-80B171D71F17}">
          <p14:sldIdLst>
            <p14:sldId id="1600"/>
          </p14:sldIdLst>
        </p14:section>
        <p14:section name="IaaS Virtual Machines" id="{19EBC36D-8DDB-4E65-B9C6-869F15C7817D}">
          <p14:sldIdLst>
            <p14:sldId id="1617"/>
          </p14:sldIdLst>
        </p14:section>
        <p14:section name="App Gallery" id="{B494D8DF-B98E-419D-AF1E-1CD93642E4E3}">
          <p14:sldIdLst>
            <p14:sldId id="1587"/>
          </p14:sldIdLst>
        </p14:section>
        <p14:section name="Azure App Service" id="{E3023B48-7D43-4F60-BDA6-6BF9C73A856C}">
          <p14:sldIdLst>
            <p14:sldId id="1628"/>
            <p14:sldId id="1639"/>
            <p14:sldId id="1621"/>
            <p14:sldId id="1608"/>
          </p14:sldIdLst>
        </p14:section>
        <p14:section name="Demo Azure Preview Portal" id="{BBA8E0F0-1B7C-4BCC-91C0-C372B4AC5256}">
          <p14:sldIdLst>
            <p14:sldId id="1619"/>
          </p14:sldIdLst>
        </p14:section>
        <p14:section name="More Azure - AD, Media, IoT, Factor &amp; Stream, Fabric" id="{AE95F46A-0F83-47CF-9808-D49DA7FEACBD}">
          <p14:sldIdLst>
            <p14:sldId id="1620"/>
            <p14:sldId id="1610"/>
            <p14:sldId id="1626"/>
            <p14:sldId id="1627"/>
            <p14:sldId id="1647"/>
          </p14:sldIdLst>
        </p14:section>
        <p14:section name="Key Scenarios - Get started w/ Azure" id="{EE5B6C46-9488-44FC-A5AA-3E3F62C37D4A}">
          <p14:sldIdLst>
            <p14:sldId id="1631"/>
            <p14:sldId id="1645"/>
            <p14:sldId id="1640"/>
            <p14:sldId id="1643"/>
            <p14:sldId id="1644"/>
            <p14:sldId id="1646"/>
            <p14:sldId id="1695"/>
            <p14:sldId id="1696"/>
            <p14:sldId id="1697"/>
            <p14:sldId id="1698"/>
            <p14:sldId id="1699"/>
            <p14:sldId id="1700"/>
          </p14:sldIdLst>
        </p14:section>
        <p14:section name="MSDN Benefits &amp; Sign-up" id="{002726CB-E1BF-4A37-9136-317A955E7929}">
          <p14:sldIdLst>
            <p14:sldId id="1602"/>
            <p14:sldId id="1579"/>
          </p14:sldIdLst>
        </p14:section>
        <p14:section name="Exit" id="{DAC3DB5A-7765-4FC1-92C1-48A9CC4E4917}">
          <p14:sldIdLst>
            <p14:sldId id="1633"/>
          </p14:sldIdLst>
        </p14:section>
      </p14:sectionLst>
    </p:ext>
    <p:ext uri="{EFAFB233-063F-42B5-8137-9DF3F51BA10A}">
      <p15:sldGuideLst xmlns:p15="http://schemas.microsoft.com/office/powerpoint/2012/main">
        <p15:guide id="1" orient="horz" pos="1195">
          <p15:clr>
            <a:srgbClr val="A4A3A4"/>
          </p15:clr>
        </p15:guide>
        <p15:guide id="2" pos="3839">
          <p15:clr>
            <a:srgbClr val="A4A3A4"/>
          </p15:clr>
        </p15:guide>
        <p15:guide id="3" pos="186">
          <p15:clr>
            <a:srgbClr val="A4A3A4"/>
          </p15:clr>
        </p15:guide>
        <p15:guide id="4" pos="7515">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7DDA"/>
    <a:srgbClr val="008AF2"/>
    <a:srgbClr val="004086"/>
    <a:srgbClr val="92D050"/>
    <a:srgbClr val="003630"/>
    <a:srgbClr val="0072C6"/>
    <a:srgbClr val="0079D6"/>
    <a:srgbClr val="008FFA"/>
    <a:srgbClr val="0075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96" autoAdjust="0"/>
    <p:restoredTop sz="69850" autoAdjust="0"/>
  </p:normalViewPr>
  <p:slideViewPr>
    <p:cSldViewPr>
      <p:cViewPr varScale="1">
        <p:scale>
          <a:sx n="63" d="100"/>
          <a:sy n="63" d="100"/>
        </p:scale>
        <p:origin x="1110" y="78"/>
      </p:cViewPr>
      <p:guideLst>
        <p:guide orient="horz" pos="1195"/>
        <p:guide pos="3839"/>
        <p:guide pos="186"/>
        <p:guide pos="7515"/>
      </p:guideLst>
    </p:cSldViewPr>
  </p:slideViewPr>
  <p:outlineViewPr>
    <p:cViewPr>
      <p:scale>
        <a:sx n="33" d="100"/>
        <a:sy n="33" d="100"/>
      </p:scale>
      <p:origin x="0" y="0"/>
    </p:cViewPr>
  </p:outlineViewPr>
  <p:notesTextViewPr>
    <p:cViewPr>
      <p:scale>
        <a:sx n="3" d="2"/>
        <a:sy n="3" d="2"/>
      </p:scale>
      <p:origin x="0" y="0"/>
    </p:cViewPr>
  </p:notesTextViewPr>
  <p:sorterViewPr>
    <p:cViewPr>
      <p:scale>
        <a:sx n="53" d="100"/>
        <a:sy n="53" d="100"/>
      </p:scale>
      <p:origin x="0" y="0"/>
    </p:cViewPr>
  </p:sorterViewPr>
  <p:notesViewPr>
    <p:cSldViewPr showGuides="1">
      <p:cViewPr varScale="1">
        <p:scale>
          <a:sx n="63" d="100"/>
          <a:sy n="63" d="100"/>
        </p:scale>
        <p:origin x="3115" y="29"/>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4.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7.xml"/><Relationship Id="rId107" Type="http://schemas.openxmlformats.org/officeDocument/2006/relationships/presProps" Target="presProps.xml"/><Relationship Id="rId11" Type="http://schemas.openxmlformats.org/officeDocument/2006/relationships/slideMaster" Target="slideMasters/slideMaster4.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slide" Target="slides/slide57.xml"/><Relationship Id="rId87" Type="http://schemas.openxmlformats.org/officeDocument/2006/relationships/slide" Target="slides/slide65.xml"/><Relationship Id="rId102" Type="http://schemas.openxmlformats.org/officeDocument/2006/relationships/slide" Target="slides/slide80.xml"/><Relationship Id="rId110"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39.xml"/><Relationship Id="rId82" Type="http://schemas.openxmlformats.org/officeDocument/2006/relationships/slide" Target="slides/slide60.xml"/><Relationship Id="rId90" Type="http://schemas.openxmlformats.org/officeDocument/2006/relationships/slide" Target="slides/slide68.xml"/><Relationship Id="rId95" Type="http://schemas.openxmlformats.org/officeDocument/2006/relationships/slide" Target="slides/slide73.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22" Type="http://schemas.openxmlformats.org/officeDocument/2006/relationships/slideMaster" Target="slideMasters/slideMaster15.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handoutMaster" Target="handoutMasters/handoutMaster1.xml"/><Relationship Id="rId8" Type="http://schemas.openxmlformats.org/officeDocument/2006/relationships/slideMaster" Target="slideMasters/slideMaster1.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slide" Target="slides/slide63.xml"/><Relationship Id="rId93" Type="http://schemas.openxmlformats.org/officeDocument/2006/relationships/slide" Target="slides/slide71.xml"/><Relationship Id="rId98"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103" Type="http://schemas.openxmlformats.org/officeDocument/2006/relationships/slide" Target="slides/slide81.xml"/><Relationship Id="rId108" Type="http://schemas.openxmlformats.org/officeDocument/2006/relationships/viewProps" Target="viewProps.xml"/><Relationship Id="rId20" Type="http://schemas.openxmlformats.org/officeDocument/2006/relationships/slideMaster" Target="slideMasters/slideMaster13.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slide" Target="slides/slide66.xml"/><Relationship Id="rId91" Type="http://schemas.openxmlformats.org/officeDocument/2006/relationships/slide" Target="slides/slide69.xml"/><Relationship Id="rId96" Type="http://schemas.openxmlformats.org/officeDocument/2006/relationships/slide" Target="slides/slide7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6" Type="http://schemas.openxmlformats.org/officeDocument/2006/relationships/commentAuthors" Target="commentAuthors.xml"/><Relationship Id="rId10" Type="http://schemas.openxmlformats.org/officeDocument/2006/relationships/slideMaster" Target="slideMasters/slideMaster3.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7.xml"/><Relationship Id="rId109" Type="http://schemas.openxmlformats.org/officeDocument/2006/relationships/theme" Target="theme/theme1.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notesMaster" Target="notesMasters/notesMaster1.xml"/><Relationship Id="rId7" Type="http://schemas.openxmlformats.org/officeDocument/2006/relationships/customXml" Target="../customXml/item7.xml"/><Relationship Id="rId71" Type="http://schemas.openxmlformats.org/officeDocument/2006/relationships/slide" Target="slides/slide49.xml"/><Relationship Id="rId92" Type="http://schemas.openxmlformats.org/officeDocument/2006/relationships/slide" Target="slides/slide7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9" y="0"/>
            <a:ext cx="3037840" cy="464820"/>
          </a:xfrm>
          <a:prstGeom prst="rect">
            <a:avLst/>
          </a:prstGeom>
        </p:spPr>
        <p:txBody>
          <a:bodyPr vert="horz" lIns="93175" tIns="46587" rIns="93175" bIns="46587" rtlCol="0"/>
          <a:lstStyle>
            <a:lvl1pPr algn="r">
              <a:defRPr sz="1200"/>
            </a:lvl1pPr>
          </a:lstStyle>
          <a:p>
            <a:fld id="{7B22242A-0727-46E8-9D2C-7C53C71231AC}" type="datetime8">
              <a:rPr lang="en-US" smtClean="0">
                <a:latin typeface="Segoe UI" pitchFamily="34" charset="0"/>
              </a:rPr>
              <a:t>11/4/2015 11:36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4"/>
          </a:xfrm>
          <a:prstGeom prst="rect">
            <a:avLst/>
          </a:prstGeom>
        </p:spPr>
        <p:txBody>
          <a:bodyPr vert="horz" lIns="93175" tIns="46587" rIns="93175" bIns="46587" rtlCol="0" anchor="b"/>
          <a:lstStyle>
            <a:lvl1pPr algn="l">
              <a:defRPr sz="1200"/>
            </a:lvl1pPr>
          </a:lstStyle>
          <a:p>
            <a:pPr marL="406020" defTabSz="931436"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4" y="8829967"/>
            <a:ext cx="1096673" cy="464820"/>
          </a:xfrm>
          <a:prstGeom prst="rect">
            <a:avLst/>
          </a:prstGeom>
        </p:spPr>
        <p:txBody>
          <a:bodyPr vert="horz" lIns="93175" tIns="46587" rIns="93175" bIns="46587"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5" tIns="46587" rIns="93175" bIns="46587"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5" tIns="46587" rIns="93175" bIns="46587"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5" tIns="46587" rIns="93175" bIns="46587" rtlCol="0" anchor="b"/>
          <a:lstStyle>
            <a:lvl1pPr marL="582340" indent="0" algn="l">
              <a:defRPr sz="1200"/>
            </a:lvl1p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9" y="0"/>
            <a:ext cx="3037840" cy="464820"/>
          </a:xfrm>
          <a:prstGeom prst="rect">
            <a:avLst/>
          </a:prstGeom>
        </p:spPr>
        <p:txBody>
          <a:bodyPr vert="horz" lIns="93175" tIns="46587" rIns="93175" bIns="46587" rtlCol="0"/>
          <a:lstStyle>
            <a:lvl1pPr algn="r">
              <a:defRPr sz="1200">
                <a:latin typeface="Segoe UI" pitchFamily="34" charset="0"/>
              </a:defRPr>
            </a:lvl1pPr>
          </a:lstStyle>
          <a:p>
            <a:fld id="{DDCD61BB-790A-4EFE-904A-F3FC061E4182}" type="datetime8">
              <a:rPr lang="en-US" smtClean="0"/>
              <a:t>11/4/2015 11:36 PM</a:t>
            </a:fld>
            <a:endParaRPr lang="en-US" dirty="0"/>
          </a:p>
        </p:txBody>
      </p:sp>
      <p:sp>
        <p:nvSpPr>
          <p:cNvPr id="12" name="Notes Placeholder 11"/>
          <p:cNvSpPr>
            <a:spLocks noGrp="1"/>
          </p:cNvSpPr>
          <p:nvPr>
            <p:ph type="body" sz="quarter" idx="3"/>
          </p:nvPr>
        </p:nvSpPr>
        <p:spPr>
          <a:xfrm>
            <a:off x="701040" y="4415791"/>
            <a:ext cx="5608320" cy="4183380"/>
          </a:xfrm>
          <a:prstGeom prst="rect">
            <a:avLst/>
          </a:prstGeom>
        </p:spPr>
        <p:txBody>
          <a:bodyPr vert="horz" lIns="93175" tIns="46587" rIns="93175" bIns="46587"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5" tIns="46587" rIns="93175" bIns="46587"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274"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60" indent="-10581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38"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798" indent="-146823"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072" indent="-115078" algn="l" defTabSz="914274"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685" algn="l" defTabSz="914274" rtl="0" eaLnBrk="1" latinLnBrk="0" hangingPunct="1">
      <a:defRPr sz="1200" kern="1200">
        <a:solidFill>
          <a:schemeClr val="tx1"/>
        </a:solidFill>
        <a:latin typeface="+mn-lt"/>
        <a:ea typeface="+mn-ea"/>
        <a:cs typeface="+mn-cs"/>
      </a:defRPr>
    </a:lvl6pPr>
    <a:lvl7pPr marL="2742821" algn="l" defTabSz="914274" rtl="0" eaLnBrk="1" latinLnBrk="0" hangingPunct="1">
      <a:defRPr sz="1200" kern="1200">
        <a:solidFill>
          <a:schemeClr val="tx1"/>
        </a:solidFill>
        <a:latin typeface="+mn-lt"/>
        <a:ea typeface="+mn-ea"/>
        <a:cs typeface="+mn-cs"/>
      </a:defRPr>
    </a:lvl7pPr>
    <a:lvl8pPr marL="3199958" algn="l" defTabSz="914274" rtl="0" eaLnBrk="1" latinLnBrk="0" hangingPunct="1">
      <a:defRPr sz="1200" kern="1200">
        <a:solidFill>
          <a:schemeClr val="tx1"/>
        </a:solidFill>
        <a:latin typeface="+mn-lt"/>
        <a:ea typeface="+mn-ea"/>
        <a:cs typeface="+mn-cs"/>
      </a:defRPr>
    </a:lvl8pPr>
    <a:lvl9pPr marL="3657096" algn="l" defTabSz="91427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3c.github.io/media-source/" TargetMode="External"/><Relationship Id="rId2" Type="http://schemas.openxmlformats.org/officeDocument/2006/relationships/slide" Target="../slides/slide63.xml"/><Relationship Id="rId1" Type="http://schemas.openxmlformats.org/officeDocument/2006/relationships/notesMaster" Target="../notesMasters/notesMaster1.xml"/><Relationship Id="rId4" Type="http://schemas.openxmlformats.org/officeDocument/2006/relationships/hyperlink" Target="https://w3c.github.io/encrypted-media/"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baseline="0" dirty="0" smtClean="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60756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offer the most comprehensive set of SaaS applications..</a:t>
            </a:r>
            <a:r>
              <a:rPr lang="en-US" baseline="0" dirty="0" smtClean="0"/>
              <a:t> That’s deployed and used by more businesses</a:t>
            </a:r>
          </a:p>
          <a:p>
            <a:endParaRPr lang="en-US" baseline="0" dirty="0" smtClean="0"/>
          </a:p>
          <a:p>
            <a:r>
              <a:rPr lang="en-US" baseline="0" dirty="0" smtClean="0"/>
              <a:t>In IT EMS helps us manage that without compromising the UX and making sure that we don’t harm the security.</a:t>
            </a:r>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568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 – </a:t>
            </a:r>
            <a:r>
              <a:rPr lang="en-US" dirty="0" err="1" smtClean="0"/>
              <a:t>Iaas</a:t>
            </a:r>
            <a:r>
              <a:rPr lang="en-US" dirty="0" smtClean="0"/>
              <a:t>, but</a:t>
            </a:r>
            <a:r>
              <a:rPr lang="en-US" baseline="0" dirty="0" smtClean="0"/>
              <a:t> no </a:t>
            </a:r>
            <a:r>
              <a:rPr lang="en-US" baseline="0" dirty="0" err="1" smtClean="0"/>
              <a:t>paas</a:t>
            </a:r>
            <a:r>
              <a:rPr lang="en-US" baseline="0" dirty="0" smtClean="0"/>
              <a:t> or </a:t>
            </a:r>
            <a:r>
              <a:rPr lang="en-US" baseline="0" dirty="0" err="1" smtClean="0"/>
              <a:t>saas</a:t>
            </a:r>
            <a:endParaRPr lang="en-US" baseline="0" dirty="0" smtClean="0"/>
          </a:p>
          <a:p>
            <a:r>
              <a:rPr lang="en-US" baseline="0" dirty="0" smtClean="0"/>
              <a:t>Salesforce – SaaS, but no other</a:t>
            </a:r>
          </a:p>
          <a:p>
            <a:endParaRPr lang="en-US" baseline="0" dirty="0" smtClean="0"/>
          </a:p>
          <a:p>
            <a:r>
              <a:rPr lang="en-US" baseline="0" dirty="0" smtClean="0"/>
              <a:t>TP is Azure not PaaS or IaaS..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7020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97530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876586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Gartner Survey</a:t>
            </a:r>
          </a:p>
          <a:p>
            <a:r>
              <a:rPr lang="en-US" dirty="0" smtClean="0"/>
              <a:t>10%</a:t>
            </a:r>
            <a:r>
              <a:rPr lang="en-US" baseline="0" dirty="0" smtClean="0"/>
              <a:t> - Public Cloud</a:t>
            </a:r>
          </a:p>
          <a:p>
            <a:r>
              <a:rPr lang="en-US" baseline="0" dirty="0" smtClean="0"/>
              <a:t>10% - Hosted environments</a:t>
            </a:r>
          </a:p>
          <a:p>
            <a:r>
              <a:rPr lang="en-US" baseline="0" dirty="0" smtClean="0"/>
              <a:t>80% - Hybrid Cloud</a:t>
            </a: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889939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11/4/2015 11:36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220469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t>11/4/2015 11:36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089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57507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2114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9664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Everyone is going through a Transformation,</a:t>
            </a:r>
            <a:r>
              <a:rPr lang="en-US" altLang="en-US" baseline="0" dirty="0" smtClean="0"/>
              <a:t> including us!</a:t>
            </a:r>
            <a:endParaRPr lang="en-US" altLang="en-US" dirty="0" smtClean="0"/>
          </a:p>
        </p:txBody>
      </p:sp>
      <p:sp>
        <p:nvSpPr>
          <p:cNvPr id="61444"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49568" eaLnBrk="1" fontAlgn="base" latinLnBrk="0" hangingPunct="1">
              <a:lnSpc>
                <a:spcPct val="100000"/>
              </a:lnSpc>
              <a:spcBef>
                <a:spcPct val="0"/>
              </a:spcBef>
              <a:spcAft>
                <a:spcPct val="0"/>
              </a:spcAft>
              <a:buClrTx/>
              <a:buSzTx/>
              <a:buFontTx/>
              <a:buNone/>
              <a:tabLst/>
              <a:defRPr/>
            </a:pPr>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5" name="Footer Placeholder 4"/>
          <p:cNvSpPr>
            <a:spLocks noGrp="1"/>
          </p:cNvSpPr>
          <p:nvPr>
            <p:ph type="ftr" sz="quarter" idx="4"/>
          </p:nvPr>
        </p:nvSpPr>
        <p:spPr>
          <a:xfrm>
            <a:off x="0" y="8831580"/>
            <a:ext cx="6052312" cy="361897"/>
          </a:xfrm>
        </p:spPr>
        <p:txBody>
          <a:bodyPr rtlCol="0"/>
          <a:lstStyle/>
          <a:p>
            <a:pPr marL="0" marR="0" lvl="0" indent="0" defTabSz="9314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prstClr val="black"/>
                    </a:gs>
                    <a:gs pos="100000">
                      <a:prstClr val="black"/>
                    </a:gs>
                  </a:gsLst>
                  <a:lin ang="5400000" scaled="0"/>
                </a:gradFill>
                <a:effectLst/>
                <a:uLnTx/>
                <a:uFillTx/>
                <a:ea typeface="Segoe UI" pitchFamily="34" charset="0"/>
              </a:rPr>
              <a:t>© 2014 Microsoft Corporation. All rights reserved. MICROSOFT MAKES NO WARRANTIES, EXPRESS, IMPLIED OR STATUTORY, AS TO THE INFORMATION IN THIS PRESENTATION.</a:t>
            </a:r>
          </a:p>
        </p:txBody>
      </p:sp>
      <p:sp>
        <p:nvSpPr>
          <p:cNvPr id="6144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8483CD5-B6A2-4D11-8621-B0D21269BC89}" type="datetime8">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11/4/2015 11:36 PM</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
        <p:nvSpPr>
          <p:cNvPr id="6144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30000"/>
              </a:spcBef>
              <a:spcAft>
                <a:spcPts val="344"/>
              </a:spcAft>
              <a:defRPr sz="900">
                <a:solidFill>
                  <a:schemeClr val="tx1"/>
                </a:solidFill>
                <a:latin typeface="Segoe UI Light" panose="020B0502040204020203" pitchFamily="34" charset="0"/>
                <a:ea typeface="MS PGothic" panose="020B0600070205080204" pitchFamily="34" charset="-128"/>
              </a:defRPr>
            </a:lvl1pPr>
            <a:lvl2pPr marL="757066" indent="-291179">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2pPr>
            <a:lvl3pPr marL="1164717"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3pPr>
            <a:lvl4pPr marL="1630604"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4pPr>
            <a:lvl5pPr marL="2096491" indent="-232943">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5pPr>
            <a:lvl6pPr marL="2562377"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6pPr>
            <a:lvl7pPr marL="3028264"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7pPr>
            <a:lvl8pPr marL="3494151"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8pPr>
            <a:lvl9pPr marL="3960038" indent="-232943" defTabSz="949568" eaLnBrk="0" fontAlgn="base" hangingPunct="0">
              <a:lnSpc>
                <a:spcPct val="90000"/>
              </a:lnSpc>
              <a:spcBef>
                <a:spcPct val="30000"/>
              </a:spcBef>
              <a:spcAft>
                <a:spcPts val="344"/>
              </a:spcAft>
              <a:buFont typeface="Arial" panose="020B0604020202020204" pitchFamily="34" charset="0"/>
              <a:buChar char="•"/>
              <a:defRPr sz="900">
                <a:solidFill>
                  <a:schemeClr val="tx1"/>
                </a:solidFill>
                <a:latin typeface="Segoe UI Light" panose="020B0502040204020203" pitchFamily="34" charset="0"/>
                <a:ea typeface="MS PGothic" panose="020B0600070205080204" pitchFamily="34" charset="-128"/>
              </a:defRPr>
            </a:lvl9pPr>
          </a:lstStyle>
          <a:p>
            <a:pPr marL="0" marR="0" lvl="0" indent="0" defTabSz="914400" eaLnBrk="1" fontAlgn="auto" latinLnBrk="0" hangingPunct="1">
              <a:lnSpc>
                <a:spcPct val="100000"/>
              </a:lnSpc>
              <a:spcBef>
                <a:spcPct val="0"/>
              </a:spcBef>
              <a:spcAft>
                <a:spcPct val="0"/>
              </a:spcAft>
              <a:buClrTx/>
              <a:buSzTx/>
              <a:buFontTx/>
              <a:buNone/>
              <a:tabLst/>
              <a:defRPr/>
            </a:pPr>
            <a:fld id="{FA9C7F1D-5209-40B0-A59C-8AB81A72FC1E}" type="slidenum">
              <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rPr>
              <a:pPr marL="0" marR="0" lvl="0" indent="0" defTabSz="914400" eaLnBrk="1" fontAlgn="auto" latinLnBrk="0" hangingPunct="1">
                <a:lnSpc>
                  <a:spcPct val="100000"/>
                </a:lnSpc>
                <a:spcBef>
                  <a:spcPct val="0"/>
                </a:spcBef>
                <a:spcAft>
                  <a:spcPct val="0"/>
                </a:spcAft>
                <a:buClrTx/>
                <a:buSzTx/>
                <a:buFontTx/>
                <a:buNone/>
                <a:tabLst/>
                <a:defRPr/>
              </a:pPr>
              <a:t>6</a:t>
            </a:fld>
            <a:endParaRPr kumimoji="0" lang="en-US" altLang="en-US" sz="1200" b="0" i="0" u="none" strike="noStrike" kern="0" cap="none" spc="0" normalizeH="0" baseline="0" noProof="0">
              <a:ln>
                <a:noFill/>
              </a:ln>
              <a:solidFill>
                <a:schemeClr val="tx1"/>
              </a:solidFill>
              <a:effectLst/>
              <a:uLnTx/>
              <a:uFillTx/>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4242481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1076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indent="-171450">
              <a:buFont typeface="Arial" panose="020B0604020202020204" pitchFamily="34" charset="0"/>
              <a:buChar char="•"/>
            </a:pPr>
            <a:r>
              <a:rPr lang="en-US" dirty="0" smtClean="0"/>
              <a:t>Azure meets a broad set of international and industry-specific compliance standards, such as ISO 27001, HIPAA, </a:t>
            </a:r>
            <a:r>
              <a:rPr lang="en-US" dirty="0" err="1" smtClean="0"/>
              <a:t>FedRAMP</a:t>
            </a:r>
            <a:r>
              <a:rPr lang="en-US" dirty="0" smtClean="0"/>
              <a:t>, SOC 1 and SOC 2, as well as country-specific standards including Australia IRAP, UK G-Cloud, and Singapore MTCS. </a:t>
            </a:r>
            <a:r>
              <a:rPr lang="en-US" sz="900" kern="1200" dirty="0" smtClean="0">
                <a:solidFill>
                  <a:schemeClr val="tx1"/>
                </a:solidFill>
                <a:effectLst/>
                <a:latin typeface="Segoe UI Light" pitchFamily="34" charset="0"/>
                <a:ea typeface="+mn-ea"/>
                <a:cs typeface="+mn-cs"/>
              </a:rPr>
              <a:t/>
            </a:r>
            <a:br>
              <a:rPr lang="en-US" sz="90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Azure cloud services, with independently verified compliance, give you the foundation to achieve compliance for the infrastructure and applications you run in Azure. </a:t>
            </a:r>
            <a:br>
              <a:rPr lang="en-US" dirty="0" smtClean="0"/>
            </a:br>
            <a:endParaRPr lang="en-US"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is subjected to rigorous audits by independent organizations and  the results are available to you as a part of Microsoft's commitment to </a:t>
            </a:r>
            <a:r>
              <a:rPr lang="en-US" sz="900" b="1" i="1" kern="1200" dirty="0" smtClean="0">
                <a:solidFill>
                  <a:schemeClr val="tx1"/>
                </a:solidFill>
                <a:effectLst/>
                <a:latin typeface="Segoe UI Light" pitchFamily="34" charset="0"/>
                <a:ea typeface="+mn-ea"/>
                <a:cs typeface="+mn-cs"/>
              </a:rPr>
              <a:t>transparency</a:t>
            </a:r>
            <a:r>
              <a:rPr lang="en-US" sz="900" b="0" i="0" kern="1200" dirty="0" smtClean="0">
                <a:solidFill>
                  <a:schemeClr val="tx1"/>
                </a:solidFill>
                <a:effectLst/>
                <a:latin typeface="Segoe UI Light" pitchFamily="34" charset="0"/>
                <a:ea typeface="+mn-ea"/>
                <a:cs typeface="+mn-cs"/>
              </a:rPr>
              <a:t>.</a:t>
            </a:r>
            <a:br>
              <a:rPr lang="en-US" sz="900" b="0" i="0" kern="1200" dirty="0" smtClean="0">
                <a:solidFill>
                  <a:schemeClr val="tx1"/>
                </a:solidFill>
                <a:effectLst/>
                <a:latin typeface="Segoe UI Light" pitchFamily="34" charset="0"/>
                <a:ea typeface="+mn-ea"/>
                <a:cs typeface="+mn-cs"/>
              </a:rPr>
            </a:br>
            <a:endParaRPr lang="en-US" sz="900" kern="120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dirty="0" smtClean="0"/>
              <a:t>Microsoft was also the first to adopt the uniform international code of practice for cloud privacy, ISO/IEC 27018, which governs the processing of personal information by cloud service providers.</a:t>
            </a:r>
            <a:br>
              <a:rPr lang="en-US" dirty="0" smtClean="0"/>
            </a:br>
            <a:endParaRPr lang="en-US" dirty="0" smtClean="0"/>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11/4/2015 11:36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25618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733556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231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45396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306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a:t>
            </a:r>
            <a:endParaRPr lang="en-US" dirty="0"/>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p>
          <a:p>
            <a:pPr marL="0" marR="0" lvl="0" indent="0" algn="l" defTabSz="93146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6042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2229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Web Apps – web apps that scale per your needs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Mobile Apps – Backend for any of your mobile apps</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Logic Apps – Automate business processes across SaaS and on-</a:t>
            </a:r>
            <a:r>
              <a:rPr lang="en-US" baseline="0" dirty="0" err="1" smtClean="0"/>
              <a:t>prem</a:t>
            </a:r>
            <a:endParaRPr lang="en-US" baseline="0" dirty="0" smtClean="0"/>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smtClean="0"/>
              <a:t>API Apps – Easily build and consume APIs in the cloud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4906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We no longer need a set of individual productivity apps –we need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MPC</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Never been a better time to be a part of the MS ecosystem as a dev</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0370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2467451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sz="900" b="0" i="0" kern="1200" dirty="0" smtClean="0">
                <a:solidFill>
                  <a:schemeClr val="tx1"/>
                </a:solidFill>
                <a:effectLst/>
                <a:latin typeface="Segoe UI Light" pitchFamily="34" charset="0"/>
                <a:ea typeface="+mn-ea"/>
                <a:cs typeface="+mn-cs"/>
              </a:rPr>
              <a:t>How is HA achieved?</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At any one time, three database replicas are running—one </a:t>
            </a:r>
            <a:r>
              <a:rPr lang="en-US" sz="900" b="0" i="1" kern="1200" dirty="0" smtClean="0">
                <a:solidFill>
                  <a:schemeClr val="tx1"/>
                </a:solidFill>
                <a:effectLst/>
                <a:latin typeface="Segoe UI Light" pitchFamily="34" charset="0"/>
                <a:ea typeface="+mn-ea"/>
                <a:cs typeface="+mn-cs"/>
              </a:rPr>
              <a:t>primary replica</a:t>
            </a:r>
            <a:r>
              <a:rPr lang="en-US" sz="900" b="0" i="0" kern="1200" dirty="0" smtClean="0">
                <a:solidFill>
                  <a:schemeClr val="tx1"/>
                </a:solidFill>
                <a:effectLst/>
                <a:latin typeface="Segoe UI Light" pitchFamily="34" charset="0"/>
                <a:ea typeface="+mn-ea"/>
                <a:cs typeface="+mn-cs"/>
              </a:rPr>
              <a:t> and two or more </a:t>
            </a:r>
            <a:r>
              <a:rPr lang="en-US" sz="900" b="0" i="1" kern="1200" dirty="0" smtClean="0">
                <a:solidFill>
                  <a:schemeClr val="tx1"/>
                </a:solidFill>
                <a:effectLst/>
                <a:latin typeface="Segoe UI Light" pitchFamily="34" charset="0"/>
                <a:ea typeface="+mn-ea"/>
                <a:cs typeface="+mn-cs"/>
              </a:rPr>
              <a:t>secondary replicas</a:t>
            </a:r>
            <a:r>
              <a:rPr lang="en-US" sz="900" b="0" i="0" kern="1200" dirty="0" smtClean="0">
                <a:solidFill>
                  <a:schemeClr val="tx1"/>
                </a:solidFill>
                <a:effectLst/>
                <a:latin typeface="Segoe UI Light" pitchFamily="34" charset="0"/>
                <a:ea typeface="+mn-ea"/>
                <a:cs typeface="+mn-cs"/>
              </a:rPr>
              <a:t>. If the hardware fails on the primary replica, Azure SQL Database detects the failure and fails over to the secondary replica. In case of a physical loss of a replica, a new replica is automatically created. So there are always at minimum two physical, transitionally consistent copies of your data in the datacenter.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2369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err="1" smtClean="0"/>
              <a:t>HDInsight</a:t>
            </a:r>
            <a:r>
              <a:rPr lang="en-US" dirty="0" smtClean="0"/>
              <a:t> is </a:t>
            </a:r>
            <a:r>
              <a:rPr lang="en-US" sz="900" dirty="0" smtClean="0">
                <a:solidFill>
                  <a:schemeClr val="bg1"/>
                </a:solidFill>
              </a:rPr>
              <a:t>Microsoft instance of </a:t>
            </a:r>
            <a:r>
              <a:rPr lang="en-US" dirty="0" smtClean="0"/>
              <a:t>Apache Hadoop</a:t>
            </a:r>
            <a:r>
              <a:rPr lang="en-US" baseline="0" dirty="0" smtClean="0"/>
              <a:t> distribution running as a service in Azure cloud that you can spin up in minutes. It’s </a:t>
            </a:r>
            <a:r>
              <a:rPr lang="en-US" dirty="0" smtClean="0"/>
              <a:t>architected to handle any amount of data, scaling from terabytes to petabytes on demand. </a:t>
            </a:r>
          </a:p>
          <a:p>
            <a:endParaRPr lang="en-US" dirty="0" smtClean="0"/>
          </a:p>
          <a:p>
            <a:r>
              <a:rPr lang="en-US" dirty="0" smtClean="0"/>
              <a:t>Supports</a:t>
            </a:r>
            <a:r>
              <a:rPr lang="en-US" baseline="0" dirty="0" smtClean="0"/>
              <a:t> existing ecosystem such as Hive </a:t>
            </a:r>
            <a:r>
              <a:rPr lang="en-US" dirty="0" smtClean="0"/>
              <a:t>to</a:t>
            </a:r>
            <a:r>
              <a:rPr lang="en-US" baseline="0" dirty="0" smtClean="0"/>
              <a:t> </a:t>
            </a:r>
            <a:r>
              <a:rPr lang="en-US" dirty="0" smtClean="0"/>
              <a:t>explore your data or to create reusable batch processing jobs. Includes</a:t>
            </a:r>
            <a:r>
              <a:rPr lang="en-US" baseline="0" dirty="0" smtClean="0"/>
              <a:t> Pig to implement complex processing logic.</a:t>
            </a:r>
            <a:endParaRPr lang="en-US" dirty="0" smtClean="0"/>
          </a:p>
          <a:p>
            <a:endParaRPr lang="en-US" dirty="0" smtClean="0"/>
          </a:p>
          <a:p>
            <a:r>
              <a:rPr lang="en-US" dirty="0" smtClean="0"/>
              <a:t>Uncover business insights by processing and analyzing structured or semi-structured data from</a:t>
            </a:r>
            <a:r>
              <a:rPr lang="en-US" baseline="0" dirty="0" smtClean="0"/>
              <a:t> </a:t>
            </a:r>
            <a:r>
              <a:rPr lang="en-US" dirty="0" smtClean="0"/>
              <a:t>web clickstreams, social media, server logs, devices and sensors, and more.</a:t>
            </a:r>
          </a:p>
          <a:p>
            <a:endParaRPr lang="en-US" dirty="0" smtClean="0"/>
          </a:p>
          <a:p>
            <a:r>
              <a:rPr lang="en-US" dirty="0" smtClean="0"/>
              <a:t>Because it's integrated with Excel, </a:t>
            </a:r>
            <a:r>
              <a:rPr lang="en-US" dirty="0" err="1" smtClean="0"/>
              <a:t>HDInsight</a:t>
            </a:r>
            <a:r>
              <a:rPr lang="en-US" dirty="0" smtClean="0"/>
              <a:t> lets you visualize and analyze your Hadoop data in compelling new ways in a tool familiar to your business users.</a:t>
            </a:r>
          </a:p>
          <a:p>
            <a:endParaRPr lang="en-US" dirty="0" smtClean="0"/>
          </a:p>
          <a:p>
            <a:r>
              <a:rPr lang="en-US" b="0" dirty="0" smtClean="0"/>
              <a:t>Includes NoSQL transactional capabilities with</a:t>
            </a:r>
            <a:r>
              <a:rPr lang="en-US" b="0" baseline="0" dirty="0" smtClean="0"/>
              <a:t> Apache </a:t>
            </a:r>
            <a:r>
              <a:rPr lang="en-US" b="0" baseline="0" dirty="0" err="1" smtClean="0"/>
              <a:t>Hbase</a:t>
            </a:r>
            <a:r>
              <a:rPr lang="en-US" b="0" baseline="0" dirty="0" smtClean="0"/>
              <a:t>. </a:t>
            </a:r>
            <a:r>
              <a:rPr lang="en-US" b="0" dirty="0" smtClean="0"/>
              <a:t>Provides real-time stream processing capabilities with Apache Storm</a:t>
            </a:r>
          </a:p>
          <a:p>
            <a:endParaRPr lang="en-US" dirty="0" smtClean="0"/>
          </a:p>
          <a:p>
            <a:r>
              <a:rPr lang="en-US" dirty="0" smtClean="0"/>
              <a:t>Leverage</a:t>
            </a:r>
            <a:r>
              <a:rPr lang="en-US" baseline="0" dirty="0" smtClean="0"/>
              <a:t> existing skills for </a:t>
            </a:r>
            <a:r>
              <a:rPr lang="en-US" dirty="0" smtClean="0"/>
              <a:t>configuration, submission, and monitoring of Hadoop jobs</a:t>
            </a:r>
            <a:r>
              <a:rPr lang="en-US" baseline="0" dirty="0" smtClean="0"/>
              <a:t> using languages you know such as Java, C#, PowerShell, </a:t>
            </a:r>
            <a:r>
              <a:rPr lang="en-US" baseline="0" dirty="0" err="1" smtClean="0"/>
              <a:t>.Net</a:t>
            </a:r>
            <a:r>
              <a:rPr lang="en-US" baseline="0" dirty="0" smtClean="0"/>
              <a:t> SDK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45582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Speaker</a:t>
            </a:r>
            <a:r>
              <a:rPr lang="en-US" sz="900" baseline="0" dirty="0" smtClean="0">
                <a:solidFill>
                  <a:schemeClr val="bg1"/>
                </a:solidFill>
              </a:rPr>
              <a:t> notes: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baseline="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baseline="0" dirty="0" smtClean="0">
                <a:solidFill>
                  <a:schemeClr val="bg1"/>
                </a:solidFill>
              </a:rPr>
              <a:t>Democratized; Azure Machine Learning lets the masses and scientists alike </a:t>
            </a:r>
            <a:r>
              <a:rPr lang="en-US" sz="900" dirty="0" smtClean="0">
                <a:solidFill>
                  <a:schemeClr val="bg1"/>
                </a:solidFill>
              </a:rPr>
              <a:t>learn, experiment, mashup and create high quality powerful algorithms.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Visually compose ML workflow </a:t>
            </a:r>
            <a:r>
              <a:rPr lang="en-US" sz="900" kern="1200" dirty="0" smtClean="0">
                <a:solidFill>
                  <a:schemeClr val="tx1"/>
                </a:solidFill>
                <a:effectLst/>
                <a:latin typeface="Segoe UI Light" pitchFamily="34" charset="0"/>
                <a:ea typeface="+mn-ea"/>
                <a:cs typeface="+mn-cs"/>
              </a:rPr>
              <a:t>through a web browser</a:t>
            </a:r>
            <a:r>
              <a:rPr lang="en-US" sz="900" kern="1200" baseline="0" dirty="0" smtClean="0">
                <a:solidFill>
                  <a:schemeClr val="tx1"/>
                </a:solidFill>
                <a:effectLst/>
                <a:latin typeface="Segoe UI Light" pitchFamily="34" charset="0"/>
                <a:ea typeface="+mn-ea"/>
                <a:cs typeface="+mn-cs"/>
              </a:rPr>
              <a:t> with </a:t>
            </a:r>
            <a:r>
              <a:rPr lang="en-US" sz="900" kern="1200" dirty="0" smtClean="0">
                <a:solidFill>
                  <a:schemeClr val="tx1"/>
                </a:solidFill>
                <a:effectLst/>
                <a:latin typeface="Segoe UI Light" pitchFamily="34" charset="0"/>
                <a:ea typeface="+mn-ea"/>
                <a:cs typeface="+mn-cs"/>
              </a:rPr>
              <a:t>no software to install and </a:t>
            </a:r>
            <a:r>
              <a:rPr lang="en-US" sz="900" kern="1200" baseline="0" dirty="0" smtClean="0">
                <a:solidFill>
                  <a:schemeClr val="tx1"/>
                </a:solidFill>
                <a:effectLst/>
                <a:latin typeface="Segoe UI Light" pitchFamily="34" charset="0"/>
                <a:ea typeface="+mn-ea"/>
                <a:cs typeface="+mn-cs"/>
              </a:rPr>
              <a:t>without learning multiple tools from data acquisition, cleaning and prep, machine learning, and experimentation.</a:t>
            </a:r>
            <a:endParaRPr lang="en-US" sz="900" kern="1200" dirty="0" smtClean="0">
              <a:solidFill>
                <a:schemeClr val="tx1"/>
              </a:solidFill>
              <a:effectLst/>
              <a:latin typeface="Segoe UI Light" pitchFamily="34" charset="0"/>
              <a:ea typeface="+mn-ea"/>
              <a:cs typeface="+mn-cs"/>
            </a:endParaRP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a:spcAft>
                <a:spcPts val="1200"/>
              </a:spcAft>
            </a:pPr>
            <a:r>
              <a:rPr lang="en-US" sz="900" dirty="0" smtClean="0">
                <a:solidFill>
                  <a:schemeClr val="bg1"/>
                </a:solidFill>
              </a:rPr>
              <a:t>Fully-managed cloud service for building predictive analytics solutions</a:t>
            </a:r>
            <a:r>
              <a:rPr lang="en-US" sz="900" baseline="0" dirty="0" smtClean="0">
                <a:solidFill>
                  <a:schemeClr val="bg1"/>
                </a:solidFill>
              </a:rPr>
              <a:t>, </a:t>
            </a:r>
            <a:r>
              <a:rPr lang="en-US" sz="900" dirty="0" smtClean="0">
                <a:solidFill>
                  <a:schemeClr val="bg1"/>
                </a:solidFill>
              </a:rPr>
              <a:t>helps overcome the challenges most businesses have in deploying and using machine learning.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Enables data scientists and developers to efficiently embed predictive analytics into their applications.</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pPr marL="0" marR="0" indent="0" algn="l" defTabSz="914274" rtl="0" eaLnBrk="1" fontAlgn="auto" latinLnBrk="0" hangingPunct="1">
              <a:lnSpc>
                <a:spcPct val="90000"/>
              </a:lnSpc>
              <a:spcBef>
                <a:spcPts val="0"/>
              </a:spcBef>
              <a:spcAft>
                <a:spcPts val="333"/>
              </a:spcAft>
              <a:buClrTx/>
              <a:buSzTx/>
              <a:buFontTx/>
              <a:buNone/>
              <a:tabLst/>
              <a:defRPr/>
            </a:pPr>
            <a:r>
              <a:rPr lang="en-US" sz="900" dirty="0" smtClean="0">
                <a:solidFill>
                  <a:schemeClr val="bg1"/>
                </a:solidFill>
              </a:rPr>
              <a:t>Azure ML is supports</a:t>
            </a:r>
            <a:r>
              <a:rPr lang="en-US" sz="900" baseline="0" dirty="0" smtClean="0">
                <a:solidFill>
                  <a:schemeClr val="bg1"/>
                </a:solidFill>
              </a:rPr>
              <a:t> today’s </a:t>
            </a:r>
            <a:r>
              <a:rPr lang="en-US" sz="900" dirty="0" smtClean="0">
                <a:solidFill>
                  <a:schemeClr val="bg1"/>
                </a:solidFill>
              </a:rPr>
              <a:t>Data scientists’ choice</a:t>
            </a:r>
            <a:r>
              <a:rPr lang="en-US" sz="900" baseline="0" dirty="0" smtClean="0">
                <a:solidFill>
                  <a:schemeClr val="bg1"/>
                </a:solidFill>
              </a:rPr>
              <a:t> of language R and</a:t>
            </a:r>
            <a:r>
              <a:rPr lang="en-US" sz="900" dirty="0" smtClean="0">
                <a:solidFill>
                  <a:schemeClr val="bg1"/>
                </a:solidFill>
              </a:rPr>
              <a:t> can bring their existing assets in R and integrate them seamlessly into Azure ML workflows. </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dirty="0" smtClean="0">
              <a:solidFill>
                <a:schemeClr val="bg1"/>
              </a:solidFill>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461"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8921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1280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3740105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2740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935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04618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210370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Segoe UI Light" pitchFamily="34" charset="0"/>
                <a:ea typeface="+mn-ea"/>
                <a:cs typeface="+mn-cs"/>
              </a:rPr>
              <a:t>Goal of slide: Transition to setting up the keynote, using 3 ambitions</a:t>
            </a:r>
          </a:p>
          <a:p>
            <a:pPr marL="0" marR="0">
              <a:spcBef>
                <a:spcPts val="0"/>
              </a:spcBef>
              <a:spcAft>
                <a:spcPts val="0"/>
              </a:spcAft>
            </a:pPr>
            <a:endPar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900" b="1"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TPs</a:t>
            </a:r>
          </a:p>
          <a:p>
            <a:pPr marL="171450" marR="0" indent="-171450">
              <a:spcBef>
                <a:spcPts val="0"/>
              </a:spcBef>
              <a:spcAft>
                <a:spcPts val="0"/>
              </a:spcAft>
              <a:buFont typeface="Arial" panose="020B0604020202020204" pitchFamily="34" charset="0"/>
              <a:buChar char="•"/>
            </a:pPr>
            <a:r>
              <a:rPr lang="en-US" sz="900" b="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Empowering</a:t>
            </a: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 every individual and organization is a bold ambition and has required us to push our platforms forward in bold new ways</a:t>
            </a:r>
          </a:p>
          <a:p>
            <a:pPr marL="171450" marR="0" indent="-171450">
              <a:spcBef>
                <a:spcPts val="0"/>
              </a:spcBef>
              <a:spcAft>
                <a:spcPts val="0"/>
              </a:spcAft>
              <a:buFont typeface="Arial" panose="020B0604020202020204" pitchFamily="34" charset="0"/>
              <a:buChar char="•"/>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will build the intelligent cloud - in a world where devices will out number people and data is growing exponentially there is a huge opportunity to build intelligent cloud solutions</a:t>
            </a:r>
          </a:p>
          <a:p>
            <a:pPr marL="0" marR="0" indent="0">
              <a:spcBef>
                <a:spcPts val="0"/>
              </a:spcBef>
              <a:spcAft>
                <a:spcPts val="0"/>
              </a:spcAft>
              <a:buFont typeface="Arial" panose="020B0604020202020204" pitchFamily="34" charset="0"/>
              <a:buNone/>
            </a:pPr>
            <a:endPar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reinvent productivity and business processes – Office is no longer a set of individual productivity apps – Office is a platform that enables a rich set of social/mobile experiences </a:t>
            </a:r>
          </a:p>
          <a:p>
            <a:pPr marL="0" marR="0" indent="0">
              <a:spcBef>
                <a:spcPts val="0"/>
              </a:spcBef>
              <a:spcAft>
                <a:spcPts val="0"/>
              </a:spcAft>
              <a:buFont typeface="Arial" panose="020B0604020202020204" pitchFamily="34" charset="0"/>
              <a:buNone/>
            </a:pPr>
            <a:endParaRPr lang="en-US" sz="900" b="0" baseline="0"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spcBef>
                <a:spcPts val="0"/>
              </a:spcBef>
              <a:spcAft>
                <a:spcPts val="0"/>
              </a:spcAft>
              <a:buFont typeface="Arial" panose="020B0604020202020204" pitchFamily="34" charset="0"/>
              <a:buChar char="•"/>
            </a:pPr>
            <a:r>
              <a:rPr lang="en-US" sz="900" b="0" baseline="0" dirty="0" smtClean="0">
                <a:solidFill>
                  <a:srgbClr val="1F497D"/>
                </a:solidFill>
                <a:effectLst/>
                <a:latin typeface="Calibri" panose="020F0502020204030204" pitchFamily="34" charset="0"/>
                <a:ea typeface="Calibri" panose="020F0502020204030204" pitchFamily="34" charset="0"/>
                <a:cs typeface="Times New Roman" panose="02020603050405020304" pitchFamily="18" charset="0"/>
              </a:rPr>
              <a:t>We will create more personal computing – Windows 10 is a major step forward</a:t>
            </a: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a:ea typeface="+mn-ea"/>
                <a:cs typeface="+mn-cs"/>
              </a:rPr>
              <a:t>Microsoft Convergence 2015</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995381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55917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11/4/2015 11:36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794603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54</a:t>
            </a:fld>
            <a:endParaRPr lang="en-US"/>
          </a:p>
        </p:txBody>
      </p:sp>
    </p:spTree>
    <p:extLst>
      <p:ext uri="{BB962C8B-B14F-4D97-AF65-F5344CB8AC3E}">
        <p14:creationId xmlns:p14="http://schemas.microsoft.com/office/powerpoint/2010/main" val="18133476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261152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11/4/2015 11:36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769867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747321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522197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59</a:t>
            </a:fld>
            <a:endParaRPr lang="en-US"/>
          </a:p>
        </p:txBody>
      </p:sp>
    </p:spTree>
    <p:extLst>
      <p:ext uri="{BB962C8B-B14F-4D97-AF65-F5344CB8AC3E}">
        <p14:creationId xmlns:p14="http://schemas.microsoft.com/office/powerpoint/2010/main" val="1836636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61</a:t>
            </a:fld>
            <a:endParaRPr lang="en-US"/>
          </a:p>
        </p:txBody>
      </p:sp>
    </p:spTree>
    <p:extLst>
      <p:ext uri="{BB962C8B-B14F-4D97-AF65-F5344CB8AC3E}">
        <p14:creationId xmlns:p14="http://schemas.microsoft.com/office/powerpoint/2010/main" val="2216414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62</a:t>
            </a:fld>
            <a:endParaRPr lang="en-US"/>
          </a:p>
        </p:txBody>
      </p:sp>
    </p:spTree>
    <p:extLst>
      <p:ext uri="{BB962C8B-B14F-4D97-AF65-F5344CB8AC3E}">
        <p14:creationId xmlns:p14="http://schemas.microsoft.com/office/powerpoint/2010/main" val="3724667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799"/>
              </a:spcBef>
            </a:pPr>
            <a:r>
              <a:rPr lang="en-US" sz="900" dirty="0" smtClean="0"/>
              <a:t>So in a nut</a:t>
            </a:r>
            <a:r>
              <a:rPr lang="en-US" sz="900" baseline="0" dirty="0" smtClean="0"/>
              <a:t>shell Cloud is all about:</a:t>
            </a:r>
            <a:endParaRPr lang="en-US" sz="900" dirty="0" smtClean="0"/>
          </a:p>
          <a:p>
            <a:pPr>
              <a:spcBef>
                <a:spcPts val="1799"/>
              </a:spcBef>
            </a:pPr>
            <a:r>
              <a:rPr lang="en-US" sz="900" dirty="0" smtClean="0"/>
              <a:t>Speed - Rapidly setup environments to drive business priorities</a:t>
            </a:r>
          </a:p>
          <a:p>
            <a:pPr>
              <a:spcBef>
                <a:spcPts val="1799"/>
              </a:spcBef>
            </a:pPr>
            <a:r>
              <a:rPr lang="en-US" sz="900" dirty="0" smtClean="0"/>
              <a:t>Scale - Scale to meet peak demands </a:t>
            </a:r>
          </a:p>
          <a:p>
            <a:pPr>
              <a:spcBef>
                <a:spcPts val="1799"/>
              </a:spcBef>
            </a:pPr>
            <a:r>
              <a:rPr lang="en-US" sz="900" dirty="0" smtClean="0"/>
              <a:t>Economics - Increase daily activities, efficiency and reduced cost.</a:t>
            </a:r>
            <a:endParaRPr lang="en-US" sz="9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31029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Speaker notes:</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Deliver video</a:t>
            </a:r>
            <a:r>
              <a:rPr lang="en-US" baseline="0" dirty="0" smtClean="0"/>
              <a:t> content or stream video to audiences large or small to a</a:t>
            </a:r>
            <a:r>
              <a:rPr lang="en-US" dirty="0" smtClean="0"/>
              <a:t>ny </a:t>
            </a:r>
            <a:r>
              <a:rPr lang="en-US" baseline="0" dirty="0" smtClean="0"/>
              <a:t>device(Web or Mobile) anywhere reliably and in scale.</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Helps you create versatile media workflows for ingesting, encoding, protecting and streaming content to audiences on-demand or broadcast live.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Powerful and extensible platform with broad set of first and third-party capabilities to support complete end-to-end media workflows.</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Integration with Office 365 empowers organizations of all sizes helps to use videos to enhance sharing, collaboration and communication.</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sz="900" b="0" i="0" kern="1200" dirty="0" smtClean="0">
                <a:solidFill>
                  <a:schemeClr val="tx1"/>
                </a:solidFill>
                <a:effectLst/>
                <a:latin typeface="Segoe UI Light" pitchFamily="34" charset="0"/>
                <a:ea typeface="+mn-ea"/>
                <a:cs typeface="+mn-cs"/>
              </a:rPr>
              <a:t>Azure Media Player, an automated online player solution, </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supports all the usual industry standards like HTML5 video, </a:t>
            </a:r>
            <a:r>
              <a:rPr lang="en-US" sz="900" b="0" i="0" u="none" strike="noStrike" kern="1200" dirty="0" smtClean="0">
                <a:solidFill>
                  <a:schemeClr val="tx1"/>
                </a:solidFill>
                <a:effectLst/>
                <a:latin typeface="Segoe UI Light" pitchFamily="34" charset="0"/>
                <a:ea typeface="+mn-ea"/>
                <a:cs typeface="+mn-cs"/>
                <a:hlinkClick r:id="rId3"/>
              </a:rPr>
              <a:t>Media Source Extensions</a:t>
            </a:r>
            <a:r>
              <a:rPr lang="en-US" sz="900" b="0" i="0" kern="1200" dirty="0" smtClean="0">
                <a:solidFill>
                  <a:schemeClr val="tx1"/>
                </a:solidFill>
                <a:effectLst/>
                <a:latin typeface="Segoe UI Light" pitchFamily="34" charset="0"/>
                <a:ea typeface="+mn-ea"/>
                <a:cs typeface="+mn-cs"/>
              </a:rPr>
              <a:t> and rights management through </a:t>
            </a:r>
            <a:r>
              <a:rPr lang="en-US" sz="900" b="0" i="0" u="none" strike="noStrike" kern="1200" dirty="0" smtClean="0">
                <a:solidFill>
                  <a:schemeClr val="tx1"/>
                </a:solidFill>
                <a:effectLst/>
                <a:latin typeface="Segoe UI Light" pitchFamily="34" charset="0"/>
                <a:ea typeface="+mn-ea"/>
                <a:cs typeface="+mn-cs"/>
                <a:hlinkClick r:id="rId4"/>
              </a:rPr>
              <a:t>Encrypted Media Extensions</a:t>
            </a:r>
            <a:r>
              <a:rPr lang="en-US" sz="900" b="0" i="0" kern="1200" dirty="0" smtClean="0">
                <a:solidFill>
                  <a:schemeClr val="tx1"/>
                </a:solidFill>
                <a:effectLst/>
                <a:latin typeface="Segoe UI Light" pitchFamily="34" charset="0"/>
                <a:ea typeface="+mn-ea"/>
                <a:cs typeface="+mn-cs"/>
              </a:rPr>
              <a:t>. The focus here is on open standards, but on older browsers, the player can fall back on Flash or Silverlight.</a:t>
            </a:r>
            <a:endParaRPr lang="en-US" baseline="0" dirty="0" smtClean="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11/4/2015 11:36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85081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81D7C61-34C2-42F1-B807-B55BCF1E7A61}" type="slidenum">
              <a:rPr lang="en-US" smtClean="0"/>
              <a:t>64</a:t>
            </a:fld>
            <a:endParaRPr lang="en-US"/>
          </a:p>
        </p:txBody>
      </p:sp>
    </p:spTree>
    <p:extLst>
      <p:ext uri="{BB962C8B-B14F-4D97-AF65-F5344CB8AC3E}">
        <p14:creationId xmlns:p14="http://schemas.microsoft.com/office/powerpoint/2010/main" val="4163614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 Ready 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141F5E1-0F7F-4ABB-A5CC-E4A04EB74652}" type="datetime1">
              <a:rPr lang="en-US" smtClean="0">
                <a:solidFill>
                  <a:prstClr val="black"/>
                </a:solidFill>
              </a:rPr>
              <a:pPr/>
              <a:t>11/4/2015</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3773304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11/4/2015 11:36 PM</a:t>
            </a:fld>
            <a:endParaRPr lang="en-US" dirty="0">
              <a:solidFill>
                <a:prstClr val="black"/>
              </a:solidFill>
            </a:endParaRPr>
          </a:p>
        </p:txBody>
      </p:sp>
    </p:spTree>
    <p:extLst>
      <p:ext uri="{BB962C8B-B14F-4D97-AF65-F5344CB8AC3E}">
        <p14:creationId xmlns:p14="http://schemas.microsoft.com/office/powerpoint/2010/main" val="1014762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11/4/2015 11:36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2770603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69</a:t>
            </a:fld>
            <a:endParaRPr lang="en-US"/>
          </a:p>
        </p:txBody>
      </p:sp>
    </p:spTree>
    <p:extLst>
      <p:ext uri="{BB962C8B-B14F-4D97-AF65-F5344CB8AC3E}">
        <p14:creationId xmlns:p14="http://schemas.microsoft.com/office/powerpoint/2010/main" val="16307614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11/4/2015 11:36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40861979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11/4/2015 11:36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15853337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11/4/2015 11:36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3976005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66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861310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dirty="0" smtClean="0"/>
              <a:t>Explain</a:t>
            </a:r>
            <a:r>
              <a:rPr lang="en-US" b="0" baseline="0" dirty="0" smtClean="0"/>
              <a:t> the agenda of the session. </a:t>
            </a:r>
          </a:p>
          <a:p>
            <a:endParaRPr lang="en-US" b="0" dirty="0" smtClean="0"/>
          </a:p>
          <a:p>
            <a:pPr defTabSz="915406">
              <a:defRPr/>
            </a:pPr>
            <a:r>
              <a:rPr lang="en-US" b="1" dirty="0" smtClean="0"/>
              <a:t>Speaker Notes:</a:t>
            </a:r>
          </a:p>
          <a:p>
            <a:pPr marL="171639" indent="-171639" defTabSz="915406">
              <a:buFont typeface="Arial" panose="020B0604020202020204" pitchFamily="34" charset="0"/>
              <a:buChar char="•"/>
              <a:defRPr/>
            </a:pPr>
            <a:r>
              <a:rPr lang="en-US" b="0" dirty="0" smtClean="0"/>
              <a:t>Explain</a:t>
            </a:r>
            <a:r>
              <a:rPr lang="en-US" b="0" baseline="0" dirty="0" smtClean="0"/>
              <a:t> this presentation is a high-level overview, so not everything is covered in-depth.</a:t>
            </a:r>
          </a:p>
          <a:p>
            <a:pPr defTabSz="915406">
              <a:defRPr/>
            </a:pPr>
            <a:endParaRPr lang="en-US" b="0" dirty="0" smtClean="0"/>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5104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4F2982F-AAE1-4ADA-A725-0A5C19CD442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611722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 notes:</a:t>
            </a:r>
          </a:p>
          <a:p>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a:t>
            </a:r>
            <a:r>
              <a:rPr lang="en-US" b="0" baseline="0" dirty="0" smtClean="0"/>
              <a:t> one or more </a:t>
            </a:r>
            <a:r>
              <a:rPr lang="en-US" b="0" dirty="0" smtClean="0"/>
              <a:t>following options for Microsoft</a:t>
            </a:r>
            <a:r>
              <a:rPr lang="en-US" b="0" baseline="0" dirty="0" smtClean="0"/>
              <a:t> Azure S</a:t>
            </a:r>
            <a:r>
              <a:rPr lang="en-US" b="0" dirty="0" smtClean="0"/>
              <a:t>torage redundancy:</a:t>
            </a:r>
            <a:r>
              <a:rPr lang="en-US" b="0" baseline="0" dirty="0" smtClean="0"/>
              <a:t> </a:t>
            </a:r>
            <a:r>
              <a:rPr lang="en-US" b="0" dirty="0" smtClean="0"/>
              <a:t>LRS, GRS and</a:t>
            </a:r>
            <a:r>
              <a:rPr lang="en-US" b="0" baseline="0" dirty="0" smtClean="0"/>
              <a:t> </a:t>
            </a:r>
            <a:r>
              <a:rPr lang="en-US" b="0" dirty="0" smtClean="0"/>
              <a:t>RA-GRS.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how</a:t>
            </a:r>
            <a:r>
              <a:rPr lang="en-US" b="0" baseline="0" dirty="0" smtClean="0"/>
              <a:t> </a:t>
            </a:r>
            <a:r>
              <a:rPr lang="en-US" b="0" dirty="0" smtClean="0"/>
              <a:t>Standard</a:t>
            </a:r>
            <a:r>
              <a:rPr lang="en-US" b="0" baseline="0" dirty="0" smtClean="0"/>
              <a:t> and Active Geo-Replication i</a:t>
            </a:r>
            <a:r>
              <a:rPr lang="en-US" sz="1200" b="0" i="0" kern="1200" dirty="0" smtClean="0">
                <a:solidFill>
                  <a:schemeClr val="tx1"/>
                </a:solidFill>
                <a:effectLst/>
                <a:latin typeface="+mn-lt"/>
                <a:ea typeface="+mn-ea"/>
                <a:cs typeface="+mn-cs"/>
              </a:rPr>
              <a:t>mplements a mechanism to provide Azure SQL database redundancy.</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171450" indent="-171450">
              <a:buFont typeface="Arial" panose="020B0604020202020204" pitchFamily="34" charset="0"/>
              <a:buChar char="•"/>
            </a:pPr>
            <a:r>
              <a:rPr lang="en-US" sz="1200" b="0" i="0" kern="1200" dirty="0" smtClean="0">
                <a:solidFill>
                  <a:schemeClr val="tx1"/>
                </a:solidFill>
                <a:effectLst/>
                <a:latin typeface="+mn-lt"/>
                <a:ea typeface="+mn-ea"/>
                <a:cs typeface="+mn-cs"/>
              </a:rPr>
              <a:t>Explain various</a:t>
            </a:r>
            <a:r>
              <a:rPr lang="en-US" sz="1200" b="0" i="0" kern="1200" baseline="0" dirty="0" smtClean="0">
                <a:solidFill>
                  <a:schemeClr val="tx1"/>
                </a:solidFill>
                <a:effectLst/>
                <a:latin typeface="+mn-lt"/>
                <a:ea typeface="+mn-ea"/>
                <a:cs typeface="+mn-cs"/>
              </a:rPr>
              <a:t> cache services available in Microsoft Azure; </a:t>
            </a:r>
            <a:r>
              <a:rPr lang="en-US" sz="1200" b="0" i="0" kern="1200" dirty="0" smtClean="0">
                <a:solidFill>
                  <a:schemeClr val="tx1"/>
                </a:solidFill>
                <a:effectLst/>
                <a:latin typeface="+mn-lt"/>
                <a:ea typeface="+mn-ea"/>
                <a:cs typeface="+mn-cs"/>
              </a:rPr>
              <a:t>High availability option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In-Role Cache</a:t>
            </a:r>
            <a:r>
              <a:rPr lang="en-US" sz="1200" b="0" i="0" kern="1200" baseline="0" dirty="0" smtClean="0">
                <a:solidFill>
                  <a:schemeClr val="tx1"/>
                </a:solidFill>
                <a:effectLst/>
                <a:latin typeface="+mn-lt"/>
                <a:ea typeface="+mn-ea"/>
                <a:cs typeface="+mn-cs"/>
              </a:rPr>
              <a:t> available in Cloud Service.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Cache</a:t>
            </a:r>
            <a:r>
              <a:rPr lang="en-US" sz="1200" b="0" i="0" kern="1200" baseline="0" dirty="0" smtClean="0">
                <a:solidFill>
                  <a:schemeClr val="tx1"/>
                </a:solidFill>
                <a:effectLst/>
                <a:latin typeface="+mn-lt"/>
                <a:ea typeface="+mn-ea"/>
                <a:cs typeface="+mn-cs"/>
              </a:rPr>
              <a:t> is  also available as a </a:t>
            </a:r>
            <a:r>
              <a:rPr lang="en-US" sz="1200" b="0" i="0" kern="1200" dirty="0" smtClean="0">
                <a:solidFill>
                  <a:schemeClr val="tx1"/>
                </a:solidFill>
                <a:effectLst/>
                <a:latin typeface="+mn-lt"/>
                <a:ea typeface="+mn-ea"/>
                <a:cs typeface="+mn-cs"/>
              </a:rPr>
              <a:t>high availability standalone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cache</a:t>
            </a:r>
            <a:r>
              <a:rPr lang="en-US" sz="1200" b="0" i="0" kern="1200" baseline="0" dirty="0" smtClean="0">
                <a:solidFill>
                  <a:schemeClr val="tx1"/>
                </a:solidFill>
                <a:effectLst/>
                <a:latin typeface="+mn-lt"/>
                <a:ea typeface="+mn-ea"/>
                <a:cs typeface="+mn-cs"/>
              </a:rPr>
              <a:t> service  if you </a:t>
            </a:r>
            <a:r>
              <a:rPr lang="en-US" sz="1200" b="0" i="0" kern="1200" dirty="0" smtClean="0">
                <a:solidFill>
                  <a:schemeClr val="tx1"/>
                </a:solidFill>
                <a:effectLst/>
                <a:latin typeface="+mn-lt"/>
                <a:ea typeface="+mn-ea"/>
                <a:cs typeface="+mn-cs"/>
              </a:rPr>
              <a:t>choose the standard cache offering SKU which has a 99.9% SLA.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Managed Cache is not recommended.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smtClean="0"/>
          </a:p>
          <a:p>
            <a:pPr marL="171450" indent="-171450">
              <a:buFont typeface="Arial" panose="020B0604020202020204" pitchFamily="34" charset="0"/>
              <a:buChar char="•"/>
            </a:pPr>
            <a:r>
              <a:rPr lang="en-US" sz="1200" dirty="0" smtClean="0"/>
              <a:t>Explain how</a:t>
            </a:r>
            <a:r>
              <a:rPr lang="en-US" sz="1200" baseline="0" dirty="0" smtClean="0"/>
              <a:t> h</a:t>
            </a:r>
            <a:r>
              <a:rPr lang="en-US" sz="1200" dirty="0" smtClean="0"/>
              <a:t>igh</a:t>
            </a:r>
            <a:r>
              <a:rPr lang="en-US" sz="1200" baseline="0" dirty="0" smtClean="0"/>
              <a:t> availability is achieved through automatic load-balanced m</a:t>
            </a:r>
            <a:r>
              <a:rPr lang="en-US" sz="1200" dirty="0" smtClean="0"/>
              <a:t>ulti-instance</a:t>
            </a:r>
            <a:r>
              <a:rPr lang="en-US" sz="1200" baseline="0" dirty="0" smtClean="0"/>
              <a:t> App Service applications, </a:t>
            </a:r>
            <a:r>
              <a:rPr lang="en-US" sz="1200" dirty="0" smtClean="0">
                <a:solidFill>
                  <a:schemeClr val="accent2">
                    <a:lumMod val="60000"/>
                    <a:lumOff val="40000"/>
                  </a:schemeClr>
                </a:solidFill>
              </a:rPr>
              <a:t>Cloud Service</a:t>
            </a:r>
            <a:r>
              <a:rPr lang="en-US" sz="1200" baseline="0" dirty="0" smtClean="0">
                <a:solidFill>
                  <a:schemeClr val="accent2">
                    <a:lumMod val="60000"/>
                    <a:lumOff val="40000"/>
                  </a:schemeClr>
                </a:solidFill>
              </a:rPr>
              <a:t> and </a:t>
            </a:r>
            <a:r>
              <a:rPr lang="en-US" sz="1200" dirty="0" smtClean="0">
                <a:solidFill>
                  <a:schemeClr val="accent2">
                    <a:lumMod val="60000"/>
                    <a:lumOff val="40000"/>
                  </a:schemeClr>
                </a:solidFill>
              </a:rPr>
              <a:t>Virtual Machines.</a:t>
            </a:r>
          </a:p>
          <a:p>
            <a:endParaRPr lang="en-US" sz="1200" dirty="0" smtClean="0">
              <a:solidFill>
                <a:schemeClr val="accent2">
                  <a:lumMod val="60000"/>
                  <a:lumOff val="40000"/>
                </a:schemeClr>
              </a:solidFill>
            </a:endParaRPr>
          </a:p>
          <a:p>
            <a:endParaRPr lang="en-US" sz="1200" dirty="0" smtClean="0">
              <a:solidFill>
                <a:schemeClr val="accent2">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717585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p>
          <a:p>
            <a:endParaRPr lang="en-US" dirty="0" smtClean="0"/>
          </a:p>
          <a:p>
            <a:r>
              <a:rPr lang="en-US" dirty="0" smtClean="0"/>
              <a:t>It</a:t>
            </a:r>
            <a:r>
              <a:rPr lang="en-US" baseline="0" dirty="0" smtClean="0"/>
              <a:t> depends, but…. [click]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125171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smtClean="0">
                <a:ln>
                  <a:noFill/>
                </a:ln>
                <a:solidFill>
                  <a:sysClr val="windowText" lastClr="000000"/>
                </a:solidFill>
                <a:effectLst/>
                <a:uLnTx/>
                <a:uFillTx/>
              </a:rPr>
              <a:t>TechEd 2013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510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80053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11/4/2015 11:36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3957179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274"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2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9002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back to</a:t>
            </a:r>
            <a:r>
              <a:rPr lang="en-US" baseline="0" dirty="0" smtClean="0"/>
              <a:t> the Microsoft Story.</a:t>
            </a:r>
          </a:p>
          <a:p>
            <a:endParaRPr lang="en-US" dirty="0" smtClean="0"/>
          </a:p>
          <a:p>
            <a:r>
              <a:rPr lang="en-US" dirty="0" smtClean="0"/>
              <a:t>We</a:t>
            </a:r>
            <a:r>
              <a:rPr lang="en-US" baseline="0" dirty="0" smtClean="0"/>
              <a:t> are in the midst of shift in the way we do general computing, and it’s a major shift for everyone – Microsoft included.</a:t>
            </a:r>
          </a:p>
          <a:p>
            <a:endParaRPr lang="en-US" baseline="0" dirty="0" smtClean="0"/>
          </a:p>
          <a:p>
            <a:r>
              <a:rPr lang="en-US" baseline="0" dirty="0" smtClean="0"/>
              <a:t>Every org will also be transforming sooner, than later. </a:t>
            </a:r>
          </a:p>
          <a:p>
            <a:endParaRPr lang="en-US" baseline="0" dirty="0" smtClean="0"/>
          </a:p>
          <a:p>
            <a:r>
              <a:rPr lang="en-US" baseline="0" dirty="0" smtClean="0"/>
              <a:t>They will be using SaaS solutions to achieve faster time to value.</a:t>
            </a:r>
          </a:p>
          <a:p>
            <a:endParaRPr lang="en-US" baseline="0" dirty="0" smtClean="0"/>
          </a:p>
          <a:p>
            <a:r>
              <a:rPr lang="en-US" baseline="0" dirty="0" smtClean="0"/>
              <a:t>They are going to extend their existing DCs with the help of Cloud Infrastructure and Compute to improve cost savings and agility.</a:t>
            </a:r>
          </a:p>
          <a:p>
            <a:endParaRPr lang="en-US" baseline="0" dirty="0" smtClean="0"/>
          </a:p>
          <a:p>
            <a:r>
              <a:rPr lang="en-US" baseline="0" dirty="0" smtClean="0"/>
              <a:t>They are going to take advantage of higher level services like ML and CAS to engage better with their customers and get more insights into their own business that will help them reinvent their business processes and get a differentiated advantage.</a:t>
            </a:r>
          </a:p>
          <a:p>
            <a:endParaRPr lang="en-US" baseline="0" dirty="0" smtClean="0"/>
          </a:p>
          <a:p>
            <a:r>
              <a:rPr lang="en-US" baseline="0" dirty="0" smtClean="0"/>
              <a:t>This will </a:t>
            </a:r>
            <a:r>
              <a:rPr lang="en-US" baseline="0" dirty="0" err="1" smtClean="0"/>
              <a:t>inturn</a:t>
            </a:r>
            <a:r>
              <a:rPr lang="en-US" baseline="0" dirty="0" smtClean="0"/>
              <a:t> help them enable real business transformation.</a:t>
            </a:r>
          </a:p>
          <a:p>
            <a:endParaRPr lang="en-NZ"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smtClean="0">
                <a:ln>
                  <a:noFill/>
                </a:ln>
                <a:solidFill>
                  <a:sysClr val="windowText" lastClr="000000"/>
                </a:solidFill>
                <a:effectLst/>
                <a:uLnTx/>
                <a:uFillTx/>
              </a:rPr>
              <a:t>© 2014 Microsoft Corporation. All rights reserved. MICROSOFT MAKES NO WARRANTIES, EXPRESS, IMPLIED OR STATUTORY, AS TO THE INFORMATION IN THIS PRESENTATION.</a:t>
            </a:r>
            <a:endParaRPr kumimoji="0" lang="en-US" altLang="en-US" sz="1800" b="0" i="0" u="none" strike="noStrike" kern="0" cap="none" spc="0" normalizeH="0" baseline="0" noProof="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11/4/2015 11:36 PM</a:t>
            </a:fld>
            <a:endParaRPr kumimoji="0" lang="en-US" alt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584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11/4/2015 11:36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621113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4.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9.xml"/><Relationship Id="rId4"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emf"/><Relationship Id="rId1" Type="http://schemas.openxmlformats.org/officeDocument/2006/relationships/slideMaster" Target="../slideMasters/slideMaster11.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 Id="rId9" Type="http://schemas.openxmlformats.org/officeDocument/2006/relationships/image" Target="../media/image88.emf"/></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9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2.xml"/><Relationship Id="rId4" Type="http://schemas.openxmlformats.org/officeDocument/2006/relationships/image" Target="../media/image4.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2.xml"/><Relationship Id="rId4" Type="http://schemas.openxmlformats.org/officeDocument/2006/relationships/image" Target="../media/image90.png"/></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91.pn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Master" Target="../slideMasters/slideMaster13.xml"/><Relationship Id="rId4" Type="http://schemas.openxmlformats.org/officeDocument/2006/relationships/image" Target="../media/image4.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Master" Target="../slideMasters/slideMaster13.xml"/><Relationship Id="rId4" Type="http://schemas.openxmlformats.org/officeDocument/2006/relationships/image" Target="../media/image90.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9" Type="http://schemas.openxmlformats.org/officeDocument/2006/relationships/image" Target="../media/image49.png"/><Relationship Id="rId3" Type="http://schemas.openxmlformats.org/officeDocument/2006/relationships/image" Target="../media/image13.png"/><Relationship Id="rId21" Type="http://schemas.openxmlformats.org/officeDocument/2006/relationships/image" Target="../media/image31.png"/><Relationship Id="rId34" Type="http://schemas.openxmlformats.org/officeDocument/2006/relationships/image" Target="../media/image44.pn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png"/><Relationship Id="rId41" Type="http://schemas.openxmlformats.org/officeDocument/2006/relationships/image" Target="../media/image51.png"/><Relationship Id="rId1" Type="http://schemas.openxmlformats.org/officeDocument/2006/relationships/slideMaster" Target="../slideMasters/slideMaster3.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10" Type="http://schemas.openxmlformats.org/officeDocument/2006/relationships/image" Target="../media/image20.png"/><Relationship Id="rId19" Type="http://schemas.openxmlformats.org/officeDocument/2006/relationships/image" Target="../media/image29.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8" Type="http://schemas.openxmlformats.org/officeDocument/2006/relationships/image" Target="../media/image18.png"/><Relationship Id="rId51" Type="http://schemas.openxmlformats.org/officeDocument/2006/relationships/image" Target="../media/image6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64759936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52438546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447303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449427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392079"/>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139459"/>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4686689"/>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4968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5015639"/>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337800843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1237152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5464401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2013369396"/>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6" name="Presenter"/>
          <p:cNvSpPr txBox="1">
            <a:spLocks/>
          </p:cNvSpPr>
          <p:nvPr userDrawn="1"/>
        </p:nvSpPr>
        <p:spPr>
          <a:xfrm>
            <a:off x="6340563" y="5233033"/>
            <a:ext cx="5668478" cy="1095241"/>
          </a:xfrm>
          <a:prstGeom prst="rect">
            <a:avLst/>
          </a:prstGeom>
        </p:spPr>
        <p:txBody>
          <a:bodyPr vert="horz" wrap="square" lIns="228508" tIns="91364" rIns="146181" bIns="91364"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932194" rtl="0" eaLnBrk="1" fontAlgn="auto" latinLnBrk="0" hangingPunct="1">
              <a:lnSpc>
                <a:spcPts val="2999"/>
              </a:lnSpc>
              <a:spcBef>
                <a:spcPts val="0"/>
              </a:spcBef>
              <a:spcAft>
                <a:spcPts val="1199"/>
              </a:spcAft>
              <a:buClrTx/>
              <a:buSzTx/>
              <a:buFontTx/>
              <a:buNone/>
              <a:tabLst/>
              <a:defRPr/>
            </a:pPr>
            <a:r>
              <a:rPr kumimoji="0" lang="en-US" sz="2199"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Presenter</a:t>
            </a:r>
            <a:endParaRPr kumimoji="0" lang="en-US" sz="2199"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8593820"/>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0" name="Title"/>
          <p:cNvSpPr>
            <a:spLocks noGrp="1"/>
          </p:cNvSpPr>
          <p:nvPr>
            <p:ph type="title" hasCustomPrompt="1"/>
          </p:nvPr>
        </p:nvSpPr>
        <p:spPr>
          <a:xfrm>
            <a:off x="6362423" y="4263384"/>
            <a:ext cx="5826403" cy="899665"/>
          </a:xfrm>
          <a:prstGeom prst="rect">
            <a:avLst/>
          </a:prstGeom>
        </p:spPr>
        <p:txBody>
          <a:bodyPr/>
          <a:lstStyle>
            <a:lvl1pPr>
              <a:defRPr lang="en-US" sz="539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80981940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9" name="Title"/>
          <p:cNvSpPr>
            <a:spLocks noGrp="1"/>
          </p:cNvSpPr>
          <p:nvPr>
            <p:ph type="title" hasCustomPrompt="1"/>
          </p:nvPr>
        </p:nvSpPr>
        <p:spPr>
          <a:xfrm>
            <a:off x="0" y="2194768"/>
            <a:ext cx="12188826" cy="1081833"/>
          </a:xfrm>
          <a:prstGeom prst="rect">
            <a:avLst/>
          </a:prstGeom>
        </p:spPr>
        <p:txBody>
          <a:bodyPr/>
          <a:lstStyle>
            <a:lvl1pPr algn="ctr">
              <a:defRPr lang="en-US" sz="539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7"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97580369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6" y="2709521"/>
            <a:ext cx="10719432" cy="1266359"/>
          </a:xfrm>
          <a:prstGeom prst="rect">
            <a:avLst/>
          </a:prstGeom>
        </p:spPr>
        <p:txBody>
          <a:bodyPr>
            <a:noAutofit/>
          </a:bodyPr>
          <a:lstStyle>
            <a:lvl1pPr algn="ctr">
              <a:defRPr sz="7997"/>
            </a:lvl1pPr>
          </a:lstStyle>
          <a:p>
            <a:pPr algn="ctr"/>
            <a:r>
              <a:rPr lang="en-US" sz="7995" dirty="0" smtClean="0"/>
              <a:t>Statement</a:t>
            </a:r>
            <a:endParaRPr lang="en-US" sz="7995"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554385423"/>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767551742"/>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Tree>
    <p:extLst>
      <p:ext uri="{BB962C8B-B14F-4D97-AF65-F5344CB8AC3E}">
        <p14:creationId xmlns:p14="http://schemas.microsoft.com/office/powerpoint/2010/main" val="3912809758"/>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Tree>
    <p:extLst>
      <p:ext uri="{BB962C8B-B14F-4D97-AF65-F5344CB8AC3E}">
        <p14:creationId xmlns:p14="http://schemas.microsoft.com/office/powerpoint/2010/main" val="2991269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944411364"/>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95544656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59473199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38426671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2" name="Body"/>
          <p:cNvSpPr>
            <a:spLocks noGrp="1"/>
          </p:cNvSpPr>
          <p:nvPr>
            <p:ph type="body" sz="quarter" idx="11"/>
          </p:nvPr>
        </p:nvSpPr>
        <p:spPr>
          <a:xfrm>
            <a:off x="373888" y="4824404"/>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spTree>
    <p:extLst>
      <p:ext uri="{BB962C8B-B14F-4D97-AF65-F5344CB8AC3E}">
        <p14:creationId xmlns:p14="http://schemas.microsoft.com/office/powerpoint/2010/main" val="142430926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sp>
        <p:nvSpPr>
          <p:cNvPr id="14" name="Subhead"/>
          <p:cNvSpPr>
            <a:spLocks noGrp="1"/>
          </p:cNvSpPr>
          <p:nvPr>
            <p:ph type="body" sz="quarter" idx="12" hasCustomPrompt="1"/>
          </p:nvPr>
        </p:nvSpPr>
        <p:spPr>
          <a:xfrm>
            <a:off x="374651" y="3873501"/>
            <a:ext cx="6746875" cy="950913"/>
          </a:xfrm>
          <a:prstGeom prst="rect">
            <a:avLst/>
          </a:prstGeom>
        </p:spPr>
        <p:txBody>
          <a:bodyPr/>
          <a:lstStyle>
            <a:lvl1pPr marL="0" indent="0">
              <a:buNone/>
              <a:defRPr>
                <a:solidFill>
                  <a:schemeClr val="tx2"/>
                </a:solidFill>
              </a:defRPr>
            </a:lvl1pPr>
            <a:lvl2pPr marL="335943" indent="0">
              <a:buNone/>
              <a:defRPr>
                <a:solidFill>
                  <a:schemeClr val="tx2"/>
                </a:solidFill>
              </a:defRPr>
            </a:lvl2pPr>
            <a:lvl3pPr marL="559906" indent="0">
              <a:buNone/>
              <a:defRPr>
                <a:solidFill>
                  <a:schemeClr val="tx2"/>
                </a:solidFill>
              </a:defRPr>
            </a:lvl3pPr>
            <a:lvl4pPr marL="783867" indent="0">
              <a:buNone/>
              <a:defRPr>
                <a:solidFill>
                  <a:schemeClr val="tx2"/>
                </a:solidFill>
              </a:defRPr>
            </a:lvl4pPr>
            <a:lvl5pPr marL="1007830"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0"/>
            <a:ext cx="9973765" cy="917575"/>
          </a:xfrm>
          <a:prstGeom prst="rect">
            <a:avLst/>
          </a:prstGeom>
        </p:spPr>
        <p:txBody>
          <a:bodyPr/>
          <a:lstStyle/>
          <a:p>
            <a:r>
              <a:rPr lang="en-US" sz="4799" dirty="0" smtClean="0">
                <a:solidFill>
                  <a:schemeClr val="bg1"/>
                </a:solidFill>
              </a:rPr>
              <a:t>Headline</a:t>
            </a:r>
            <a:endParaRPr lang="en-US" sz="4799"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3951393202"/>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7"/>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82346027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7990787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1" y="930350"/>
            <a:ext cx="9973765"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782723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517956" y="5576547"/>
            <a:ext cx="8066963" cy="917575"/>
          </a:xfrm>
          <a:prstGeom prst="rect">
            <a:avLst/>
          </a:prstGeom>
        </p:spPr>
        <p:txBody>
          <a:bodyPr/>
          <a:lstStyle>
            <a:lvl1pPr>
              <a:defRPr>
                <a:solidFill>
                  <a:schemeClr val="bg1"/>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5095778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4592153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7"/>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38772106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7" tIns="146246" rIns="182807" bIns="146246"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5" y="151316"/>
            <a:ext cx="1660940" cy="382084"/>
          </a:xfrm>
          <a:prstGeom prst="rect">
            <a:avLst/>
          </a:prstGeom>
        </p:spPr>
      </p:pic>
      <p:sp>
        <p:nvSpPr>
          <p:cNvPr id="10" name="Headline"/>
          <p:cNvSpPr>
            <a:spLocks noGrp="1"/>
          </p:cNvSpPr>
          <p:nvPr>
            <p:ph type="title"/>
          </p:nvPr>
        </p:nvSpPr>
        <p:spPr>
          <a:xfrm>
            <a:off x="274642" y="2436270"/>
            <a:ext cx="2847972" cy="917575"/>
          </a:xfrm>
          <a:prstGeom prst="rect">
            <a:avLst/>
          </a:prstGeom>
        </p:spPr>
        <p:txBody>
          <a:bodyPr/>
          <a:lstStyle>
            <a:lvl1pPr>
              <a:defRPr>
                <a:solidFill>
                  <a:schemeClr val="tx2"/>
                </a:solidFill>
              </a:defRPr>
            </a:lvl1pPr>
          </a:lstStyle>
          <a:p>
            <a:r>
              <a:rPr lang="en-US" sz="4799" dirty="0" smtClean="0">
                <a:solidFill>
                  <a:srgbClr val="0072C6"/>
                </a:solidFill>
                <a:latin typeface="Segoe UI Light" panose="020B0502040204020203" pitchFamily="34" charset="0"/>
              </a:rPr>
              <a:t>Headline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6188269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2"/>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913818" rtl="0" eaLnBrk="1" fontAlgn="auto" latinLnBrk="0" hangingPunct="1">
              <a:lnSpc>
                <a:spcPct val="90000"/>
              </a:lnSpc>
              <a:spcBef>
                <a:spcPct val="0"/>
              </a:spcBef>
              <a:spcAft>
                <a:spcPts val="0"/>
              </a:spcAft>
              <a:buClrTx/>
              <a:buSzTx/>
              <a:buFontTx/>
              <a:buNone/>
              <a:tabLst/>
              <a:defRPr/>
            </a:pPr>
            <a:r>
              <a:rPr kumimoji="0" lang="en-US" sz="3999" b="0" i="0" u="none" strike="noStrike" kern="1200" cap="none" spc="-100" normalizeH="0" baseline="0" noProof="0" dirty="0" smtClean="0">
                <a:ln w="3175">
                  <a:noFill/>
                </a:ln>
                <a:solidFill>
                  <a:srgbClr val="0072C6"/>
                </a:solidFill>
                <a:effectLst/>
                <a:uLnTx/>
                <a:uFillTx/>
                <a:latin typeface="Segoe UI Light"/>
                <a:ea typeface="+mn-ea"/>
                <a:cs typeface="Segoe UI" pitchFamily="34" charset="0"/>
              </a:rPr>
              <a:t>Subhead</a:t>
            </a:r>
            <a:endParaRPr kumimoji="0" lang="en-US" sz="3999" b="0" i="0" u="none" strike="noStrike" kern="1200" cap="none" spc="-100" normalizeH="0" baseline="0" noProof="0" dirty="0">
              <a:ln w="3175">
                <a:noFill/>
              </a:ln>
              <a:solidFill>
                <a:srgbClr val="0072C6"/>
              </a:solidFill>
              <a:effectLst/>
              <a:uLnTx/>
              <a:uFillTx/>
              <a:latin typeface="Segoe UI Light"/>
              <a:ea typeface="+mn-ea"/>
              <a:cs typeface="Segoe UI" pitchFamily="34" charset="0"/>
            </a:endParaRPr>
          </a:p>
        </p:txBody>
      </p:sp>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16811331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69148274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40" y="295279"/>
            <a:ext cx="9872764" cy="923922"/>
          </a:xfrm>
          <a:prstGeom prst="rect">
            <a:avLst/>
          </a:prstGeom>
        </p:spPr>
        <p:txBody>
          <a:bodyPr/>
          <a:lstStyle>
            <a:lvl1pPr>
              <a:defRPr sz="5197">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03638829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03"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42424604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18804923"/>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39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598891684"/>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4"/>
            <a:ext cx="10083890" cy="917575"/>
          </a:xfrm>
          <a:prstGeom prst="rect">
            <a:avLst/>
          </a:prstGeom>
        </p:spPr>
        <p:txBody>
          <a:bodyPr/>
          <a:lstStyle>
            <a:lvl1pPr algn="ctr">
              <a:defRPr sz="5997">
                <a:solidFill>
                  <a:srgbClr val="92D050"/>
                </a:solidFill>
              </a:defRPr>
            </a:lvl1pPr>
          </a:lstStyle>
          <a:p>
            <a:r>
              <a:rPr lang="en-US" sz="539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7"/>
            <a:ext cx="2713898" cy="1972396"/>
          </a:xfrm>
          <a:prstGeom prst="rect">
            <a:avLst/>
          </a:prstGeom>
        </p:spPr>
      </p:pic>
    </p:spTree>
    <p:extLst>
      <p:ext uri="{BB962C8B-B14F-4D97-AF65-F5344CB8AC3E}">
        <p14:creationId xmlns:p14="http://schemas.microsoft.com/office/powerpoint/2010/main" val="2538938821"/>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5831950"/>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Tree>
    <p:extLst>
      <p:ext uri="{BB962C8B-B14F-4D97-AF65-F5344CB8AC3E}">
        <p14:creationId xmlns:p14="http://schemas.microsoft.com/office/powerpoint/2010/main" val="652281373"/>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8039583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88825" cy="6852165"/>
          </a:xfrm>
          <a:prstGeom prst="rect">
            <a:avLst/>
          </a:prstGeom>
        </p:spPr>
      </p:pic>
      <p:sp>
        <p:nvSpPr>
          <p:cNvPr id="5" name="Rectangle 4"/>
          <p:cNvSpPr/>
          <p:nvPr userDrawn="1"/>
        </p:nvSpPr>
        <p:spPr bwMode="auto">
          <a:xfrm>
            <a:off x="8882558"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9881696" y="1944140"/>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599" tIns="46599" rIns="46599" bIns="46599" numCol="1" spcCol="0" rtlCol="0" fromWordArt="0" anchor="ctr" anchorCtr="0" forceAA="0" compatLnSpc="1">
            <a:prstTxWarp prst="textNoShape">
              <a:avLst/>
            </a:prstTxWarp>
            <a:noAutofit/>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7"/>
            <a:ext cx="3693156" cy="2413891"/>
          </a:xfrm>
          <a:prstGeom prst="rect">
            <a:avLst/>
          </a:prstGeom>
        </p:spPr>
        <p:txBody>
          <a:bodyPr anchor="ctr">
            <a:noAutofit/>
          </a:bodyPr>
          <a:lstStyle>
            <a:lvl1pPr>
              <a:defRPr sz="8793"/>
            </a:lvl1pPr>
          </a:lstStyle>
          <a:p>
            <a:r>
              <a:rPr lang="en-US" sz="8791" dirty="0">
                <a:solidFill>
                  <a:schemeClr val="bg1">
                    <a:alpha val="99000"/>
                  </a:schemeClr>
                </a:solidFill>
              </a:rPr>
              <a:t>Q&amp;A</a:t>
            </a:r>
          </a:p>
        </p:txBody>
      </p:sp>
    </p:spTree>
    <p:extLst>
      <p:ext uri="{BB962C8B-B14F-4D97-AF65-F5344CB8AC3E}">
        <p14:creationId xmlns:p14="http://schemas.microsoft.com/office/powerpoint/2010/main" val="282201564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837"/>
            <a:ext cx="12188825" cy="6852165"/>
          </a:xfrm>
          <a:prstGeom prst="rect">
            <a:avLst/>
          </a:prstGeom>
        </p:spPr>
      </p:pic>
      <p:sp>
        <p:nvSpPr>
          <p:cNvPr id="8" name="Rectangle 7"/>
          <p:cNvSpPr/>
          <p:nvPr userDrawn="1"/>
        </p:nvSpPr>
        <p:spPr bwMode="auto">
          <a:xfrm>
            <a:off x="10184616"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marL="0" marR="0" lvl="0" indent="0" algn="ctr" defTabSz="931641" rtl="0" eaLnBrk="1" fontAlgn="base" latinLnBrk="0" hangingPunct="1">
              <a:lnSpc>
                <a:spcPct val="100000"/>
              </a:lnSpc>
              <a:spcBef>
                <a:spcPct val="0"/>
              </a:spcBef>
              <a:spcAft>
                <a:spcPct val="0"/>
              </a:spcAft>
              <a:buClrTx/>
              <a:buSzTx/>
              <a:buFontTx/>
              <a:buNone/>
              <a:tabLst/>
              <a:defRPr/>
            </a:pPr>
            <a:endParaRPr kumimoji="0" lang="en-US" sz="2242"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10595532"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888" tIns="41944" rIns="83888" bIns="41944" numCol="1" anchor="t" anchorCtr="0" compatLnSpc="1">
            <a:prstTxWarp prst="textNoShape">
              <a:avLst/>
            </a:prstTxWarp>
          </a:bodyPr>
          <a:lstStyle/>
          <a:p>
            <a:pPr marL="0" marR="0" lvl="0" indent="0" algn="l" defTabSz="931909" rtl="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smtClean="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8"/>
            </a:lvl1pPr>
            <a:lvl2pPr>
              <a:defRPr sz="3598"/>
            </a:lvl2pPr>
            <a:lvl3pPr>
              <a:defRPr sz="3598"/>
            </a:lvl3pPr>
            <a:lvl4pPr>
              <a:defRPr sz="3598"/>
            </a:lvl4pPr>
            <a:lvl5pPr>
              <a:defRPr sz="3598"/>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57505477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79027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12"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085" y="5503177"/>
            <a:ext cx="8637119" cy="720470"/>
          </a:xfrm>
          <a:prstGeom prst="rect">
            <a:avLst/>
          </a:prstGeom>
          <a:noFill/>
          <a:ln w="12700">
            <a:noFill/>
            <a:miter lim="800000"/>
            <a:headEnd type="none" w="sm" len="sm"/>
            <a:tailEnd type="none" w="sm" len="sm"/>
          </a:ln>
          <a:effectLst/>
        </p:spPr>
        <p:txBody>
          <a:bodyPr vert="horz" wrap="square" lIns="179166" tIns="143334" rIns="179166" bIns="143334" numCol="1" anchor="t" anchorCtr="0" compatLnSpc="1">
            <a:prstTxWarp prst="textNoShape">
              <a:avLst/>
            </a:prstTxWarp>
            <a:spAutoFit/>
          </a:bodyPr>
          <a:lstStyle/>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marL="0" marR="0" lvl="0" indent="0" algn="l" defTabSz="913289"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2"/>
            <a:ext cx="3223021" cy="690695"/>
          </a:xfrm>
          <a:prstGeom prst="rect">
            <a:avLst/>
          </a:prstGeom>
        </p:spPr>
      </p:pic>
    </p:spTree>
    <p:extLst>
      <p:ext uri="{BB962C8B-B14F-4D97-AF65-F5344CB8AC3E}">
        <p14:creationId xmlns:p14="http://schemas.microsoft.com/office/powerpoint/2010/main" val="372545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5"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279612480"/>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125707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982430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906052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08723912"/>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522925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68865342"/>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003569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14493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2664633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481368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819136"/>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3325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44256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78403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82581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62932" y="6129623"/>
            <a:ext cx="1253103"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180" eaLnBrk="1" fontAlgn="auto" hangingPunct="1">
                <a:spcBef>
                  <a:spcPts val="0"/>
                </a:spcBef>
                <a:spcAft>
                  <a:spcPts val="0"/>
                </a:spcAft>
              </a:pPr>
              <a:endParaRPr lang="en-US" sz="1764">
                <a:solidFill>
                  <a:srgbClr val="FFFFFF"/>
                </a:solidFill>
                <a:latin typeface="Segoe UI Semilight"/>
                <a:ea typeface="+mn-ea"/>
              </a:endParaRPr>
            </a:p>
          </p:txBody>
        </p:sp>
      </p:grpSp>
    </p:spTree>
    <p:extLst>
      <p:ext uri="{BB962C8B-B14F-4D97-AF65-F5344CB8AC3E}">
        <p14:creationId xmlns:p14="http://schemas.microsoft.com/office/powerpoint/2010/main" val="20343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5666370"/>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854225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88825" cy="6865782"/>
          </a:xfrm>
          <a:prstGeom prst="rect">
            <a:avLst/>
          </a:prstGeom>
        </p:spPr>
      </p:pic>
    </p:spTree>
    <p:extLst>
      <p:ext uri="{BB962C8B-B14F-4D97-AF65-F5344CB8AC3E}">
        <p14:creationId xmlns:p14="http://schemas.microsoft.com/office/powerpoint/2010/main" val="34564056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66646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88824" cy="4482761"/>
          </a:xfrm>
          <a:prstGeom prst="rect">
            <a:avLst/>
          </a:prstGeom>
        </p:spPr>
      </p:pic>
      <p:sp>
        <p:nvSpPr>
          <p:cNvPr id="7" name="Rectangle 6"/>
          <p:cNvSpPr/>
          <p:nvPr userDrawn="1"/>
        </p:nvSpPr>
        <p:spPr bwMode="auto">
          <a:xfrm>
            <a:off x="0" y="-7784"/>
            <a:ext cx="12188825"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88825"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pPr>
            <a:endParaRPr lang="en-US" sz="2352"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7996791"/>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2246429"/>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924139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39070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827922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21697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597263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556846"/>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5750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16426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49966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392957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2781233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88824" cy="6858000"/>
          </a:xfrm>
          <a:prstGeom prst="rect">
            <a:avLst/>
          </a:prstGeom>
        </p:spPr>
      </p:pic>
      <p:sp>
        <p:nvSpPr>
          <p:cNvPr id="3" name="Rectangle 2"/>
          <p:cNvSpPr/>
          <p:nvPr userDrawn="1"/>
        </p:nvSpPr>
        <p:spPr bwMode="auto">
          <a:xfrm>
            <a:off x="0" y="0"/>
            <a:ext cx="12188825"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1" hangingPunct="1">
              <a:lnSpc>
                <a:spcPct val="90000"/>
              </a:lnSpc>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85962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34588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798290"/>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6" name="Presenter"/>
          <p:cNvSpPr txBox="1">
            <a:spLocks/>
          </p:cNvSpPr>
          <p:nvPr userDrawn="1"/>
        </p:nvSpPr>
        <p:spPr>
          <a:xfrm>
            <a:off x="6340563" y="5233032"/>
            <a:ext cx="5668478"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6644080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79181559"/>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107996325"/>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3497519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4312207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6687815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375455689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4157416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077968105"/>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007343081"/>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722549560"/>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2" name="Body"/>
          <p:cNvSpPr>
            <a:spLocks noGrp="1"/>
          </p:cNvSpPr>
          <p:nvPr>
            <p:ph type="body" sz="quarter" idx="11"/>
          </p:nvPr>
        </p:nvSpPr>
        <p:spPr>
          <a:xfrm>
            <a:off x="373888" y="4824403"/>
            <a:ext cx="6748272"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spTree>
    <p:extLst>
      <p:ext uri="{BB962C8B-B14F-4D97-AF65-F5344CB8AC3E}">
        <p14:creationId xmlns:p14="http://schemas.microsoft.com/office/powerpoint/2010/main" val="4031233318"/>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4" name="Subhead"/>
          <p:cNvSpPr>
            <a:spLocks noGrp="1"/>
          </p:cNvSpPr>
          <p:nvPr>
            <p:ph type="body" sz="quarter" idx="12" hasCustomPrompt="1"/>
          </p:nvPr>
        </p:nvSpPr>
        <p:spPr>
          <a:xfrm>
            <a:off x="374650" y="3873500"/>
            <a:ext cx="6746875"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0" y="930350"/>
            <a:ext cx="9973765" cy="917575"/>
          </a:xfrm>
          <a:prstGeom prst="rect">
            <a:avLst/>
          </a:prstGeom>
        </p:spPr>
        <p:txBody>
          <a:bodyPr/>
          <a:lstStyle/>
          <a:p>
            <a:r>
              <a:rPr lang="en-US" sz="4800" dirty="0" smtClean="0">
                <a:solidFill>
                  <a:schemeClr val="bg1"/>
                </a:solidFill>
              </a:rPr>
              <a:t>Headline</a:t>
            </a:r>
            <a:endParaRPr lang="en-US" sz="4800"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836575775"/>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05103296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41794451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0" y="930350"/>
            <a:ext cx="9973765"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8830670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6115600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5" y="5576546"/>
            <a:ext cx="8066963" cy="917575"/>
          </a:xfrm>
          <a:prstGeom prst="rect">
            <a:avLst/>
          </a:prstGeom>
        </p:spPr>
        <p:txBody>
          <a:bodyPr/>
          <a:lstStyle>
            <a:lvl1pPr>
              <a:defRPr>
                <a:solidFill>
                  <a:schemeClr val="bg1"/>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3022296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5396334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6"/>
            <a:ext cx="8623270"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52877008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5256714"/>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0"/>
            <a:ext cx="2847972" cy="917575"/>
          </a:xfrm>
          <a:prstGeom prst="rect">
            <a:avLst/>
          </a:prstGeom>
        </p:spPr>
        <p:txBody>
          <a:bodyPr/>
          <a:lstStyle>
            <a:lvl1pPr>
              <a:defRPr>
                <a:solidFill>
                  <a:schemeClr val="tx2"/>
                </a:solidFill>
              </a:defRPr>
            </a:lvl1pPr>
          </a:lstStyle>
          <a:p>
            <a:r>
              <a:rPr lang="en-US" sz="4800" dirty="0" smtClean="0">
                <a:solidFill>
                  <a:srgbClr val="0072C6"/>
                </a:solidFill>
                <a:latin typeface="Segoe UI Light" panose="020B0502040204020203" pitchFamily="34" charset="0"/>
              </a:rPr>
              <a:t>Headline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3307440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59243556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928792150"/>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375422443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57514561"/>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708563315"/>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3890611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056138"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10" name="Title"/>
          <p:cNvSpPr>
            <a:spLocks noGrp="1"/>
          </p:cNvSpPr>
          <p:nvPr>
            <p:ph type="title" hasCustomPrompt="1"/>
          </p:nvPr>
        </p:nvSpPr>
        <p:spPr>
          <a:xfrm>
            <a:off x="6362422" y="4263383"/>
            <a:ext cx="5826403"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75603437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19" y="2317689"/>
            <a:ext cx="11611293"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userDrawn="1"/>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smtClean="0">
                <a:solidFill>
                  <a:schemeClr val="tx2"/>
                </a:solidFill>
              </a:rPr>
              <a:t>Subhead</a:t>
            </a:r>
            <a:endParaRPr lang="en-US" sz="4000" dirty="0">
              <a:solidFill>
                <a:schemeClr val="tx2"/>
              </a:solidFill>
            </a:endParaRPr>
          </a:p>
        </p:txBody>
      </p:sp>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763627799"/>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856337023"/>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251215544"/>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530913761"/>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3671991355"/>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899840649"/>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190061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652" y="342355"/>
            <a:ext cx="11076937" cy="9576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294981702"/>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2"/>
            <a:ext cx="11652805" cy="899665"/>
          </a:xfrm>
          <a:prstGeom prst="rect">
            <a:avLst/>
          </a:prstGeom>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170" y="1189177"/>
            <a:ext cx="11652805" cy="2018835"/>
          </a:xfrm>
          <a:prstGeom prst="rect">
            <a:avLst/>
          </a:prstGeo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2667477"/>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8834364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5731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userDrawn="1">
            <p:ph type="title" hasCustomPrompt="1"/>
          </p:nvPr>
        </p:nvSpPr>
        <p:spPr>
          <a:xfrm>
            <a:off x="274639" y="295279"/>
            <a:ext cx="9872764"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4026677267"/>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688301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76715962"/>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4148509"/>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1803031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08013440"/>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84483595"/>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89829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1352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067501724"/>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840242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38343363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91049461"/>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98804563"/>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28427305"/>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6522268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1739977"/>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3827951"/>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marL="0" marR="0" lvl="0" indent="0" algn="l" defTabSz="9140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2295417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374378"/>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755252"/>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09063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03352" y="1828800"/>
            <a:ext cx="8740950"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74115137"/>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6094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548732"/>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marL="0" marR="0" lvl="0" indent="0" algn="l" defTabSz="91361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118954668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8620625"/>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3408153461"/>
      </p:ext>
    </p:extLst>
  </p:cSld>
  <p:clrMapOvr>
    <a:masterClrMapping/>
  </p:clrMapOvr>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1600050126"/>
      </p:ext>
    </p:extLst>
  </p:cSld>
  <p:clrMapOvr>
    <a:masterClrMapping/>
  </p:clrMapOvr>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marL="0" marR="0" lvl="0" indent="0" algn="ctr" defTabSz="913444"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626536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6640578"/>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smtClean="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1972826905"/>
      </p:ext>
    </p:extLst>
  </p:cSld>
  <p:clrMapOvr>
    <a:masterClrMapping/>
  </p:clrMapOvr>
  <p:transition spd="slow">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smtClean="0"/>
              <a:t>Speaker Name</a:t>
            </a:r>
          </a:p>
        </p:txBody>
      </p:sp>
    </p:spTree>
    <p:extLst>
      <p:ext uri="{BB962C8B-B14F-4D97-AF65-F5344CB8AC3E}">
        <p14:creationId xmlns:p14="http://schemas.microsoft.com/office/powerpoint/2010/main" val="180213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3"/>
            <a:ext cx="8769842" cy="917575"/>
          </a:xfrm>
          <a:prstGeom prst="rect">
            <a:avLst/>
          </a:prstGeom>
        </p:spPr>
        <p:txBody>
          <a:bodyPr/>
          <a:lstStyle/>
          <a:p>
            <a:r>
              <a:rPr lang="en-US" sz="5400"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085962235"/>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4216954472"/>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787541127"/>
      </p:ext>
    </p:extLst>
  </p:cSld>
  <p:clrMapOvr>
    <a:masterClrMapping/>
  </p:clrMapOvr>
  <p:transition spd="slow"/>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156615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027049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597312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773162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86323222"/>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011282909"/>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3140877350"/>
      </p:ext>
    </p:extLst>
  </p:cSld>
  <p:clrMapOvr>
    <a:masterClrMapping/>
  </p:clrMapOvr>
  <p:transition spd="slow"/>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3547387"/>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7" y="2970213"/>
            <a:ext cx="10083890"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spTree>
    <p:extLst>
      <p:ext uri="{BB962C8B-B14F-4D97-AF65-F5344CB8AC3E}">
        <p14:creationId xmlns:p14="http://schemas.microsoft.com/office/powerpoint/2010/main" val="2196661251"/>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95220404"/>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90663203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358531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43267583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43606573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29951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64428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5863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585789"/>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1395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2635538948"/>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a:t>
            </a:r>
            <a:r>
              <a:rPr lang="en-US" sz="686" dirty="0" smtClean="0">
                <a:gradFill>
                  <a:gsLst>
                    <a:gs pos="0">
                      <a:schemeClr val="tx1"/>
                    </a:gs>
                    <a:gs pos="100000">
                      <a:schemeClr val="tx1"/>
                    </a:gs>
                  </a:gsLst>
                  <a:lin ang="5400000" scaled="0"/>
                </a:gradFill>
                <a:latin typeface="+mn-lt"/>
                <a:ea typeface="+mn-ea"/>
                <a:cs typeface="Segoe UI" pitchFamily="34" charset="0"/>
              </a:rPr>
              <a:t>2015 </a:t>
            </a:r>
            <a:r>
              <a:rPr lang="en-US" sz="686"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786055"/>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25915830"/>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123814776"/>
      </p:ext>
    </p:extLst>
  </p:cSld>
  <p:clrMapOvr>
    <a:masterClrMapping/>
  </p:clrMapOvr>
  <p:transition>
    <p:fade/>
  </p:transition>
  <p:timing>
    <p:tnLst>
      <p:par>
        <p:cTn id="1" dur="indefinite" restart="never" nodeType="tmRoot"/>
      </p:par>
    </p:tnLst>
  </p:timing>
  <p:hf hdr="0" ftr="0" dt="0"/>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535585431"/>
      </p:ext>
    </p:extLst>
  </p:cSld>
  <p:clrMapOvr>
    <a:masterClrMapping/>
  </p:clrMapOvr>
  <p:transition>
    <p:fade/>
  </p:transition>
  <p:timing>
    <p:tnLst>
      <p:par>
        <p:cTn id="1" dur="indefinite" restart="never" nodeType="tmRoot"/>
      </p:par>
    </p:tnLst>
  </p:timing>
  <p:hf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006352561"/>
      </p:ext>
    </p:extLst>
  </p:cSld>
  <p:clrMapOvr>
    <a:masterClrMapping/>
  </p:clrMapOvr>
  <p:transition>
    <p:fade/>
  </p:transition>
  <p:timing>
    <p:tnLst>
      <p:par>
        <p:cTn id="1" dur="indefinite" restart="never" nodeType="tmRoot"/>
      </p:par>
    </p:tnLst>
  </p:timing>
  <p:hf hdr="0" ftr="0" dt="0"/>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352987210"/>
      </p:ext>
    </p:extLst>
  </p:cSld>
  <p:clrMapOvr>
    <a:masterClrMapping/>
  </p:clrMapOvr>
  <p:transition>
    <p:fade/>
  </p:transition>
  <p:timing>
    <p:tnLst>
      <p:par>
        <p:cTn id="1" dur="indefinite" restart="never" nodeType="tmRoot"/>
      </p:par>
    </p:tnLst>
  </p:timing>
  <p:hf hdr="0" ftr="0" dt="0"/>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3833677875"/>
      </p:ext>
    </p:extLst>
  </p:cSld>
  <p:clrMapOvr>
    <a:masterClrMapping/>
  </p:clrMapOvr>
  <p:transition>
    <p:fade/>
  </p:transition>
  <p:timing>
    <p:tnLst>
      <p:par>
        <p:cTn id="1" dur="indefinite" restart="never" nodeType="tmRoot"/>
      </p:par>
    </p:tnLst>
  </p:timing>
  <p:hf hdr="0" ftr="0" dt="0"/>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078478132"/>
      </p:ext>
    </p:extLst>
  </p:cSld>
  <p:clrMapOvr>
    <a:masterClrMapping/>
  </p:clrMapOvr>
  <p:transition>
    <p:fade/>
  </p:transition>
  <p:timing>
    <p:tnLst>
      <p:par>
        <p:cTn id="1" dur="indefinite" restart="never" nodeType="tmRoot"/>
      </p:par>
    </p:tnLst>
  </p:timing>
  <p:hf hdr="0" ftr="0" dt="0"/>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8707976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644929167"/>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2324024232"/>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794833654"/>
      </p:ext>
    </p:extLst>
  </p:cSld>
  <p:clrMapOvr>
    <a:masterClrMapping/>
  </p:clrMapOvr>
  <p:transition>
    <p:fade/>
  </p:transition>
  <p:timing>
    <p:tnLst>
      <p:par>
        <p:cTn id="1" dur="indefinite" restart="never" nodeType="tmRoot"/>
      </p:par>
    </p:tnLst>
  </p:timing>
  <p:hf hdr="0" ftr="0" dt="0"/>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72296228"/>
      </p:ext>
    </p:extLst>
  </p:cSld>
  <p:clrMapOvr>
    <a:masterClrMapping/>
  </p:clrMapOvr>
  <p:transition>
    <p:fade/>
  </p:transition>
  <p:timing>
    <p:tnLst>
      <p:par>
        <p:cTn id="1" dur="indefinite" restart="never" nodeType="tmRoot"/>
      </p:par>
    </p:tnLst>
  </p:timing>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925129482"/>
      </p:ext>
    </p:extLst>
  </p:cSld>
  <p:clrMapOvr>
    <a:masterClrMapping/>
  </p:clrMapOvr>
  <p:transition>
    <p:fade/>
  </p:transition>
  <p:timing>
    <p:tnLst>
      <p:par>
        <p:cTn id="1" dur="indefinite" restart="never" nodeType="tmRoot"/>
      </p:par>
    </p:tnLst>
  </p:timing>
  <p:hf hdr="0" ftr="0" dt="0"/>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033918742"/>
      </p:ext>
    </p:extLst>
  </p:cSld>
  <p:clrMapOvr>
    <a:masterClrMapping/>
  </p:clrMapOvr>
  <p:transition>
    <p:fade/>
  </p:transition>
  <p:timing>
    <p:tnLst>
      <p:par>
        <p:cTn id="1" dur="indefinite" restart="never" nodeType="tmRoot"/>
      </p:par>
    </p:tnLst>
  </p:timing>
  <p:hf hdr="0" ftr="0" dt="0"/>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18064668"/>
      </p:ext>
    </p:extLst>
  </p:cSld>
  <p:clrMapOvr>
    <a:masterClrMapping/>
  </p:clrMapOvr>
  <p:transition>
    <p:fade/>
  </p:transition>
  <p:timing>
    <p:tnLst>
      <p:par>
        <p:cTn id="1" dur="indefinite" restart="never" nodeType="tmRoot"/>
      </p:par>
    </p:tnLst>
  </p:timing>
  <p:hf hdr="0" ftr="0" dt="0"/>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6636280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9678881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687008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7748267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180822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811360086"/>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1216023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4" name="Subhead"/>
          <p:cNvSpPr txBox="1">
            <a:spLocks/>
          </p:cNvSpPr>
          <p:nvPr/>
        </p:nvSpPr>
        <p:spPr>
          <a:xfrm>
            <a:off x="274319" y="1415481"/>
            <a:ext cx="9872764"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3999">
                <a:solidFill>
                  <a:srgbClr val="0072C6"/>
                </a:solidFill>
              </a:rPr>
              <a:t>Subhead</a:t>
            </a: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213391843"/>
      </p:ext>
    </p:extLst>
  </p:cSld>
  <p:clrMapOvr>
    <a:masterClrMapping/>
  </p:clrMapOvr>
  <p:transition>
    <p:fade/>
  </p:transition>
  <p:timing>
    <p:tnLst>
      <p:par>
        <p:cTn id="1" dur="indefinite" restart="never" nodeType="tmRoot"/>
      </p:par>
    </p:tnLst>
  </p:timing>
  <p:hf hdr="0" ftr="0" dt="0"/>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199898432"/>
      </p:ext>
    </p:extLst>
  </p:cSld>
  <p:clrMapOvr>
    <a:masterClrMapping/>
  </p:clrMapOvr>
  <p:transition>
    <p:fade/>
  </p:transition>
  <p:timing>
    <p:tnLst>
      <p:par>
        <p:cTn id="1" dur="indefinite" restart="never" nodeType="tmRoot"/>
      </p:par>
    </p:tnLst>
  </p:timing>
  <p:hf hdr="0" ftr="0" dt="0"/>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252335924"/>
      </p:ext>
    </p:extLst>
  </p:cSld>
  <p:clrMapOvr>
    <a:masterClrMapping/>
  </p:clrMapOvr>
  <p:transition>
    <p:fade/>
  </p:transition>
  <p:timing>
    <p:tnLst>
      <p:par>
        <p:cTn id="1" dur="indefinite" restart="never" nodeType="tmRoot"/>
      </p:par>
    </p:tnLst>
  </p:timing>
  <p:hf hdr="0" ftr="0" dt="0"/>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2991530"/>
      </p:ext>
    </p:extLst>
  </p:cSld>
  <p:clrMapOvr>
    <a:masterClrMapping/>
  </p:clrMapOvr>
  <p:transition>
    <p:fade/>
  </p:transition>
  <p:timing>
    <p:tnLst>
      <p:par>
        <p:cTn id="1" dur="indefinite" restart="never" nodeType="tmRoot"/>
      </p:par>
    </p:tnLst>
  </p:timing>
  <p:hf hdr="0" ftr="0" dt="0"/>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49314251"/>
      </p:ext>
    </p:extLst>
  </p:cSld>
  <p:clrMapOvr>
    <a:masterClrMapping/>
  </p:clrMapOvr>
  <p:transition>
    <p:fade/>
  </p:transition>
  <p:timing>
    <p:tnLst>
      <p:par>
        <p:cTn id="1" dur="indefinite" restart="never" nodeType="tmRoot"/>
      </p:par>
    </p:tnLst>
  </p:timing>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496326270"/>
      </p:ext>
    </p:extLst>
  </p:cSld>
  <p:clrMapOvr>
    <a:masterClrMapping/>
  </p:clrMapOvr>
  <p:transition>
    <p:fade/>
  </p:transition>
  <p:timing>
    <p:tnLst>
      <p:par>
        <p:cTn id="1" dur="indefinite" restart="never" nodeType="tmRoot"/>
      </p:par>
    </p:tnLst>
  </p:timing>
  <p:hf hdr="0" ftr="0" dt="0"/>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541032994"/>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376100691"/>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Tree>
    <p:extLst>
      <p:ext uri="{BB962C8B-B14F-4D97-AF65-F5344CB8AC3E}">
        <p14:creationId xmlns:p14="http://schemas.microsoft.com/office/powerpoint/2010/main" val="104701499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845463040"/>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2010" fontAlgn="base">
              <a:spcBef>
                <a:spcPct val="0"/>
              </a:spcBef>
              <a:spcAft>
                <a:spcPct val="0"/>
              </a:spcAft>
              <a:defRPr/>
            </a:pPr>
            <a:endParaRPr lang="en-US" sz="1835"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144" y="158736"/>
            <a:ext cx="3693156" cy="2413891"/>
          </a:xfrm>
          <a:prstGeom prst="rect">
            <a:avLst/>
          </a:prstGeom>
        </p:spPr>
        <p:txBody>
          <a:bodyPr anchor="ctr">
            <a:noAutofit/>
          </a:bodyPr>
          <a:lstStyle>
            <a:lvl1pPr>
              <a:defRPr sz="8797"/>
            </a:lvl1pPr>
          </a:lstStyle>
          <a:p>
            <a:r>
              <a:rPr lang="en-US" sz="8795" dirty="0">
                <a:solidFill>
                  <a:schemeClr val="bg1">
                    <a:alpha val="99000"/>
                  </a:schemeClr>
                </a:solidFill>
              </a:rPr>
              <a:t>Q&amp;A</a:t>
            </a:r>
          </a:p>
        </p:txBody>
      </p:sp>
    </p:spTree>
    <p:extLst>
      <p:ext uri="{BB962C8B-B14F-4D97-AF65-F5344CB8AC3E}">
        <p14:creationId xmlns:p14="http://schemas.microsoft.com/office/powerpoint/2010/main" val="2237958584"/>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algn="ctr" defTabSz="932010" fontAlgn="base">
              <a:spcBef>
                <a:spcPct val="0"/>
              </a:spcBef>
              <a:spcAft>
                <a:spcPct val="0"/>
              </a:spcAft>
              <a:defRPr/>
            </a:pPr>
            <a:endParaRPr lang="en-US" sz="2243"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defTabSz="932279">
              <a:defRPr/>
            </a:pPr>
            <a:endParaRPr lang="en-US" sz="1632" kern="0" smtClean="0">
              <a:solidFill>
                <a:srgbClr val="292929"/>
              </a:solidFill>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53524486"/>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3145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6" name="Presenter"/>
          <p:cNvSpPr txBox="1">
            <a:spLocks/>
          </p:cNvSpPr>
          <p:nvPr/>
        </p:nvSpPr>
        <p:spPr>
          <a:xfrm>
            <a:off x="6340563" y="5233034"/>
            <a:ext cx="5668478" cy="1095241"/>
          </a:xfrm>
          <a:prstGeom prst="rect">
            <a:avLst/>
          </a:prstGeom>
        </p:spPr>
        <p:txBody>
          <a:bodyPr vert="horz" wrap="square" lIns="228540" tIns="91376" rIns="146202" bIns="91376"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283">
              <a:lnSpc>
                <a:spcPts val="2999"/>
              </a:lnSpc>
              <a:spcBef>
                <a:spcPts val="0"/>
              </a:spcBef>
              <a:spcAft>
                <a:spcPts val="1199"/>
              </a:spcAft>
              <a:defRPr/>
            </a:pPr>
            <a:r>
              <a:rPr lang="en-US" sz="2199" dirty="0" smtClean="0">
                <a:solidFill>
                  <a:srgbClr val="FFFFFF"/>
                </a:solidFill>
              </a:rPr>
              <a:t>Presenter</a:t>
            </a:r>
            <a:endParaRPr sz="2199" dirty="0">
              <a:solidFill>
                <a:srgbClr val="FFFFFF"/>
              </a:solidFill>
            </a:endParaRPr>
          </a:p>
        </p:txBody>
      </p:sp>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403251393"/>
      </p:ext>
    </p:extLst>
  </p:cSld>
  <p:clrMapOvr>
    <a:masterClrMapping/>
  </p:clrMapOvr>
  <p:transition>
    <p:fade/>
  </p:transition>
  <p:timing>
    <p:tnLst>
      <p:par>
        <p:cTn id="1" dur="indefinite" restart="never" nodeType="tmRoot"/>
      </p:par>
    </p:tnLst>
  </p:timing>
  <p:hf hdr="0" ftr="0" dt="0"/>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6139" y="4147420"/>
            <a:ext cx="6430470"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0" name="Title"/>
          <p:cNvSpPr>
            <a:spLocks noGrp="1"/>
          </p:cNvSpPr>
          <p:nvPr>
            <p:ph type="title" hasCustomPrompt="1"/>
          </p:nvPr>
        </p:nvSpPr>
        <p:spPr>
          <a:xfrm>
            <a:off x="6362423" y="4263385"/>
            <a:ext cx="5826403" cy="899665"/>
          </a:xfrm>
          <a:prstGeom prst="rect">
            <a:avLst/>
          </a:prstGeom>
        </p:spPr>
        <p:txBody>
          <a:bodyPr/>
          <a:lstStyle>
            <a:lvl1pPr>
              <a:defRPr lang="en-US" sz="5398"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675342458"/>
      </p:ext>
    </p:extLst>
  </p:cSld>
  <p:clrMapOvr>
    <a:masterClrMapping/>
  </p:clrMapOvr>
  <p:transition>
    <p:fade/>
  </p:transition>
  <p:timing>
    <p:tnLst>
      <p:par>
        <p:cTn id="1" dur="indefinite" restart="never" nodeType="tmRoot"/>
      </p:par>
    </p:tnLst>
  </p:timing>
  <p:hf hdr="0" ftr="0" dt="0"/>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9" name="Title"/>
          <p:cNvSpPr>
            <a:spLocks noGrp="1"/>
          </p:cNvSpPr>
          <p:nvPr>
            <p:ph type="title" hasCustomPrompt="1"/>
          </p:nvPr>
        </p:nvSpPr>
        <p:spPr>
          <a:xfrm>
            <a:off x="0" y="2194769"/>
            <a:ext cx="12188826" cy="1081833"/>
          </a:xfrm>
          <a:prstGeom prst="rect">
            <a:avLst/>
          </a:prstGeom>
        </p:spPr>
        <p:txBody>
          <a:bodyPr/>
          <a:lstStyle>
            <a:lvl1pPr algn="ctr">
              <a:defRPr lang="en-US" sz="5398"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199"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757974293"/>
      </p:ext>
    </p:extLst>
  </p:cSld>
  <p:clrMapOvr>
    <a:masterClrMapping/>
  </p:clrMapOvr>
  <p:transition>
    <p:fade/>
  </p:transition>
  <p:timing>
    <p:tnLst>
      <p:par>
        <p:cTn id="1" dur="indefinite" restart="never" nodeType="tmRoot"/>
      </p:par>
    </p:tnLst>
  </p:timing>
  <p:hf hdr="0" ftr="0" dt="0"/>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2"/>
            <a:ext cx="10719432" cy="1266359"/>
          </a:xfrm>
          <a:prstGeom prst="rect">
            <a:avLst/>
          </a:prstGeom>
        </p:spPr>
        <p:txBody>
          <a:bodyPr>
            <a:noAutofit/>
          </a:bodyPr>
          <a:lstStyle>
            <a:lvl1pPr algn="ctr">
              <a:defRPr sz="7998"/>
            </a:lvl1pPr>
          </a:lstStyle>
          <a:p>
            <a:pPr algn="ctr"/>
            <a:r>
              <a:rPr lang="en-US" sz="7996" dirty="0" smtClean="0"/>
              <a:t>Statement</a:t>
            </a:r>
            <a:endParaRPr lang="en-US" sz="7996"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1572708128"/>
      </p:ext>
    </p:extLst>
  </p:cSld>
  <p:clrMapOvr>
    <a:masterClrMapping/>
  </p:clrMapOvr>
  <p:transition>
    <p:fade/>
  </p:transition>
  <p:timing>
    <p:tnLst>
      <p:par>
        <p:cTn id="1" dur="indefinite" restart="never" nodeType="tmRoot"/>
      </p:par>
    </p:tnLst>
  </p:timing>
  <p:hf hdr="0" ftr="0" dt="0"/>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456163804"/>
      </p:ext>
    </p:extLst>
  </p:cSld>
  <p:clrMapOvr>
    <a:masterClrMapping/>
  </p:clrMapOvr>
  <p:transition>
    <p:fade/>
  </p:transition>
  <p:timing>
    <p:tnLst>
      <p:par>
        <p:cTn id="1" dur="indefinite" restart="never" nodeType="tmRoot"/>
      </p:par>
    </p:tnLst>
  </p:timing>
  <p:hf hdr="0" ftr="0" dt="0"/>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Tree>
    <p:extLst>
      <p:ext uri="{BB962C8B-B14F-4D97-AF65-F5344CB8AC3E}">
        <p14:creationId xmlns:p14="http://schemas.microsoft.com/office/powerpoint/2010/main" val="2911155394"/>
      </p:ext>
    </p:extLst>
  </p:cSld>
  <p:clrMapOvr>
    <a:masterClrMapping/>
  </p:clrMapOvr>
  <p:transition>
    <p:fade/>
  </p:transition>
  <p:timing>
    <p:tnLst>
      <p:par>
        <p:cTn id="1" dur="indefinite" restart="never" nodeType="tmRoot"/>
      </p:par>
    </p:tnLst>
  </p:timing>
  <p:hf hdr="0" ftr="0" dt="0"/>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17963608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51" y="4928556"/>
            <a:ext cx="2713898" cy="1972396"/>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
        <p:nvSpPr>
          <p:cNvPr id="9" name="Title"/>
          <p:cNvSpPr>
            <a:spLocks noGrp="1"/>
          </p:cNvSpPr>
          <p:nvPr>
            <p:ph type="title" hasCustomPrompt="1"/>
          </p:nvPr>
        </p:nvSpPr>
        <p:spPr>
          <a:xfrm>
            <a:off x="0" y="2194767"/>
            <a:ext cx="12188826"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88825"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4176547"/>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915913421"/>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49687483"/>
      </p:ext>
    </p:extLst>
  </p:cSld>
  <p:clrMapOvr>
    <a:masterClrMapping/>
  </p:clrMapOvr>
  <p:transition>
    <p:fade/>
  </p:transition>
  <p:timing>
    <p:tnLst>
      <p:par>
        <p:cTn id="1" dur="indefinite" restart="never" nodeType="tmRoot"/>
      </p:par>
    </p:tnLst>
  </p:timing>
  <p:hf hdr="0" ftr="0" dt="0"/>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725624516"/>
      </p:ext>
    </p:extLst>
  </p:cSld>
  <p:clrMapOvr>
    <a:masterClrMapping/>
  </p:clrMapOvr>
  <p:transition>
    <p:fade/>
  </p:transition>
  <p:timing>
    <p:tnLst>
      <p:par>
        <p:cTn id="1" dur="indefinite" restart="never" nodeType="tmRoot"/>
      </p:par>
    </p:tnLst>
  </p:timing>
  <p:hf hdr="0" ftr="0" dt="0"/>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672412602"/>
      </p:ext>
    </p:extLst>
  </p:cSld>
  <p:clrMapOvr>
    <a:masterClrMapping/>
  </p:clrMapOvr>
  <p:transition>
    <p:fade/>
  </p:transition>
  <p:timing>
    <p:tnLst>
      <p:par>
        <p:cTn id="1" dur="indefinite" restart="never" nodeType="tmRoot"/>
      </p:par>
    </p:tnLst>
  </p:timing>
  <p:hf hdr="0" ftr="0" dt="0"/>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2" name="Body"/>
          <p:cNvSpPr>
            <a:spLocks noGrp="1"/>
          </p:cNvSpPr>
          <p:nvPr>
            <p:ph type="body" sz="quarter" idx="11"/>
          </p:nvPr>
        </p:nvSpPr>
        <p:spPr>
          <a:xfrm>
            <a:off x="373888" y="4824405"/>
            <a:ext cx="6748272" cy="1139825"/>
          </a:xfrm>
          <a:prstGeom prst="rect">
            <a:avLst/>
          </a:prstGeom>
        </p:spPr>
        <p:txBody>
          <a:bodyPr/>
          <a:lstStyle>
            <a:lvl1pPr>
              <a:buClr>
                <a:schemeClr val="tx2"/>
              </a:buClr>
              <a:defRPr lang="en-US" sz="1999" kern="1200" spc="0" baseline="0" dirty="0" smtClean="0">
                <a:solidFill>
                  <a:srgbClr val="0072C6"/>
                </a:solidFill>
                <a:latin typeface="Segoe UI Light" panose="020B0502040204020203" pitchFamily="34" charset="0"/>
                <a:ea typeface="+mn-ea"/>
                <a:cs typeface="+mn-cs"/>
              </a:defRPr>
            </a:lvl1pPr>
            <a:lvl2pPr>
              <a:buClr>
                <a:schemeClr val="tx2"/>
              </a:buClr>
              <a:defRPr lang="en-US" sz="1999" kern="1200" spc="0" baseline="0" dirty="0" smtClean="0">
                <a:solidFill>
                  <a:srgbClr val="0072C6"/>
                </a:solidFill>
                <a:latin typeface="Segoe UI Light" panose="020B0502040204020203" pitchFamily="34" charset="0"/>
                <a:ea typeface="+mn-ea"/>
                <a:cs typeface="+mn-cs"/>
              </a:defRPr>
            </a:lvl2pPr>
            <a:lvl3pPr>
              <a:buClr>
                <a:schemeClr val="tx2"/>
              </a:buClr>
              <a:defRPr lang="en-US" sz="1999" kern="1200" spc="0" baseline="0" dirty="0" smtClean="0">
                <a:solidFill>
                  <a:srgbClr val="0072C6"/>
                </a:solidFill>
                <a:latin typeface="Segoe UI Light" panose="020B0502040204020203" pitchFamily="34" charset="0"/>
                <a:ea typeface="+mn-ea"/>
                <a:cs typeface="+mn-cs"/>
              </a:defRPr>
            </a:lvl3pPr>
            <a:lvl4pPr>
              <a:buClr>
                <a:schemeClr val="tx2"/>
              </a:buClr>
              <a:defRPr lang="en-US" sz="1999" kern="1200" spc="0" baseline="0" dirty="0" smtClean="0">
                <a:solidFill>
                  <a:srgbClr val="0072C6"/>
                </a:solidFill>
                <a:latin typeface="Segoe UI Light" panose="020B0502040204020203" pitchFamily="34" charset="0"/>
                <a:ea typeface="+mn-ea"/>
                <a:cs typeface="+mn-cs"/>
              </a:defRPr>
            </a:lvl4pPr>
            <a:lvl5pPr>
              <a:buClr>
                <a:schemeClr val="tx2"/>
              </a:buClr>
              <a:defRPr lang="en-US" sz="1999"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spTree>
    <p:extLst>
      <p:ext uri="{BB962C8B-B14F-4D97-AF65-F5344CB8AC3E}">
        <p14:creationId xmlns:p14="http://schemas.microsoft.com/office/powerpoint/2010/main" val="3614532788"/>
      </p:ext>
    </p:extLst>
  </p:cSld>
  <p:clrMapOvr>
    <a:masterClrMapping/>
  </p:clrMapOvr>
  <p:transition>
    <p:fade/>
  </p:transition>
  <p:timing>
    <p:tnLst>
      <p:par>
        <p:cTn id="1" dur="indefinite" restart="never" nodeType="tmRoot"/>
      </p:par>
    </p:tnLst>
  </p:timing>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sp>
        <p:nvSpPr>
          <p:cNvPr id="14" name="Subhead"/>
          <p:cNvSpPr>
            <a:spLocks noGrp="1"/>
          </p:cNvSpPr>
          <p:nvPr>
            <p:ph type="body" sz="quarter" idx="12" hasCustomPrompt="1"/>
          </p:nvPr>
        </p:nvSpPr>
        <p:spPr>
          <a:xfrm>
            <a:off x="374650" y="3873502"/>
            <a:ext cx="6746875" cy="950913"/>
          </a:xfrm>
          <a:prstGeom prst="rect">
            <a:avLst/>
          </a:prstGeom>
        </p:spPr>
        <p:txBody>
          <a:bodyPr/>
          <a:lstStyle>
            <a:lvl1pPr marL="0" indent="0">
              <a:buNone/>
              <a:defRPr>
                <a:solidFill>
                  <a:schemeClr val="tx2"/>
                </a:solidFill>
              </a:defRPr>
            </a:lvl1pPr>
            <a:lvl2pPr marL="335975" indent="0">
              <a:buNone/>
              <a:defRPr>
                <a:solidFill>
                  <a:schemeClr val="tx2"/>
                </a:solidFill>
              </a:defRPr>
            </a:lvl2pPr>
            <a:lvl3pPr marL="559959" indent="0">
              <a:buNone/>
              <a:defRPr>
                <a:solidFill>
                  <a:schemeClr val="tx2"/>
                </a:solidFill>
              </a:defRPr>
            </a:lvl3pPr>
            <a:lvl4pPr marL="783943" indent="0">
              <a:buNone/>
              <a:defRPr>
                <a:solidFill>
                  <a:schemeClr val="tx2"/>
                </a:solidFill>
              </a:defRPr>
            </a:lvl4pPr>
            <a:lvl5pPr marL="1007927"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641" y="930352"/>
            <a:ext cx="9973765" cy="917575"/>
          </a:xfrm>
          <a:prstGeom prst="rect">
            <a:avLst/>
          </a:prstGeom>
        </p:spPr>
        <p:txBody>
          <a:bodyPr/>
          <a:lstStyle/>
          <a:p>
            <a:r>
              <a:rPr lang="en-US" sz="4799" smtClean="0">
                <a:solidFill>
                  <a:schemeClr val="bg1"/>
                </a:solidFill>
              </a:rPr>
              <a:t>Click to edit Master title style</a:t>
            </a:r>
            <a:endParaRPr lang="en-US" sz="4799"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452053804"/>
      </p:ext>
    </p:extLst>
  </p:cSld>
  <p:clrMapOvr>
    <a:masterClrMapping/>
  </p:clrMapOvr>
  <p:transition>
    <p:fade/>
  </p:transition>
  <p:timing>
    <p:tnLst>
      <p:par>
        <p:cTn id="1" dur="indefinite" restart="never" nodeType="tmRoot"/>
      </p:par>
    </p:tnLst>
  </p:timing>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88825"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4946" y="6474574"/>
            <a:ext cx="1157198"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5989" y="147878"/>
            <a:ext cx="1661800"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3607893867"/>
      </p:ext>
    </p:extLst>
  </p:cSld>
  <p:clrMapOvr>
    <a:masterClrMapping/>
  </p:clrMapOvr>
  <p:transition>
    <p:fade/>
  </p:transition>
  <p:timing>
    <p:tnLst>
      <p:par>
        <p:cTn id="1" dur="indefinite" restart="never" nodeType="tmRoot"/>
      </p:par>
    </p:tnLst>
  </p:timing>
  <p:hf hdr="0" ftr="0" dt="0"/>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640" y="2193928"/>
            <a:ext cx="9974262" cy="2719388"/>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6102449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930352"/>
            <a:ext cx="9973765"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42316691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517956" y="5576548"/>
            <a:ext cx="8066963" cy="917575"/>
          </a:xfrm>
          <a:prstGeom prst="rect">
            <a:avLst/>
          </a:prstGeom>
        </p:spPr>
        <p:txBody>
          <a:bodyPr/>
          <a:lstStyle>
            <a:lvl1pPr>
              <a:defRPr>
                <a:solidFill>
                  <a:schemeClr val="bg1"/>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504716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34757614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3050578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7254" y="684718"/>
            <a:ext cx="8623270" cy="4420683"/>
          </a:xfrm>
          <a:prstGeom prst="rect">
            <a:avLst/>
          </a:prstGeom>
        </p:spPr>
        <p:txBody>
          <a:bodyPr/>
          <a:lstStyle>
            <a:lvl1pPr>
              <a:buClr>
                <a:schemeClr val="tx2"/>
              </a:buClr>
              <a:defRPr sz="1999">
                <a:solidFill>
                  <a:schemeClr val="tx2"/>
                </a:solidFill>
              </a:defRPr>
            </a:lvl1pPr>
            <a:lvl2pPr>
              <a:buClr>
                <a:schemeClr val="tx2"/>
              </a:buClr>
              <a:defRPr sz="1999">
                <a:solidFill>
                  <a:schemeClr val="tx2"/>
                </a:solidFill>
              </a:defRPr>
            </a:lvl2pPr>
            <a:lvl3pPr>
              <a:buClr>
                <a:schemeClr val="tx2"/>
              </a:buClr>
              <a:defRPr sz="1999">
                <a:solidFill>
                  <a:schemeClr val="tx2"/>
                </a:solidFill>
              </a:defRPr>
            </a:lvl3pPr>
            <a:lvl4pPr>
              <a:buClr>
                <a:schemeClr val="tx2"/>
              </a:buClr>
              <a:defRPr sz="1999">
                <a:solidFill>
                  <a:schemeClr val="tx2"/>
                </a:solidFill>
              </a:defRPr>
            </a:lvl4pPr>
            <a:lvl5pPr>
              <a:buClr>
                <a:schemeClr val="tx2"/>
              </a:buClr>
              <a:defRPr sz="1999">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25470879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6"/>
            <a:ext cx="12188825"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
        <p:nvSpPr>
          <p:cNvPr id="10" name="Headline"/>
          <p:cNvSpPr>
            <a:spLocks noGrp="1"/>
          </p:cNvSpPr>
          <p:nvPr>
            <p:ph type="title"/>
          </p:nvPr>
        </p:nvSpPr>
        <p:spPr>
          <a:xfrm>
            <a:off x="274641" y="2436272"/>
            <a:ext cx="2847972" cy="917575"/>
          </a:xfrm>
          <a:prstGeom prst="rect">
            <a:avLst/>
          </a:prstGeom>
        </p:spPr>
        <p:txBody>
          <a:bodyPr/>
          <a:lstStyle>
            <a:lvl1pPr>
              <a:defRPr>
                <a:solidFill>
                  <a:schemeClr val="tx2"/>
                </a:solidFill>
              </a:defRPr>
            </a:lvl1pPr>
          </a:lstStyle>
          <a:p>
            <a:r>
              <a:rPr lang="en-US" sz="4799" smtClean="0">
                <a:solidFill>
                  <a:srgbClr val="0072C6"/>
                </a:solidFill>
                <a:latin typeface="Segoe UI Light" panose="020B0502040204020203" pitchFamily="34" charset="0"/>
              </a:rPr>
              <a:t>Click to edit Master title style</a:t>
            </a:r>
            <a:endParaRPr lang="en-US" sz="4799"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3571885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20" y="2317689"/>
            <a:ext cx="11611293" cy="4083112"/>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5" name="Subhead"/>
          <p:cNvSpPr>
            <a:spLocks noGrp="1"/>
          </p:cNvSpPr>
          <p:nvPr>
            <p:ph type="body" sz="quarter" idx="11" hasCustomPrompt="1"/>
          </p:nvPr>
        </p:nvSpPr>
        <p:spPr>
          <a:xfrm>
            <a:off x="274320" y="1415482"/>
            <a:ext cx="9873083" cy="704850"/>
          </a:xfrm>
          <a:prstGeom prst="rect">
            <a:avLst/>
          </a:prstGeom>
        </p:spPr>
        <p:txBody>
          <a:bodyPr/>
          <a:lstStyle>
            <a:lvl1pPr marL="0" indent="0">
              <a:buNone/>
              <a:defRPr sz="3599">
                <a:solidFill>
                  <a:schemeClr val="tx2"/>
                </a:solidFill>
              </a:defRPr>
            </a:lvl1pPr>
          </a:lstStyle>
          <a:p>
            <a:r>
              <a:rPr lang="en-US" sz="3999" dirty="0" smtClean="0">
                <a:solidFill>
                  <a:schemeClr val="tx2"/>
                </a:solidFill>
              </a:rPr>
              <a:t>Subhead</a:t>
            </a:r>
            <a:endParaRPr lang="en-US" sz="3999" dirty="0">
              <a:solidFill>
                <a:schemeClr val="tx2"/>
              </a:solidFill>
            </a:endParaRPr>
          </a:p>
        </p:txBody>
      </p:sp>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991591498"/>
      </p:ext>
    </p:extLst>
  </p:cSld>
  <p:clrMapOvr>
    <a:masterClrMapping/>
  </p:clrMapOvr>
  <p:transition>
    <p:fade/>
  </p:transition>
  <p:timing>
    <p:tnLst>
      <p:par>
        <p:cTn id="1" dur="indefinite" restart="never" nodeType="tmRoot"/>
      </p:par>
    </p:tnLst>
  </p:timing>
  <p:hf hdr="0" ftr="0" dt="0"/>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
        <p:nvSpPr>
          <p:cNvPr id="13" name="Headline"/>
          <p:cNvSpPr>
            <a:spLocks noGrp="1"/>
          </p:cNvSpPr>
          <p:nvPr>
            <p:ph type="title" hasCustomPrompt="1"/>
          </p:nvPr>
        </p:nvSpPr>
        <p:spPr>
          <a:xfrm>
            <a:off x="274639" y="295279"/>
            <a:ext cx="9872764" cy="923922"/>
          </a:xfrm>
          <a:prstGeom prst="rect">
            <a:avLst/>
          </a:prstGeom>
        </p:spPr>
        <p:txBody>
          <a:bodyPr/>
          <a:lstStyle>
            <a:lvl1pPr>
              <a:defRPr sz="5198">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858782268"/>
      </p:ext>
    </p:extLst>
  </p:cSld>
  <p:clrMapOvr>
    <a:masterClrMapping/>
  </p:clrMapOvr>
  <p:transition>
    <p:fade/>
  </p:transition>
  <p:timing>
    <p:tnLst>
      <p:par>
        <p:cTn id="1" dur="indefinite" restart="never" nodeType="tmRoot"/>
      </p:par>
    </p:tnLst>
  </p:timing>
  <p:hf hdr="0" ftr="0" dt="0"/>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88826"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1984" y="303716"/>
            <a:ext cx="1660940" cy="382084"/>
          </a:xfrm>
          <a:prstGeom prst="rect">
            <a:avLst/>
          </a:prstGeom>
        </p:spPr>
      </p:pic>
    </p:spTree>
    <p:extLst>
      <p:ext uri="{BB962C8B-B14F-4D97-AF65-F5344CB8AC3E}">
        <p14:creationId xmlns:p14="http://schemas.microsoft.com/office/powerpoint/2010/main" val="2160925605"/>
      </p:ext>
    </p:extLst>
  </p:cSld>
  <p:clrMapOvr>
    <a:masterClrMapping/>
  </p:clrMapOvr>
  <p:transition>
    <p:fade/>
  </p:transition>
  <p:timing>
    <p:tnLst>
      <p:par>
        <p:cTn id="1" dur="indefinite" restart="never" nodeType="tmRoot"/>
      </p:par>
    </p:tnLst>
  </p:timing>
  <p:hf hdr="0" ftr="0" dt="0"/>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353" y="1828800"/>
            <a:ext cx="8740950" cy="4343400"/>
          </a:xfrm>
          <a:prstGeom prst="rect">
            <a:avLst/>
          </a:prstGeom>
        </p:spPr>
        <p:txBody>
          <a:bodyPr/>
          <a:lstStyle>
            <a:lvl1pPr>
              <a:defRPr sz="1999"/>
            </a:lvl1pPr>
            <a:lvl2pPr>
              <a:defRPr sz="1999"/>
            </a:lvl2pPr>
            <a:lvl3pPr>
              <a:defRPr sz="1999"/>
            </a:lvl3pPr>
            <a:lvl4pPr>
              <a:defRPr sz="1999"/>
            </a:lvl4pPr>
            <a:lvl5pPr>
              <a:defRPr sz="19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8535628"/>
      </p:ext>
    </p:extLst>
  </p:cSld>
  <p:clrMapOvr>
    <a:masterClrMapping/>
  </p:clrMapOvr>
  <p:transition>
    <p:fade/>
  </p:transition>
  <p:timing>
    <p:tnLst>
      <p:par>
        <p:cTn id="1" dur="indefinite" restart="never" nodeType="tmRoot"/>
      </p:par>
    </p:tnLst>
  </p:timing>
  <p:hf hdr="0" ftr="0" dt="0"/>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4460" y="611795"/>
            <a:ext cx="8769842" cy="917575"/>
          </a:xfrm>
          <a:prstGeom prst="rect">
            <a:avLst/>
          </a:prstGeom>
        </p:spPr>
        <p:txBody>
          <a:bodyPr/>
          <a:lstStyle/>
          <a:p>
            <a:r>
              <a:rPr lang="en-US" sz="5398"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80465732"/>
      </p:ext>
    </p:extLst>
  </p:cSld>
  <p:clrMapOvr>
    <a:masterClrMapping/>
  </p:clrMapOvr>
  <p:transition>
    <p:fade/>
  </p:transition>
  <p:timing>
    <p:tnLst>
      <p:par>
        <p:cTn id="1" dur="indefinite" restart="never" nodeType="tmRoot"/>
      </p:par>
    </p:tnLst>
  </p:timing>
  <p:hf hdr="0" ft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468" y="2970215"/>
            <a:ext cx="10083890" cy="917575"/>
          </a:xfrm>
          <a:prstGeom prst="rect">
            <a:avLst/>
          </a:prstGeom>
        </p:spPr>
        <p:txBody>
          <a:bodyPr/>
          <a:lstStyle>
            <a:lvl1pPr algn="ctr">
              <a:defRPr sz="5998">
                <a:solidFill>
                  <a:srgbClr val="92D050"/>
                </a:solidFill>
              </a:defRPr>
            </a:lvl1pPr>
          </a:lstStyle>
          <a:p>
            <a:r>
              <a:rPr lang="en-US" sz="5398"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52" y="4928556"/>
            <a:ext cx="2713898" cy="1972396"/>
          </a:xfrm>
          <a:prstGeom prst="rect">
            <a:avLst/>
          </a:prstGeom>
        </p:spPr>
      </p:pic>
    </p:spTree>
    <p:extLst>
      <p:ext uri="{BB962C8B-B14F-4D97-AF65-F5344CB8AC3E}">
        <p14:creationId xmlns:p14="http://schemas.microsoft.com/office/powerpoint/2010/main" val="2063373319"/>
      </p:ext>
    </p:extLst>
  </p:cSld>
  <p:clrMapOvr>
    <a:masterClrMapping/>
  </p:clrMapOvr>
  <p:transition>
    <p:fade/>
  </p:transition>
  <p:timing>
    <p:tnLst>
      <p:par>
        <p:cTn id="1" dur="indefinite" restart="never" nodeType="tmRoot"/>
      </p:par>
    </p:tnLst>
  </p:timing>
  <p:hf hdr="0" ftr="0" dt="0"/>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4217132443"/>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Tree>
    <p:extLst>
      <p:ext uri="{BB962C8B-B14F-4D97-AF65-F5344CB8AC3E}">
        <p14:creationId xmlns:p14="http://schemas.microsoft.com/office/powerpoint/2010/main" val="351274928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134" y="353094"/>
            <a:ext cx="10986231"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2914296614"/>
      </p:ext>
    </p:extLst>
  </p:cSld>
  <p:clrMapOvr>
    <a:masterClrMapping/>
  </p:clrMapOvr>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047408767"/>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88825" cy="6852165"/>
          </a:xfrm>
          <a:prstGeom prst="rect">
            <a:avLst/>
          </a:prstGeom>
        </p:spPr>
      </p:pic>
      <p:sp>
        <p:nvSpPr>
          <p:cNvPr id="5" name="Rectangle 4"/>
          <p:cNvSpPr/>
          <p:nvPr userDrawn="1"/>
        </p:nvSpPr>
        <p:spPr bwMode="auto">
          <a:xfrm>
            <a:off x="8882557" y="-1"/>
            <a:ext cx="3306269" cy="6855083"/>
          </a:xfrm>
          <a:prstGeom prst="rect">
            <a:avLst/>
          </a:prstGeom>
          <a:solidFill>
            <a:srgbClr val="00AEEF"/>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1695" y="1944139"/>
            <a:ext cx="1307993"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1835"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hasCustomPrompt="1"/>
          </p:nvPr>
        </p:nvSpPr>
        <p:spPr>
          <a:xfrm>
            <a:off x="461144" y="158736"/>
            <a:ext cx="3693156" cy="2413891"/>
          </a:xfrm>
          <a:prstGeom prst="rect">
            <a:avLst/>
          </a:prstGeom>
        </p:spPr>
        <p:txBody>
          <a:bodyPr anchor="ctr">
            <a:noAutofit/>
          </a:bodyPr>
          <a:lstStyle>
            <a:lvl1pPr>
              <a:defRPr sz="8797"/>
            </a:lvl1pPr>
          </a:lstStyle>
          <a:p>
            <a:r>
              <a:rPr lang="en-US" sz="8795" dirty="0" smtClean="0">
                <a:solidFill>
                  <a:schemeClr val="bg1">
                    <a:alpha val="99000"/>
                  </a:schemeClr>
                </a:solidFill>
              </a:rPr>
              <a:t>Q&amp;A</a:t>
            </a:r>
            <a:endParaRPr lang="en-US" sz="8795" dirty="0">
              <a:solidFill>
                <a:schemeClr val="bg1">
                  <a:alpha val="99000"/>
                </a:schemeClr>
              </a:solidFill>
            </a:endParaRPr>
          </a:p>
        </p:txBody>
      </p:sp>
    </p:spTree>
    <p:extLst>
      <p:ext uri="{BB962C8B-B14F-4D97-AF65-F5344CB8AC3E}">
        <p14:creationId xmlns:p14="http://schemas.microsoft.com/office/powerpoint/2010/main" val="1044188038"/>
      </p:ext>
    </p:extLst>
  </p:cSld>
  <p:clrMapOvr>
    <a:masterClrMapping/>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88825" cy="6852165"/>
          </a:xfrm>
          <a:prstGeom prst="rect">
            <a:avLst/>
          </a:prstGeom>
        </p:spPr>
      </p:pic>
      <p:sp>
        <p:nvSpPr>
          <p:cNvPr id="8" name="Rectangle 7"/>
          <p:cNvSpPr/>
          <p:nvPr userDrawn="1"/>
        </p:nvSpPr>
        <p:spPr bwMode="auto">
          <a:xfrm>
            <a:off x="10184615" y="-1"/>
            <a:ext cx="2004210" cy="6855083"/>
          </a:xfrm>
          <a:prstGeom prst="rect">
            <a:avLst/>
          </a:prstGeom>
          <a:solidFill>
            <a:srgbClr val="8CC600"/>
          </a:solidFill>
          <a:ln w="9525" cap="flat" cmpd="sng" algn="ctr">
            <a:noFill/>
            <a:prstDash val="solid"/>
            <a:headEnd type="none" w="med" len="med"/>
            <a:tailEnd type="none" w="med" len="med"/>
          </a:ln>
          <a:effectLst/>
        </p:spPr>
        <p:txBody>
          <a:bodyPr vert="horz" wrap="square" lIns="93232" tIns="46616" rIns="93232" bIns="46616" numCol="1" rtlCol="0" anchor="ctr" anchorCtr="0" compatLnSpc="1">
            <a:prstTxWarp prst="textNoShape">
              <a:avLst/>
            </a:prstTxWarp>
          </a:bodyPr>
          <a:lstStyle/>
          <a:p>
            <a:pPr marL="0" marR="0" lvl="0" indent="0" algn="ctr" defTabSz="932010" eaLnBrk="1" fontAlgn="base" latinLnBrk="0" hangingPunct="1">
              <a:lnSpc>
                <a:spcPct val="100000"/>
              </a:lnSpc>
              <a:spcBef>
                <a:spcPct val="0"/>
              </a:spcBef>
              <a:spcAft>
                <a:spcPct val="0"/>
              </a:spcAft>
              <a:buClrTx/>
              <a:buSzTx/>
              <a:buFontTx/>
              <a:buNone/>
              <a:tabLst/>
              <a:defRPr/>
            </a:pPr>
            <a:endParaRPr kumimoji="0" lang="en-US" sz="2243"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5531" y="233151"/>
            <a:ext cx="1182378"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21" tIns="41961" rIns="83921" bIns="41961" numCol="1" anchor="t" anchorCtr="0" compatLnSpc="1">
            <a:prstTxWarp prst="textNoShape">
              <a:avLst/>
            </a:prstTxWarp>
          </a:bodyPr>
          <a:lstStyle/>
          <a:p>
            <a:pPr marL="0" marR="0" lvl="0" indent="0" defTabSz="93227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647" y="233152"/>
            <a:ext cx="9308263" cy="6416675"/>
          </a:xfrm>
          <a:prstGeom prst="rect">
            <a:avLst/>
          </a:prstGeom>
        </p:spPr>
        <p:txBody>
          <a:bodyPr/>
          <a:lstStyle>
            <a:lvl1pPr marL="0" indent="0">
              <a:buNone/>
              <a:defRPr sz="3599"/>
            </a:lvl1pPr>
            <a:lvl2pPr>
              <a:defRPr sz="3599"/>
            </a:lvl2pPr>
            <a:lvl3pPr>
              <a:defRPr sz="3599"/>
            </a:lvl3pPr>
            <a:lvl4pPr>
              <a:defRPr sz="3599"/>
            </a:lvl4pPr>
            <a:lvl5pPr>
              <a:defRPr sz="3599"/>
            </a:lvl5pPr>
          </a:lstStyle>
          <a:p>
            <a:pPr lvl="0"/>
            <a:r>
              <a:rPr lang="en-US" smtClean="0"/>
              <a:t>Click to edit Master text styles</a:t>
            </a:r>
          </a:p>
        </p:txBody>
      </p:sp>
    </p:spTree>
    <p:extLst>
      <p:ext uri="{BB962C8B-B14F-4D97-AF65-F5344CB8AC3E}">
        <p14:creationId xmlns:p14="http://schemas.microsoft.com/office/powerpoint/2010/main" val="2948180175"/>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88825"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rgbClr val="FFFFFF"/>
              </a:solidFill>
            </a:endParaRPr>
          </a:p>
        </p:txBody>
      </p:sp>
      <p:sp>
        <p:nvSpPr>
          <p:cNvPr id="3" name="Text Box 3"/>
          <p:cNvSpPr txBox="1">
            <a:spLocks noChangeArrowheads="1"/>
          </p:cNvSpPr>
          <p:nvPr userDrawn="1"/>
        </p:nvSpPr>
        <p:spPr bwMode="blackWhite">
          <a:xfrm>
            <a:off x="450085" y="5503176"/>
            <a:ext cx="863711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650"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743" y="2968091"/>
            <a:ext cx="3223021" cy="690695"/>
          </a:xfrm>
          <a:prstGeom prst="rect">
            <a:avLst/>
          </a:prstGeom>
        </p:spPr>
      </p:pic>
    </p:spTree>
    <p:extLst>
      <p:ext uri="{BB962C8B-B14F-4D97-AF65-F5344CB8AC3E}">
        <p14:creationId xmlns:p14="http://schemas.microsoft.com/office/powerpoint/2010/main" val="281928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096" y="470411"/>
            <a:ext cx="1613456" cy="345766"/>
          </a:xfrm>
          <a:prstGeom prst="rect">
            <a:avLst/>
          </a:prstGeom>
        </p:spPr>
      </p:pic>
      <p:sp>
        <p:nvSpPr>
          <p:cNvPr id="2" name="TextBox 1"/>
          <p:cNvSpPr txBox="1"/>
          <p:nvPr userDrawn="1"/>
        </p:nvSpPr>
        <p:spPr>
          <a:xfrm>
            <a:off x="10260783" y="291068"/>
            <a:ext cx="1658874" cy="615609"/>
          </a:xfrm>
          <a:prstGeom prst="rect">
            <a:avLst/>
          </a:prstGeom>
          <a:noFill/>
        </p:spPr>
        <p:txBody>
          <a:bodyPr wrap="none" lIns="179238" tIns="143391" rIns="179238" bIns="143391" rtlCol="0">
            <a:spAutoFit/>
          </a:bodyPr>
          <a:lstStyle/>
          <a:p>
            <a:pPr defTabSz="914180" eaLnBrk="1" fontAlgn="auto" hangingPunct="1">
              <a:lnSpc>
                <a:spcPct val="90000"/>
              </a:lnSpc>
              <a:spcBef>
                <a:spcPts val="0"/>
              </a:spcBef>
              <a:spcAft>
                <a:spcPts val="588"/>
              </a:spcAft>
            </a:pPr>
            <a:r>
              <a:rPr lang="en-US" sz="2352" dirty="0" err="1">
                <a:gradFill>
                  <a:gsLst>
                    <a:gs pos="2917">
                      <a:srgbClr val="FFFFFF"/>
                    </a:gs>
                    <a:gs pos="30000">
                      <a:srgbClr val="FFFFFF"/>
                    </a:gs>
                  </a:gsLst>
                  <a:lin ang="5400000" scaled="0"/>
                </a:gradFill>
                <a:latin typeface="Segoe UI"/>
                <a:ea typeface="+mn-ea"/>
              </a:rPr>
              <a:t>AzureCon</a:t>
            </a:r>
            <a:endParaRPr lang="en-US" sz="2352" dirty="0">
              <a:gradFill>
                <a:gsLst>
                  <a:gs pos="2917">
                    <a:srgbClr val="FFFFFF"/>
                  </a:gs>
                  <a:gs pos="30000">
                    <a:srgbClr val="FFFFFF"/>
                  </a:gs>
                </a:gsLst>
                <a:lin ang="5400000" scaled="0"/>
              </a:gradFill>
              <a:latin typeface="Segoe UI"/>
              <a:ea typeface="+mn-ea"/>
            </a:endParaRPr>
          </a:p>
        </p:txBody>
      </p:sp>
    </p:spTree>
    <p:extLst>
      <p:ext uri="{BB962C8B-B14F-4D97-AF65-F5344CB8AC3E}">
        <p14:creationId xmlns:p14="http://schemas.microsoft.com/office/powerpoint/2010/main" val="26623361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Services</a:t>
              </a: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Machine</a:t>
                  </a: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Services</a:t>
              </a: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Biztalk</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and Management</a:t>
                  </a: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Infrastructure (24 regions, 19 online)</a:t>
              </a: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494974626"/>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0544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139445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733888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71256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11648624"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2893440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1391541877"/>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064379830"/>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186250252"/>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17233"/>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8402739"/>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2238578"/>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29821925"/>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6440461"/>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908166"/>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7985275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smtClean="0"/>
              <a:t>Session Code Here</a:t>
            </a:r>
            <a:endParaRPr lang="en-US" dirty="0"/>
          </a:p>
        </p:txBody>
      </p:sp>
    </p:spTree>
    <p:extLst>
      <p:ext uri="{BB962C8B-B14F-4D97-AF65-F5344CB8AC3E}">
        <p14:creationId xmlns:p14="http://schemas.microsoft.com/office/powerpoint/2010/main" val="1712477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783089645"/>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4070447848"/>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159689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6497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988258894"/>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1408625"/>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91141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0824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00032281"/>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60231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50651691"/>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622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7100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58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6326730"/>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05340065"/>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262501508"/>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031062186"/>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61518262"/>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530183831"/>
      </p:ext>
    </p:extLst>
  </p:cSld>
  <p:clrMapOvr>
    <a:masterClrMapping/>
  </p:clrMapOvr>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6274282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392485709"/>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96993124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8280725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pPr defTabSz="914126"/>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339254034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126"/>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095375052"/>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126"/>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781301476"/>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11436667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91412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283086388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93415255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126"/>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18869301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56066607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10" y="1635896"/>
            <a:ext cx="2688574" cy="4931036"/>
          </a:xfrm>
        </p:spPr>
        <p:txBody>
          <a:bodyPr>
            <a:noAutofit/>
          </a:bodyPr>
          <a:lstStyle>
            <a:lvl1pPr>
              <a:defRPr kumimoji="0" lang="en-US" sz="2352"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56285331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a:lnSpc>
                <a:spcPct val="95000"/>
              </a:lnSpc>
              <a:spcBef>
                <a:spcPts val="0"/>
              </a:spcBef>
              <a:spcAft>
                <a:spcPts val="1600"/>
              </a:spcAft>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8693767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265" y="2709520"/>
            <a:ext cx="10719432"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578714624"/>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7176869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8683491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574" indent="-236498">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069" indent="-336076">
              <a:defRPr lang="en-US" sz="2352"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5974"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7986" lvl="2" indent="-223993" algn="l" defTabSz="895974"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9536058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8790164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499486"/>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9346406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
        <p:nvSpPr>
          <p:cNvPr id="8" name="Date Placeholder 7"/>
          <p:cNvSpPr>
            <a:spLocks noGrp="1"/>
          </p:cNvSpPr>
          <p:nvPr>
            <p:ph type="dt" sz="half" idx="10"/>
          </p:nvPr>
        </p:nvSpPr>
        <p:spPr>
          <a:xfrm>
            <a:off x="8532178" y="6356351"/>
            <a:ext cx="3051269" cy="365760"/>
          </a:xfrm>
          <a:prstGeom prst="rect">
            <a:avLst/>
          </a:prstGeom>
        </p:spPr>
        <p:txBody>
          <a:bodyPr/>
          <a:lstStyle/>
          <a:p>
            <a:pPr algn="r" defTabSz="914180"/>
            <a:fld id="{85526287-B2AA-4534-9616-8C1371A5F2E4}" type="datetime1">
              <a:rPr lang="en-US" smtClean="0">
                <a:solidFill>
                  <a:srgbClr val="FFFFFF"/>
                </a:solidFill>
              </a:rPr>
              <a:pPr algn="r" defTabSz="914180"/>
              <a:t>11/4/2015</a:t>
            </a:fld>
            <a:endParaRPr lang="en-US" sz="1600">
              <a:solidFill>
                <a:srgbClr val="00188F">
                  <a:shade val="50000"/>
                </a:srgbClr>
              </a:solidFill>
            </a:endParaRPr>
          </a:p>
        </p:txBody>
      </p:sp>
      <p:sp>
        <p:nvSpPr>
          <p:cNvPr id="9" name="Slide Number Placeholder 8"/>
          <p:cNvSpPr>
            <a:spLocks noGrp="1"/>
          </p:cNvSpPr>
          <p:nvPr>
            <p:ph type="sldNum" sz="quarter" idx="11"/>
          </p:nvPr>
        </p:nvSpPr>
        <p:spPr>
          <a:xfrm>
            <a:off x="816652" y="6356351"/>
            <a:ext cx="2640912" cy="365760"/>
          </a:xfrm>
          <a:prstGeom prst="rect">
            <a:avLst/>
          </a:prstGeom>
        </p:spPr>
        <p:txBody>
          <a:bodyPr/>
          <a:lstStyle/>
          <a:p>
            <a:pPr defTabSz="914180"/>
            <a:fld id="{0C2EF4DC-10BE-438D-A0C2-4265DEFE2ED1}" type="slidenum">
              <a:rPr lang="en-US" smtClean="0">
                <a:solidFill>
                  <a:srgbClr val="00188F">
                    <a:shade val="50000"/>
                  </a:srgbClr>
                </a:solidFill>
              </a:rPr>
              <a:pPr defTabSz="914180"/>
              <a:t>‹#›</a:t>
            </a:fld>
            <a:endParaRPr lang="en-US" dirty="0">
              <a:solidFill>
                <a:srgbClr val="00188F">
                  <a:shade val="50000"/>
                </a:srgbClr>
              </a:solidFill>
            </a:endParaRPr>
          </a:p>
        </p:txBody>
      </p:sp>
      <p:sp>
        <p:nvSpPr>
          <p:cNvPr id="10" name="Footer Placeholder 9"/>
          <p:cNvSpPr>
            <a:spLocks noGrp="1"/>
          </p:cNvSpPr>
          <p:nvPr>
            <p:ph type="ftr" sz="quarter" idx="12"/>
          </p:nvPr>
        </p:nvSpPr>
        <p:spPr>
          <a:xfrm>
            <a:off x="3863858" y="6356351"/>
            <a:ext cx="4672383" cy="365760"/>
          </a:xfrm>
          <a:prstGeom prst="rect">
            <a:avLst/>
          </a:prstGeom>
        </p:spPr>
        <p:txBody>
          <a:bodyPr/>
          <a:lstStyle/>
          <a:p>
            <a:pPr defTabSz="914180"/>
            <a:endParaRPr lang="en-US" sz="1600" dirty="0">
              <a:solidFill>
                <a:srgbClr val="00188F">
                  <a:shade val="50000"/>
                </a:srgbClr>
              </a:solidFill>
            </a:endParaRPr>
          </a:p>
        </p:txBody>
      </p:sp>
    </p:spTree>
    <p:extLst>
      <p:ext uri="{BB962C8B-B14F-4D97-AF65-F5344CB8AC3E}">
        <p14:creationId xmlns:p14="http://schemas.microsoft.com/office/powerpoint/2010/main" val="409195844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350418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099" y="0"/>
            <a:ext cx="12655023"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13843" eaLnBrk="1" hangingPunct="1">
                <a:defRPr/>
              </a:pPr>
              <a:endParaRPr lang="en-US" sz="196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13870" eaLnBrk="1" fontAlgn="auto" hangingPunct="1">
                <a:spcBef>
                  <a:spcPts val="0"/>
                </a:spcBef>
                <a:spcAft>
                  <a:spcPts val="0"/>
                </a:spcAft>
                <a:defRPr/>
              </a:pPr>
              <a:endParaRPr lang="en-US" sz="1799"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98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895740" eaLnBrk="1" hangingPunct="1">
                    <a:lnSpc>
                      <a:spcPct val="90000"/>
                    </a:lnSpc>
                    <a:spcBef>
                      <a:spcPts val="0"/>
                    </a:spcBef>
                    <a:spcAft>
                      <a:spcPts val="0"/>
                    </a:spcAft>
                    <a:defRPr/>
                  </a:pPr>
                  <a:r>
                    <a:rPr lang="en-US" sz="98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568"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568"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Web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API</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Logic</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Notification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882" kern="0" dirty="0" smtClean="0">
                            <a:gradFill>
                              <a:gsLst>
                                <a:gs pos="76250">
                                  <a:srgbClr val="FFFFFF"/>
                                </a:gs>
                                <a:gs pos="31000">
                                  <a:srgbClr val="FFFFFF"/>
                                </a:gs>
                              </a:gsLst>
                              <a:lin ang="5400000" scaled="0"/>
                            </a:gradFill>
                          </a:rPr>
                          <a:t>Content Delivery</a:t>
                        </a:r>
                        <a:br>
                          <a:rPr lang="en-US" altLang="en-US" sz="882" kern="0" dirty="0" smtClean="0">
                            <a:gradFill>
                              <a:gsLst>
                                <a:gs pos="76250">
                                  <a:srgbClr val="FFFFFF"/>
                                </a:gs>
                                <a:gs pos="31000">
                                  <a:srgbClr val="FFFFFF"/>
                                </a:gs>
                              </a:gsLst>
                              <a:lin ang="5400000" scaled="0"/>
                            </a:gradFill>
                          </a:rPr>
                        </a:br>
                        <a:r>
                          <a:rPr lang="en-US" altLang="en-US" sz="882"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Media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176"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176"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HDInsight</a:t>
                        </a:r>
                        <a:endParaRPr lang="en-US" sz="980"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Machine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Stream</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Event</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Mobile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BizTalk</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Hybrid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Storage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DocumentDB</a:t>
                        </a:r>
                        <a:endParaRPr lang="en-US" sz="980"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Redis</a:t>
                        </a:r>
                        <a:r>
                          <a:rPr lang="en-US" sz="980" kern="0" dirty="0" smtClean="0">
                            <a:gradFill>
                              <a:gsLst>
                                <a:gs pos="76250">
                                  <a:srgbClr val="FFFFFF"/>
                                </a:gs>
                                <a:gs pos="31000">
                                  <a:srgbClr val="FFFFFF"/>
                                </a:gs>
                              </a:gsLst>
                              <a:lin ang="5400000" scaled="0"/>
                            </a:gradFill>
                          </a:rPr>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SQL Data</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Cloud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Remote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Service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895740" eaLnBrk="1" hangingPunct="1">
                      <a:lnSpc>
                        <a:spcPct val="90000"/>
                      </a:lnSpc>
                      <a:spcBef>
                        <a:spcPts val="0"/>
                      </a:spcBef>
                      <a:spcAft>
                        <a:spcPts val="0"/>
                      </a:spcAft>
                      <a:defRPr/>
                    </a:pPr>
                    <a:r>
                      <a:rPr lang="en-US" sz="1176"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Visual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Application</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Team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Active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Multi-Factor</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13764">
                        <a:lnSpc>
                          <a:spcPct val="90000"/>
                        </a:lnSpc>
                        <a:spcBef>
                          <a:spcPts val="588"/>
                        </a:spcBef>
                        <a:defRPr/>
                      </a:pPr>
                      <a:r>
                        <a:rPr lang="en-US" sz="98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Store/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VM Image Gallery</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895740" eaLnBrk="1" hangingPunct="1">
                    <a:lnSpc>
                      <a:spcPct val="90000"/>
                    </a:lnSpc>
                    <a:spcBef>
                      <a:spcPts val="0"/>
                    </a:spcBef>
                    <a:spcAft>
                      <a:spcPts val="0"/>
                    </a:spcAft>
                    <a:defRPr/>
                  </a:pP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Site</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AD Privileged</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Identity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Operational</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smtClean="0">
                          <a:gradFill>
                            <a:gsLst>
                              <a:gs pos="76250">
                                <a:srgbClr val="FFFFFF"/>
                              </a:gs>
                              <a:gs pos="31000">
                                <a:srgbClr val="FFFFFF"/>
                              </a:gs>
                            </a:gsLst>
                            <a:lin ang="5400000" scaled="0"/>
                          </a:gradFill>
                        </a:rPr>
                        <a:t>Azure AD </a:t>
                      </a:r>
                      <a:br>
                        <a:rPr lang="en-US" sz="980" kern="0" dirty="0" smtClean="0">
                          <a:gradFill>
                            <a:gsLst>
                              <a:gs pos="76250">
                                <a:srgbClr val="FFFFFF"/>
                              </a:gs>
                              <a:gs pos="31000">
                                <a:srgbClr val="FFFFFF"/>
                              </a:gs>
                            </a:gsLst>
                            <a:lin ang="5400000" scaled="0"/>
                          </a:gradFill>
                        </a:rPr>
                      </a:br>
                      <a:r>
                        <a:rPr lang="en-US" sz="980"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13916" eaLnBrk="1" hangingPunct="1">
                          <a:lnSpc>
                            <a:spcPct val="90000"/>
                          </a:lnSpc>
                          <a:defRPr/>
                        </a:pPr>
                        <a:endParaRPr lang="en-US" sz="196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sz="980" kern="0" dirty="0" err="1" smtClean="0">
                          <a:gradFill>
                            <a:gsLst>
                              <a:gs pos="76250">
                                <a:srgbClr val="FFFFFF"/>
                              </a:gs>
                              <a:gs pos="31000">
                                <a:srgbClr val="FFFFFF"/>
                              </a:gs>
                            </a:gsLst>
                            <a:lin ang="5400000" scaled="0"/>
                          </a:gradFill>
                        </a:rPr>
                        <a:t>StorSimple</a:t>
                      </a:r>
                      <a:endParaRPr lang="en-US" sz="980"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895740" eaLnBrk="1" hangingPunct="1">
                <a:lnSpc>
                  <a:spcPct val="90000"/>
                </a:lnSpc>
                <a:spcBef>
                  <a:spcPts val="0"/>
                </a:spcBef>
                <a:spcAft>
                  <a:spcPts val="0"/>
                </a:spcAft>
                <a:defRPr/>
              </a:pP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372"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372"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52665434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7500">
                      <a:schemeClr val="bg1"/>
                    </a:gs>
                    <a:gs pos="43000">
                      <a:schemeClr val="bg1"/>
                    </a:gs>
                  </a:gsLst>
                  <a:lin ang="5400000" scaled="0"/>
                </a:gradFill>
              </a:defRPr>
            </a:lvl1pPr>
            <a:lvl2pPr marL="672153" indent="-280064">
              <a:buClr>
                <a:srgbClr val="92D050"/>
              </a:buClr>
              <a:buSzPct val="100000"/>
              <a:buFont typeface="Wingdings" panose="05000000000000000000" pitchFamily="2" charset="2"/>
              <a:buChar char="ü"/>
              <a:defRPr sz="2352">
                <a:gradFill>
                  <a:gsLst>
                    <a:gs pos="7500">
                      <a:schemeClr val="bg1"/>
                    </a:gs>
                    <a:gs pos="43000">
                      <a:schemeClr val="bg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7500">
                      <a:schemeClr val="bg1"/>
                    </a:gs>
                    <a:gs pos="43000">
                      <a:schemeClr val="bg1"/>
                    </a:gs>
                  </a:gsLst>
                  <a:lin ang="5400000" scaled="0"/>
                </a:gradFill>
              </a:defRPr>
            </a:lvl3pPr>
            <a:lvl4pPr marL="952216" indent="224051">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30769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411853659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lang="en-US" sz="3136"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180"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688164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6"/>
            <a:ext cx="6273339" cy="1943393"/>
          </a:xfrm>
        </p:spPr>
        <p:txBody>
          <a:bodyPr wrap="square">
            <a:spAutoFit/>
          </a:bodyPr>
          <a:lstStyle>
            <a:lvl1pPr marL="392089" indent="-392089">
              <a:spcBef>
                <a:spcPts val="1200"/>
              </a:spcBef>
              <a:buClr>
                <a:srgbClr val="92D050"/>
              </a:buClr>
              <a:buSzPct val="100000"/>
              <a:buFont typeface="Wingdings" panose="05000000000000000000" pitchFamily="2" charset="2"/>
              <a:buChar char="ü"/>
              <a:defRPr sz="3136">
                <a:gradFill>
                  <a:gsLst>
                    <a:gs pos="82500">
                      <a:schemeClr val="tx1"/>
                    </a:gs>
                    <a:gs pos="43000">
                      <a:schemeClr val="tx1"/>
                    </a:gs>
                  </a:gsLst>
                  <a:lin ang="5400000" scaled="0"/>
                </a:gradFill>
              </a:defRPr>
            </a:lvl1pPr>
            <a:lvl2pPr marL="672153" indent="-280064">
              <a:buClr>
                <a:srgbClr val="92D050"/>
              </a:buClr>
              <a:buSzPct val="100000"/>
              <a:buFont typeface="Wingdings" panose="05000000000000000000" pitchFamily="2" charset="2"/>
              <a:buChar char="ü"/>
              <a:defRPr sz="2352">
                <a:gradFill>
                  <a:gsLst>
                    <a:gs pos="82500">
                      <a:schemeClr val="tx1"/>
                    </a:gs>
                    <a:gs pos="43000">
                      <a:schemeClr val="tx1"/>
                    </a:gs>
                  </a:gsLst>
                  <a:lin ang="5400000" scaled="0"/>
                </a:gradFill>
              </a:defRPr>
            </a:lvl2pPr>
            <a:lvl3pPr marL="684600" indent="267616">
              <a:buClr>
                <a:srgbClr val="92D050"/>
              </a:buClr>
              <a:buSzPct val="100000"/>
              <a:buFont typeface="Wingdings" panose="05000000000000000000" pitchFamily="2" charset="2"/>
              <a:buChar char="ü"/>
              <a:tabLst/>
              <a:defRPr sz="1960">
                <a:gradFill>
                  <a:gsLst>
                    <a:gs pos="82500">
                      <a:schemeClr val="tx1"/>
                    </a:gs>
                    <a:gs pos="43000">
                      <a:schemeClr val="tx1"/>
                    </a:gs>
                  </a:gsLst>
                  <a:lin ang="5400000" scaled="0"/>
                </a:gradFill>
              </a:defRPr>
            </a:lvl3pPr>
            <a:lvl4pPr marL="952216" indent="22405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267" indent="-22405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87269"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80" eaLnBrk="1" fontAlgn="auto" hangingPunct="1">
              <a:spcBef>
                <a:spcPts val="0"/>
              </a:spcBef>
              <a:spcAft>
                <a:spcPts val="0"/>
              </a:spcAft>
              <a:defRPr/>
            </a:pPr>
            <a:endParaRPr lang="en-US" sz="1764">
              <a:solidFill>
                <a:srgbClr val="FFFFFF"/>
              </a:solidFill>
            </a:endParaRPr>
          </a:p>
        </p:txBody>
      </p:sp>
      <p:sp>
        <p:nvSpPr>
          <p:cNvPr id="8" name="Freeform 99"/>
          <p:cNvSpPr>
            <a:spLocks noChangeAspect="1"/>
          </p:cNvSpPr>
          <p:nvPr userDrawn="1"/>
        </p:nvSpPr>
        <p:spPr bwMode="black">
          <a:xfrm>
            <a:off x="474546" y="5491047"/>
            <a:ext cx="564787"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60" tIns="34280" rIns="68560" bIns="34280"/>
          <a:lstStyle/>
          <a:p>
            <a:pPr defTabSz="914180" eaLnBrk="1" fontAlgn="auto" hangingPunct="1">
              <a:spcBef>
                <a:spcPts val="0"/>
              </a:spcBef>
              <a:spcAft>
                <a:spcPts val="0"/>
              </a:spcAft>
              <a:defRPr/>
            </a:pPr>
            <a:endParaRPr lang="en-US" sz="1323" dirty="0">
              <a:solidFill>
                <a:srgbClr val="000000"/>
              </a:solidFill>
              <a:latin typeface="Segoe UI"/>
              <a:ea typeface="+mn-ea"/>
            </a:endParaRPr>
          </a:p>
        </p:txBody>
      </p:sp>
      <p:grpSp>
        <p:nvGrpSpPr>
          <p:cNvPr id="9" name="Group 8"/>
          <p:cNvGrpSpPr>
            <a:grpSpLocks/>
          </p:cNvGrpSpPr>
          <p:nvPr userDrawn="1"/>
        </p:nvGrpSpPr>
        <p:grpSpPr bwMode="auto">
          <a:xfrm flipH="1">
            <a:off x="7080846" y="1905173"/>
            <a:ext cx="4227347"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333" y="5403224"/>
            <a:ext cx="10880324" cy="615609"/>
          </a:xfrm>
        </p:spPr>
        <p:txBody>
          <a:bodyPr/>
          <a:lstStyle>
            <a:lvl1pPr marL="0" indent="0">
              <a:buFontTx/>
              <a:buNone/>
              <a:defRPr sz="3136"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90655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18837454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170" y="291102"/>
            <a:ext cx="5825243" cy="1267431"/>
          </a:xfrm>
        </p:spPr>
        <p:txBody>
          <a:bodyPr/>
          <a:lstStyle>
            <a:lvl1pPr marL="0" indent="0">
              <a:buNone/>
              <a:defRPr sz="3920">
                <a:gradFill>
                  <a:gsLst>
                    <a:gs pos="15000">
                      <a:srgbClr val="1E1E1E"/>
                    </a:gs>
                    <a:gs pos="49000">
                      <a:srgbClr val="1E1E1E"/>
                    </a:gs>
                  </a:gsLst>
                  <a:lin ang="5400000" scaled="0"/>
                </a:gradFill>
              </a:defRPr>
            </a:lvl1pPr>
            <a:lvl2pPr marL="0" indent="0">
              <a:buFontTx/>
              <a:buNone/>
              <a:defRPr sz="1960">
                <a:gradFill>
                  <a:gsLst>
                    <a:gs pos="73750">
                      <a:schemeClr val="bg1"/>
                    </a:gs>
                    <a:gs pos="36000">
                      <a:schemeClr val="bg1"/>
                    </a:gs>
                  </a:gsLst>
                  <a:lin ang="5400000" scaled="0"/>
                </a:gradFill>
              </a:defRPr>
            </a:lvl2pPr>
            <a:lvl3pPr marL="224051" indent="0">
              <a:buNone/>
              <a:defRPr/>
            </a:lvl3pPr>
            <a:lvl4pPr marL="448102" indent="0">
              <a:buNone/>
              <a:defRPr/>
            </a:lvl4pPr>
            <a:lvl5pPr marL="672153"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7525" y="0"/>
            <a:ext cx="609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169" y="1635897"/>
            <a:ext cx="5735625" cy="561290"/>
          </a:xfrm>
        </p:spPr>
        <p:txBody>
          <a:bodyPr/>
          <a:lstStyle>
            <a:lvl1pPr marL="0" indent="0">
              <a:buNone/>
              <a:defRPr sz="2744">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82095119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14399806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289510"/>
            <a:ext cx="5825242" cy="1267431"/>
          </a:xfrm>
        </p:spPr>
        <p:txBody>
          <a:bodyPr vert="horz" wrap="square" lIns="146304" tIns="91440" rIns="146304" bIns="91440" rtlCol="0">
            <a:spAutoFit/>
          </a:bodyPr>
          <a:lstStyle>
            <a:lvl1pPr>
              <a:defRPr lang="en-US" sz="392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170" y="1635897"/>
            <a:ext cx="5825242" cy="561290"/>
          </a:xfrm>
        </p:spPr>
        <p:txBody>
          <a:bodyPr/>
          <a:lstStyle>
            <a:lvl1pPr marL="0" indent="0">
              <a:buNone/>
              <a:defRPr sz="2744"/>
            </a:lvl1pPr>
          </a:lstStyle>
          <a:p>
            <a:pPr lvl="0"/>
            <a:r>
              <a:rPr lang="en-US" smtClean="0"/>
              <a:t>Click to edit Master text styles</a:t>
            </a:r>
          </a:p>
        </p:txBody>
      </p:sp>
    </p:spTree>
    <p:extLst>
      <p:ext uri="{BB962C8B-B14F-4D97-AF65-F5344CB8AC3E}">
        <p14:creationId xmlns:p14="http://schemas.microsoft.com/office/powerpoint/2010/main" val="237134394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7865643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169" y="1189177"/>
            <a:ext cx="11650488" cy="669927"/>
          </a:xfrm>
        </p:spPr>
        <p:txBody>
          <a:bodyPr>
            <a:spAutoFit/>
          </a:bodyPr>
          <a:lstStyle>
            <a:lvl1pPr marL="0" indent="0">
              <a:buFontTx/>
              <a:buNone/>
              <a:defRPr sz="3528"/>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71789582"/>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20845912"/>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0892106"/>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spTree>
    <p:extLst>
      <p:ext uri="{BB962C8B-B14F-4D97-AF65-F5344CB8AC3E}">
        <p14:creationId xmlns:p14="http://schemas.microsoft.com/office/powerpoint/2010/main" val="94998317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7395445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4828" y="1189176"/>
            <a:ext cx="5377147" cy="2377940"/>
          </a:xfrm>
        </p:spPr>
        <p:txBody>
          <a:bodyPr wrap="square">
            <a:spAutoFit/>
          </a:bodyPr>
          <a:lstStyle>
            <a:lvl1pPr marL="392089" indent="-392089">
              <a:spcBef>
                <a:spcPts val="1200"/>
              </a:spcBef>
              <a:buClr>
                <a:srgbClr val="89C402"/>
              </a:buClr>
              <a:buSzPct val="100000"/>
              <a:buFont typeface="Wingdings" panose="05000000000000000000" pitchFamily="2" charset="2"/>
              <a:buChar char="ü"/>
              <a:defRPr sz="3136"/>
            </a:lvl1pPr>
            <a:lvl2pPr marL="728165" indent="-336076">
              <a:buClr>
                <a:srgbClr val="89C402"/>
              </a:buClr>
              <a:buSzPct val="100000"/>
              <a:buFont typeface="Wingdings" panose="05000000000000000000" pitchFamily="2" charset="2"/>
              <a:buChar char="ü"/>
              <a:defRPr sz="2352"/>
            </a:lvl2pPr>
            <a:lvl3pPr marL="1008229" indent="-280064">
              <a:buClr>
                <a:srgbClr val="89C402"/>
              </a:buClr>
              <a:buSzPct val="100000"/>
              <a:buFont typeface="Wingdings" panose="05000000000000000000" pitchFamily="2" charset="2"/>
              <a:buChar char="ü"/>
              <a:tabLst/>
              <a:defRPr sz="1960"/>
            </a:lvl3pPr>
            <a:lvl4pPr marL="1232280" indent="-224051">
              <a:buClr>
                <a:srgbClr val="89C402"/>
              </a:buClr>
              <a:buSzPct val="100000"/>
              <a:buFont typeface="Wingdings" panose="05000000000000000000" pitchFamily="2" charset="2"/>
              <a:buChar char="ü"/>
              <a:defRPr lang="en-US" sz="1764" kern="1200" spc="0" baseline="0" dirty="0">
                <a:gradFill>
                  <a:gsLst>
                    <a:gs pos="1250">
                      <a:schemeClr val="tx1"/>
                    </a:gs>
                    <a:gs pos="100000">
                      <a:schemeClr val="tx1"/>
                    </a:gs>
                  </a:gsLst>
                  <a:lin ang="5400000" scaled="0"/>
                </a:gradFill>
                <a:latin typeface="+mn-lt"/>
                <a:ea typeface="+mn-ea"/>
                <a:cs typeface="+mn-cs"/>
              </a:defRPr>
            </a:lvl4pPr>
            <a:lvl5pPr marL="1232280" indent="-224051">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893130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84964126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6095134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169" y="1008336"/>
            <a:ext cx="11650488" cy="561290"/>
          </a:xfrm>
        </p:spPr>
        <p:txBody>
          <a:bodyPr/>
          <a:lstStyle>
            <a:lvl1pPr marL="0" indent="0">
              <a:buFontTx/>
              <a:buNone/>
              <a:defRPr sz="2744" baseline="0"/>
            </a:lvl1pPr>
            <a:lvl2pPr marL="336076" indent="0">
              <a:buFontTx/>
              <a:buNone/>
              <a:defRPr/>
            </a:lvl2pPr>
            <a:lvl3pPr marL="560127" indent="0">
              <a:buFontTx/>
              <a:buNone/>
              <a:defRPr/>
            </a:lvl3pPr>
            <a:lvl4pPr marL="784178" indent="0">
              <a:buFontTx/>
              <a:buNone/>
              <a:defRPr/>
            </a:lvl4pPr>
            <a:lvl5pPr marL="1008229"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599263079"/>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95330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426994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5094837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912920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47827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4945" y="6474572"/>
            <a:ext cx="1157198"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9584" y="151316"/>
            <a:ext cx="1660940" cy="382084"/>
          </a:xfrm>
          <a:prstGeom prst="rect">
            <a:avLst/>
          </a:prstGeom>
        </p:spPr>
      </p:pic>
    </p:spTree>
    <p:extLst>
      <p:ext uri="{BB962C8B-B14F-4D97-AF65-F5344CB8AC3E}">
        <p14:creationId xmlns:p14="http://schemas.microsoft.com/office/powerpoint/2010/main" val="346874279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48288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11504162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1411559"/>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94668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046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3264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eaLnBrk="1" hangingPunct="1"/>
            <a:endParaRPr lang="en-US" sz="1764"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086495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314067"/>
            <a:ext cx="11652805"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47806052"/>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fontAlgn="auto">
              <a:spcBef>
                <a:spcPts val="0"/>
              </a:spcBef>
              <a:spcAft>
                <a:spcPts val="0"/>
              </a:spcAft>
            </a:pPr>
            <a:r>
              <a:rPr lang="en-US" sz="686" dirty="0">
                <a:gradFill>
                  <a:gsLst>
                    <a:gs pos="0">
                      <a:srgbClr val="FFFFFF"/>
                    </a:gs>
                    <a:gs pos="100000">
                      <a:srgbClr val="FFFFFF"/>
                    </a:gs>
                  </a:gsLst>
                  <a:lin ang="5400000" scaled="0"/>
                </a:gradFill>
                <a:latin typeface="Segoe UI"/>
                <a:ea typeface="+mn-ea"/>
                <a:cs typeface="Segoe UI" pitchFamily="34" charset="0"/>
              </a:rPr>
              <a:t>© </a:t>
            </a:r>
            <a:r>
              <a:rPr lang="en-US" sz="686" dirty="0" smtClean="0">
                <a:gradFill>
                  <a:gsLst>
                    <a:gs pos="0">
                      <a:srgbClr val="FFFFFF"/>
                    </a:gs>
                    <a:gs pos="100000">
                      <a:srgbClr val="FFFFFF"/>
                    </a:gs>
                  </a:gsLst>
                  <a:lin ang="5400000" scaled="0"/>
                </a:gradFill>
                <a:latin typeface="Segoe UI"/>
                <a:ea typeface="+mn-ea"/>
                <a:cs typeface="Segoe UI" pitchFamily="34" charset="0"/>
              </a:rPr>
              <a:t>2015 </a:t>
            </a:r>
            <a:r>
              <a:rPr lang="en-US" sz="686"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508397790"/>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390920498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7"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871514311"/>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30323710"/>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997239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81401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36611"/>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553918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64629833"/>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829216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3792448"/>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695657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3040221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5988" y="147876"/>
            <a:ext cx="1661800" cy="382281"/>
          </a:xfrm>
          <a:prstGeom prst="rect">
            <a:avLst/>
          </a:prstGeom>
        </p:spPr>
      </p:pic>
      <p:pic>
        <p:nvPicPr>
          <p:cNvPr id="6" name="Logo" descr="MS Logo 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2683055037"/>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973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371658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706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31852274"/>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9923636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8531448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325747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5437413"/>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5512595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26129264"/>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5.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theme" Target="../theme/theme10.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image" Target="../media/image77.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theme" Target="../theme/theme11.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image" Target="../media/image90.png"/><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image" Target="../media/image89.png"/><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theme" Target="../theme/theme1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34" Type="http://schemas.openxmlformats.org/officeDocument/2006/relationships/image" Target="../media/image90.png"/><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image" Target="../media/image89.png"/><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theme" Target="../theme/theme13.xml"/><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slideLayout" Target="../slideLayouts/slideLayout32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31.xml"/><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image" Target="../media/image10.png"/><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5.xml"/><Relationship Id="rId3" Type="http://schemas.openxmlformats.org/officeDocument/2006/relationships/slideLayout" Target="../slideLayouts/slideLayout360.xml"/><Relationship Id="rId7" Type="http://schemas.openxmlformats.org/officeDocument/2006/relationships/slideLayout" Target="../slideLayouts/slideLayout364.xml"/><Relationship Id="rId12" Type="http://schemas.openxmlformats.org/officeDocument/2006/relationships/theme" Target="../theme/theme15.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slideLayout" Target="../slideLayouts/slideLayout363.xml"/><Relationship Id="rId11" Type="http://schemas.openxmlformats.org/officeDocument/2006/relationships/slideLayout" Target="../slideLayouts/slideLayout368.xml"/><Relationship Id="rId5" Type="http://schemas.openxmlformats.org/officeDocument/2006/relationships/slideLayout" Target="../slideLayouts/slideLayout362.xml"/><Relationship Id="rId10" Type="http://schemas.openxmlformats.org/officeDocument/2006/relationships/slideLayout" Target="../slideLayouts/slideLayout367.xml"/><Relationship Id="rId4" Type="http://schemas.openxmlformats.org/officeDocument/2006/relationships/slideLayout" Target="../slideLayouts/slideLayout361.xml"/><Relationship Id="rId9" Type="http://schemas.openxmlformats.org/officeDocument/2006/relationships/slideLayout" Target="../slideLayouts/slideLayout3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6" Type="http://schemas.openxmlformats.org/officeDocument/2006/relationships/image" Target="../media/image10.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theme" Target="../theme/theme2.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image" Target="../media/image10.png"/><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theme" Target="../theme/theme3.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image" Target="../media/image69.png"/><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theme" Target="../theme/theme4.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image" Target="../media/image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image" Target="../media/image10.png"/><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theme" Target="../theme/theme7.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8.xml"/><Relationship Id="rId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theme" Target="../theme/theme9.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2.png"/><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1110325035"/>
      </p:ext>
    </p:extLst>
  </p:cSld>
  <p:clrMap bg1="lt1" tx1="dk1" bg2="lt2" tx2="dk2" accent1="accent1" accent2="accent2" accent3="accent3" accent4="accent4" accent5="accent5" accent6="accent6" hlink="hlink" folHlink="folHlink"/>
  <p:sldLayoutIdLst>
    <p:sldLayoutId id="2147484957" r:id="rId1"/>
    <p:sldLayoutId id="2147484960" r:id="rId2"/>
    <p:sldLayoutId id="2147484959" r:id="rId3"/>
    <p:sldLayoutId id="2147484961" r:id="rId4"/>
    <p:sldLayoutId id="2147484985" r:id="rId5"/>
    <p:sldLayoutId id="2147484995" r:id="rId6"/>
    <p:sldLayoutId id="2147484986" r:id="rId7"/>
    <p:sldLayoutId id="2147484987" r:id="rId8"/>
    <p:sldLayoutId id="2147484988" r:id="rId9"/>
    <p:sldLayoutId id="2147484989" r:id="rId10"/>
    <p:sldLayoutId id="2147484962" r:id="rId11"/>
    <p:sldLayoutId id="2147484963" r:id="rId12"/>
    <p:sldLayoutId id="2147484992" r:id="rId13"/>
    <p:sldLayoutId id="2147484964" r:id="rId14"/>
    <p:sldLayoutId id="2147484969" r:id="rId15"/>
    <p:sldLayoutId id="2147484994" r:id="rId16"/>
    <p:sldLayoutId id="2147484991" r:id="rId17"/>
    <p:sldLayoutId id="2147484965" r:id="rId18"/>
    <p:sldLayoutId id="2147484972" r:id="rId19"/>
    <p:sldLayoutId id="2147484966" r:id="rId20"/>
    <p:sldLayoutId id="2147484970" r:id="rId21"/>
    <p:sldLayoutId id="2147484993" r:id="rId22"/>
    <p:sldLayoutId id="2147484967" r:id="rId23"/>
    <p:sldLayoutId id="2147484968" r:id="rId24"/>
    <p:sldLayoutId id="2147484990" r:id="rId25"/>
    <p:sldLayoutId id="2147484996" r:id="rId26"/>
    <p:sldLayoutId id="2147484997" r:id="rId27"/>
    <p:sldLayoutId id="2147484998" r:id="rId28"/>
    <p:sldLayoutId id="2147485000" r:id="rId29"/>
    <p:sldLayoutId id="2147485001" r:id="rId30"/>
    <p:sldLayoutId id="2147484999" r:id="rId31"/>
    <p:sldLayoutId id="2147485017" r:id="rId32"/>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72409368"/>
      </p:ext>
    </p:extLst>
  </p:cSld>
  <p:clrMap bg1="dk1" tx1="lt1" bg2="dk2" tx2="lt2" accent1="accent1" accent2="accent2" accent3="accent3" accent4="accent4" accent5="accent5" accent6="accent6" hlink="hlink" folHlink="folHlink"/>
  <p:sldLayoutIdLst>
    <p:sldLayoutId id="2147485187" r:id="rId1"/>
    <p:sldLayoutId id="2147485188" r:id="rId2"/>
    <p:sldLayoutId id="2147485189" r:id="rId3"/>
    <p:sldLayoutId id="2147485190" r:id="rId4"/>
    <p:sldLayoutId id="2147485191" r:id="rId5"/>
    <p:sldLayoutId id="2147485192" r:id="rId6"/>
    <p:sldLayoutId id="2147485193" r:id="rId7"/>
    <p:sldLayoutId id="2147485194" r:id="rId8"/>
    <p:sldLayoutId id="2147485195" r:id="rId9"/>
    <p:sldLayoutId id="2147485196" r:id="rId10"/>
    <p:sldLayoutId id="2147485197" r:id="rId11"/>
    <p:sldLayoutId id="2147485198" r:id="rId12"/>
    <p:sldLayoutId id="2147485199" r:id="rId13"/>
    <p:sldLayoutId id="2147485200" r:id="rId14"/>
    <p:sldLayoutId id="2147485201" r:id="rId15"/>
    <p:sldLayoutId id="2147485202" r:id="rId16"/>
    <p:sldLayoutId id="2147485203" r:id="rId17"/>
    <p:sldLayoutId id="2147485204" r:id="rId18"/>
    <p:sldLayoutId id="2147485205" r:id="rId19"/>
    <p:sldLayoutId id="2147485206" r:id="rId20"/>
    <p:sldLayoutId id="2147485207" r:id="rId21"/>
    <p:sldLayoutId id="2147485208" r:id="rId22"/>
    <p:sldLayoutId id="2147485209" r:id="rId23"/>
    <p:sldLayoutId id="2147485210" r:id="rId24"/>
    <p:sldLayoutId id="2147485211" r:id="rId25"/>
    <p:sldLayoutId id="2147485212" r:id="rId26"/>
    <p:sldLayoutId id="2147485213" r:id="rId27"/>
    <p:sldLayoutId id="2147485214" r:id="rId28"/>
    <p:sldLayoutId id="2147485215" r:id="rId29"/>
    <p:sldLayoutId id="2147485216" r:id="rId30"/>
    <p:sldLayoutId id="2147485217" r:id="rId31"/>
    <p:sldLayoutId id="2147485218" r:id="rId32"/>
  </p:sldLayoutIdLst>
  <p:transition>
    <p:fade/>
  </p:transition>
  <p:timing>
    <p:tnLst>
      <p:par>
        <p:cTn id="1" dur="indefinite" restart="never" nodeType="tmRoot"/>
      </p:par>
    </p:tnLst>
  </p:timing>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9154797"/>
      </p:ext>
    </p:extLst>
  </p:cSld>
  <p:clrMap bg1="dk1" tx1="lt1" bg2="dk2" tx2="lt2" accent1="accent1" accent2="accent2" accent3="accent3" accent4="accent4" accent5="accent5" accent6="accent6" hlink="hlink" folHlink="folHlink"/>
  <p:sldLayoutIdLst>
    <p:sldLayoutId id="2147485220" r:id="rId1"/>
    <p:sldLayoutId id="2147485221"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Lst>
  <p:transition>
    <p:fade/>
  </p:transition>
  <p:timing>
    <p:tnLst>
      <p:par>
        <p:cTn id="1" dur="indefinite" restart="never" nodeType="tmRoot"/>
      </p:par>
    </p:tnLst>
  </p:timing>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814896927"/>
      </p:ext>
    </p:extLst>
  </p:cSld>
  <p:clrMap bg1="lt1" tx1="dk1" bg2="lt2" tx2="dk2" accent1="accent1" accent2="accent2" accent3="accent3" accent4="accent4" accent5="accent5" accent6="accent6" hlink="hlink" folHlink="folHlink"/>
  <p:sldLayoutIdLst>
    <p:sldLayoutId id="2147485243" r:id="rId1"/>
    <p:sldLayoutId id="2147485244" r:id="rId2"/>
    <p:sldLayoutId id="2147485245" r:id="rId3"/>
    <p:sldLayoutId id="2147485246" r:id="rId4"/>
    <p:sldLayoutId id="2147485247" r:id="rId5"/>
    <p:sldLayoutId id="2147485248" r:id="rId6"/>
    <p:sldLayoutId id="2147485249" r:id="rId7"/>
    <p:sldLayoutId id="2147485250" r:id="rId8"/>
    <p:sldLayoutId id="2147485251" r:id="rId9"/>
    <p:sldLayoutId id="2147485252" r:id="rId10"/>
    <p:sldLayoutId id="2147485253" r:id="rId11"/>
    <p:sldLayoutId id="2147485254" r:id="rId12"/>
    <p:sldLayoutId id="2147485255" r:id="rId13"/>
    <p:sldLayoutId id="2147485256" r:id="rId14"/>
    <p:sldLayoutId id="2147485257" r:id="rId15"/>
    <p:sldLayoutId id="2147485258" r:id="rId16"/>
    <p:sldLayoutId id="2147485259" r:id="rId17"/>
    <p:sldLayoutId id="2147485260" r:id="rId18"/>
    <p:sldLayoutId id="2147485261" r:id="rId19"/>
    <p:sldLayoutId id="2147485262" r:id="rId20"/>
    <p:sldLayoutId id="2147485263" r:id="rId21"/>
    <p:sldLayoutId id="2147485264" r:id="rId22"/>
    <p:sldLayoutId id="2147485265" r:id="rId23"/>
    <p:sldLayoutId id="2147485266" r:id="rId24"/>
    <p:sldLayoutId id="2147485267" r:id="rId25"/>
    <p:sldLayoutId id="2147485268" r:id="rId26"/>
    <p:sldLayoutId id="2147485269" r:id="rId27"/>
    <p:sldLayoutId id="2147485270" r:id="rId28"/>
    <p:sldLayoutId id="2147485271" r:id="rId29"/>
    <p:sldLayoutId id="2147485272" r:id="rId30"/>
    <p:sldLayoutId id="2147485273"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2515" y="6468243"/>
            <a:ext cx="1168715" cy="250567"/>
          </a:xfrm>
          <a:prstGeom prst="rect">
            <a:avLst/>
          </a:prstGeom>
        </p:spPr>
      </p:pic>
    </p:spTree>
    <p:extLst>
      <p:ext uri="{BB962C8B-B14F-4D97-AF65-F5344CB8AC3E}">
        <p14:creationId xmlns:p14="http://schemas.microsoft.com/office/powerpoint/2010/main" val="1255002727"/>
      </p:ext>
    </p:extLst>
  </p:cSld>
  <p:clrMap bg1="lt1" tx1="dk1" bg2="lt2" tx2="dk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 id="2147485298" r:id="rId24"/>
    <p:sldLayoutId id="2147485299" r:id="rId25"/>
    <p:sldLayoutId id="2147485300" r:id="rId26"/>
    <p:sldLayoutId id="2147485301" r:id="rId27"/>
    <p:sldLayoutId id="2147485302" r:id="rId28"/>
    <p:sldLayoutId id="2147485303" r:id="rId29"/>
    <p:sldLayoutId id="2147485304" r:id="rId30"/>
    <p:sldLayoutId id="2147485305" r:id="rId31"/>
  </p:sldLayoutIdLst>
  <p:transition>
    <p:fade/>
  </p:transition>
  <p:timing>
    <p:tnLst>
      <p:par>
        <p:cTn id="1" dur="indefinite" restart="never" nodeType="tmRoot"/>
      </p:par>
    </p:tnLst>
  </p:timing>
  <p:hf hdr="0" ftr="0" dt="0"/>
  <p:txStyles>
    <p:titleStyle>
      <a:lvl1pPr algn="l" defTabSz="913906"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75" marR="0" indent="-335975"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02" marR="0" indent="-236427"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943"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927"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910" marR="0" indent="-223984" algn="l" defTabSz="913906"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24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70196"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7149"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4102" indent="-228477" algn="l" defTabSz="913906"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906" rtl="0" eaLnBrk="1" latinLnBrk="0" hangingPunct="1">
        <a:defRPr sz="1763" kern="1200">
          <a:solidFill>
            <a:schemeClr val="tx1"/>
          </a:solidFill>
          <a:latin typeface="+mn-lt"/>
          <a:ea typeface="+mn-ea"/>
          <a:cs typeface="+mn-cs"/>
        </a:defRPr>
      </a:lvl1pPr>
      <a:lvl2pPr marL="456953" algn="l" defTabSz="913906" rtl="0" eaLnBrk="1" latinLnBrk="0" hangingPunct="1">
        <a:defRPr sz="1763" kern="1200">
          <a:solidFill>
            <a:schemeClr val="tx1"/>
          </a:solidFill>
          <a:latin typeface="+mn-lt"/>
          <a:ea typeface="+mn-ea"/>
          <a:cs typeface="+mn-cs"/>
        </a:defRPr>
      </a:lvl2pPr>
      <a:lvl3pPr marL="913906" algn="l" defTabSz="913906" rtl="0" eaLnBrk="1" latinLnBrk="0" hangingPunct="1">
        <a:defRPr sz="1763" kern="1200">
          <a:solidFill>
            <a:schemeClr val="tx1"/>
          </a:solidFill>
          <a:latin typeface="+mn-lt"/>
          <a:ea typeface="+mn-ea"/>
          <a:cs typeface="+mn-cs"/>
        </a:defRPr>
      </a:lvl3pPr>
      <a:lvl4pPr marL="1370860" algn="l" defTabSz="913906" rtl="0" eaLnBrk="1" latinLnBrk="0" hangingPunct="1">
        <a:defRPr sz="1763" kern="1200">
          <a:solidFill>
            <a:schemeClr val="tx1"/>
          </a:solidFill>
          <a:latin typeface="+mn-lt"/>
          <a:ea typeface="+mn-ea"/>
          <a:cs typeface="+mn-cs"/>
        </a:defRPr>
      </a:lvl4pPr>
      <a:lvl5pPr marL="1827812" algn="l" defTabSz="913906" rtl="0" eaLnBrk="1" latinLnBrk="0" hangingPunct="1">
        <a:defRPr sz="1763" kern="1200">
          <a:solidFill>
            <a:schemeClr val="tx1"/>
          </a:solidFill>
          <a:latin typeface="+mn-lt"/>
          <a:ea typeface="+mn-ea"/>
          <a:cs typeface="+mn-cs"/>
        </a:defRPr>
      </a:lvl5pPr>
      <a:lvl6pPr marL="2284766" algn="l" defTabSz="913906" rtl="0" eaLnBrk="1" latinLnBrk="0" hangingPunct="1">
        <a:defRPr sz="1763" kern="1200">
          <a:solidFill>
            <a:schemeClr val="tx1"/>
          </a:solidFill>
          <a:latin typeface="+mn-lt"/>
          <a:ea typeface="+mn-ea"/>
          <a:cs typeface="+mn-cs"/>
        </a:defRPr>
      </a:lvl6pPr>
      <a:lvl7pPr marL="2741718" algn="l" defTabSz="913906" rtl="0" eaLnBrk="1" latinLnBrk="0" hangingPunct="1">
        <a:defRPr sz="1763" kern="1200">
          <a:solidFill>
            <a:schemeClr val="tx1"/>
          </a:solidFill>
          <a:latin typeface="+mn-lt"/>
          <a:ea typeface="+mn-ea"/>
          <a:cs typeface="+mn-cs"/>
        </a:defRPr>
      </a:lvl7pPr>
      <a:lvl8pPr marL="3198672" algn="l" defTabSz="913906" rtl="0" eaLnBrk="1" latinLnBrk="0" hangingPunct="1">
        <a:defRPr sz="1763" kern="1200">
          <a:solidFill>
            <a:schemeClr val="tx1"/>
          </a:solidFill>
          <a:latin typeface="+mn-lt"/>
          <a:ea typeface="+mn-ea"/>
          <a:cs typeface="+mn-cs"/>
        </a:defRPr>
      </a:lvl8pPr>
      <a:lvl9pPr marL="3655626" algn="l" defTabSz="913906"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075233276"/>
      </p:ext>
    </p:extLst>
  </p:cSld>
  <p:clrMap bg1="dk1" tx1="lt1" bg2="dk2" tx2="lt2" accent1="accent1" accent2="accent2" accent3="accent3" accent4="accent4" accent5="accent5" accent6="accent6" hlink="hlink" folHlink="folHlink"/>
  <p:sldLayoutIdLst>
    <p:sldLayoutId id="2147485307" r:id="rId1"/>
    <p:sldLayoutId id="2147485308" r:id="rId2"/>
    <p:sldLayoutId id="2147485309" r:id="rId3"/>
    <p:sldLayoutId id="2147485310" r:id="rId4"/>
    <p:sldLayoutId id="2147485311" r:id="rId5"/>
    <p:sldLayoutId id="2147485312" r:id="rId6"/>
    <p:sldLayoutId id="2147485313" r:id="rId7"/>
    <p:sldLayoutId id="2147485314" r:id="rId8"/>
    <p:sldLayoutId id="2147485315" r:id="rId9"/>
    <p:sldLayoutId id="2147485316" r:id="rId10"/>
    <p:sldLayoutId id="2147485317" r:id="rId11"/>
    <p:sldLayoutId id="2147485318" r:id="rId12"/>
    <p:sldLayoutId id="2147485319" r:id="rId13"/>
    <p:sldLayoutId id="2147485320" r:id="rId14"/>
    <p:sldLayoutId id="2147485321" r:id="rId15"/>
    <p:sldLayoutId id="2147485322" r:id="rId16"/>
    <p:sldLayoutId id="2147485323" r:id="rId17"/>
    <p:sldLayoutId id="2147485324" r:id="rId18"/>
    <p:sldLayoutId id="2147485325" r:id="rId19"/>
    <p:sldLayoutId id="2147485326" r:id="rId20"/>
    <p:sldLayoutId id="2147485327" r:id="rId21"/>
    <p:sldLayoutId id="2147485328" r:id="rId22"/>
    <p:sldLayoutId id="2147485329" r:id="rId23"/>
    <p:sldLayoutId id="2147485330" r:id="rId24"/>
    <p:sldLayoutId id="2147485331" r:id="rId25"/>
    <p:sldLayoutId id="2147485332" r:id="rId26"/>
    <p:sldLayoutId id="2147485333" r:id="rId27"/>
    <p:sldLayoutId id="2147485334" r:id="rId28"/>
    <p:sldLayoutId id="2147485335" r:id="rId29"/>
    <p:sldLayoutId id="2147485336" r:id="rId30"/>
    <p:sldLayoutId id="2147485337" r:id="rId31"/>
    <p:sldLayoutId id="2147485338" r:id="rId32"/>
    <p:sldLayoutId id="2147485339" r:id="rId33"/>
    <p:sldLayoutId id="2147485340" r:id="rId3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18192ACA-59BE-493A-AD23-DCA0B63F5A12}" type="datetimeFigureOut">
              <a:rPr lang="en-US" smtClean="0">
                <a:solidFill>
                  <a:prstClr val="black">
                    <a:tint val="75000"/>
                  </a:prstClr>
                </a:solidFill>
              </a:rPr>
              <a:pPr defTabSz="914126"/>
              <a:t>11/4/2015</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6312B282-C29D-41B6-9FB9-828C4BDA1598}"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447849295"/>
      </p:ext>
    </p:extLst>
  </p:cSld>
  <p:clrMap bg1="lt1" tx1="dk1" bg2="lt2" tx2="dk2" accent1="accent1" accent2="accent2" accent3="accent3" accent4="accent4" accent5="accent5" accent6="accent6" hlink="hlink" folHlink="folHlink"/>
  <p:sldLayoutIdLst>
    <p:sldLayoutId id="2147485366" r:id="rId1"/>
    <p:sldLayoutId id="2147485367" r:id="rId2"/>
    <p:sldLayoutId id="2147485368" r:id="rId3"/>
    <p:sldLayoutId id="2147485369" r:id="rId4"/>
    <p:sldLayoutId id="2147485370" r:id="rId5"/>
    <p:sldLayoutId id="2147485371" r:id="rId6"/>
    <p:sldLayoutId id="2147485372" r:id="rId7"/>
    <p:sldLayoutId id="2147485373" r:id="rId8"/>
    <p:sldLayoutId id="2147485374" r:id="rId9"/>
    <p:sldLayoutId id="2147485375" r:id="rId10"/>
    <p:sldLayoutId id="2147485376"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32658193"/>
      </p:ext>
    </p:extLst>
  </p:cSld>
  <p:clrMap bg1="dk1" tx1="lt1" bg2="dk2" tx2="lt2" accent1="accent1" accent2="accent2" accent3="accent3" accent4="accent4" accent5="accent5" accent6="accent6" hlink="hlink" folHlink="folHlink"/>
  <p:sldLayoutIdLst>
    <p:sldLayoutId id="2147485003" r:id="rId1"/>
    <p:sldLayoutId id="2147485004" r:id="rId2"/>
    <p:sldLayoutId id="2147485005" r:id="rId3"/>
    <p:sldLayoutId id="2147485006" r:id="rId4"/>
    <p:sldLayoutId id="2147485007" r:id="rId5"/>
    <p:sldLayoutId id="2147485008" r:id="rId6"/>
    <p:sldLayoutId id="2147485009" r:id="rId7"/>
    <p:sldLayoutId id="2147485010" r:id="rId8"/>
    <p:sldLayoutId id="2147485011" r:id="rId9"/>
    <p:sldLayoutId id="2147485012" r:id="rId10"/>
    <p:sldLayoutId id="2147485013" r:id="rId11"/>
    <p:sldLayoutId id="2147485014" r:id="rId12"/>
    <p:sldLayoutId id="2147485015" r:id="rId13"/>
    <p:sldLayoutId id="2147485016"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777144081"/>
      </p:ext>
    </p:extLst>
  </p:cSld>
  <p:clrMap bg1="dk1" tx1="lt1" bg2="dk2" tx2="lt2" accent1="accent1" accent2="accent2" accent3="accent3" accent4="accent4" accent5="accent5" accent6="accent6" hlink="hlink" folHlink="folHlink"/>
  <p:sldLayoutIdLst>
    <p:sldLayoutId id="2147485019" r:id="rId1"/>
    <p:sldLayoutId id="2147485020" r:id="rId2"/>
    <p:sldLayoutId id="2147485021" r:id="rId3"/>
    <p:sldLayoutId id="2147485022" r:id="rId4"/>
    <p:sldLayoutId id="2147485023" r:id="rId5"/>
    <p:sldLayoutId id="2147485024" r:id="rId6"/>
    <p:sldLayoutId id="2147485025" r:id="rId7"/>
    <p:sldLayoutId id="2147485026" r:id="rId8"/>
    <p:sldLayoutId id="2147485027" r:id="rId9"/>
    <p:sldLayoutId id="2147485028" r:id="rId10"/>
    <p:sldLayoutId id="2147485029" r:id="rId11"/>
    <p:sldLayoutId id="2147485030" r:id="rId12"/>
    <p:sldLayoutId id="2147485031" r:id="rId13"/>
    <p:sldLayoutId id="2147485032" r:id="rId14"/>
    <p:sldLayoutId id="2147485033" r:id="rId15"/>
    <p:sldLayoutId id="2147485034" r:id="rId16"/>
    <p:sldLayoutId id="2147485035" r:id="rId17"/>
    <p:sldLayoutId id="2147485036" r:id="rId18"/>
    <p:sldLayoutId id="2147485037" r:id="rId19"/>
    <p:sldLayoutId id="2147485038" r:id="rId20"/>
    <p:sldLayoutId id="2147485039" r:id="rId21"/>
    <p:sldLayoutId id="2147485040" r:id="rId22"/>
    <p:sldLayoutId id="2147485041" r:id="rId23"/>
    <p:sldLayoutId id="2147485042" r:id="rId24"/>
    <p:sldLayoutId id="2147485043" r:id="rId25"/>
    <p:sldLayoutId id="2147485044" r:id="rId26"/>
    <p:sldLayoutId id="2147485045" r:id="rId27"/>
    <p:sldLayoutId id="2147485046" r:id="rId28"/>
    <p:sldLayoutId id="2147485047" r:id="rId29"/>
    <p:sldLayoutId id="2147485048" r:id="rId30"/>
    <p:sldLayoutId id="2147485049" r:id="rId31"/>
    <p:sldLayoutId id="2147485050" r:id="rId32"/>
    <p:sldLayoutId id="2147485051" r:id="rId33"/>
    <p:sldLayoutId id="2147485052" r:id="rId34"/>
    <p:sldLayoutId id="2147485053" r:id="rId35"/>
    <p:sldLayoutId id="2147485054" r:id="rId36"/>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987528849"/>
      </p:ext>
    </p:extLst>
  </p:cSld>
  <p:clrMap bg1="dk1" tx1="lt1" bg2="dk2" tx2="lt2" accent1="accent1" accent2="accent2" accent3="accent3" accent4="accent4" accent5="accent5" accent6="accent6" hlink="hlink" folHlink="folHlink"/>
  <p:sldLayoutIdLst>
    <p:sldLayoutId id="2147485056" r:id="rId1"/>
    <p:sldLayoutId id="2147485057" r:id="rId2"/>
    <p:sldLayoutId id="2147485058" r:id="rId3"/>
    <p:sldLayoutId id="2147485059" r:id="rId4"/>
    <p:sldLayoutId id="2147485060" r:id="rId5"/>
    <p:sldLayoutId id="2147485061" r:id="rId6"/>
    <p:sldLayoutId id="2147485062" r:id="rId7"/>
    <p:sldLayoutId id="2147485063" r:id="rId8"/>
    <p:sldLayoutId id="2147485064" r:id="rId9"/>
    <p:sldLayoutId id="2147485065" r:id="rId10"/>
    <p:sldLayoutId id="2147485066" r:id="rId11"/>
    <p:sldLayoutId id="2147485067" r:id="rId12"/>
    <p:sldLayoutId id="2147485068" r:id="rId13"/>
    <p:sldLayoutId id="2147485069" r:id="rId14"/>
    <p:sldLayoutId id="2147485070" r:id="rId15"/>
    <p:sldLayoutId id="2147485071" r:id="rId16"/>
    <p:sldLayoutId id="2147485072" r:id="rId17"/>
    <p:sldLayoutId id="2147485073" r:id="rId18"/>
    <p:sldLayoutId id="2147485074" r:id="rId19"/>
    <p:sldLayoutId id="2147485075" r:id="rId20"/>
    <p:sldLayoutId id="2147485076" r:id="rId21"/>
    <p:sldLayoutId id="2147485077" r:id="rId22"/>
    <p:sldLayoutId id="2147485078" r:id="rId23"/>
    <p:sldLayoutId id="2147485079" r:id="rId24"/>
    <p:sldLayoutId id="2147485080" r:id="rId25"/>
    <p:sldLayoutId id="2147485081" r:id="rId26"/>
    <p:sldLayoutId id="2147485082" r:id="rId27"/>
  </p:sldLayoutIdLst>
  <p:transition>
    <p:fade/>
  </p:transition>
  <p:timing>
    <p:tnLst>
      <p:par>
        <p:cTn id="1" dur="indefinite" restart="never" nodeType="tmRoot"/>
      </p:par>
    </p:tnLst>
  </p:timing>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pic>
        <p:nvPicPr>
          <p:cNvPr id="8" name="Logo" descr="MS Logo White.png"/>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a:off x="10802515" y="6468242"/>
            <a:ext cx="1168715" cy="250567"/>
          </a:xfrm>
          <a:prstGeom prst="rect">
            <a:avLst/>
          </a:prstGeom>
        </p:spPr>
      </p:pic>
    </p:spTree>
    <p:extLst>
      <p:ext uri="{BB962C8B-B14F-4D97-AF65-F5344CB8AC3E}">
        <p14:creationId xmlns:p14="http://schemas.microsoft.com/office/powerpoint/2010/main" val="2292817857"/>
      </p:ext>
    </p:extLst>
  </p:cSld>
  <p:clrMap bg1="lt1" tx1="dk1" bg2="lt2" tx2="dk2" accent1="accent1" accent2="accent2" accent3="accent3" accent4="accent4" accent5="accent5" accent6="accent6" hlink="hlink" folHlink="folHlink"/>
  <p:sldLayoutIdLst>
    <p:sldLayoutId id="2147485084" r:id="rId1"/>
    <p:sldLayoutId id="2147485085" r:id="rId2"/>
    <p:sldLayoutId id="2147485086" r:id="rId3"/>
    <p:sldLayoutId id="2147485087" r:id="rId4"/>
    <p:sldLayoutId id="2147485088" r:id="rId5"/>
    <p:sldLayoutId id="2147485089" r:id="rId6"/>
    <p:sldLayoutId id="2147485090" r:id="rId7"/>
    <p:sldLayoutId id="2147485091" r:id="rId8"/>
    <p:sldLayoutId id="2147485092" r:id="rId9"/>
    <p:sldLayoutId id="2147485093" r:id="rId10"/>
    <p:sldLayoutId id="2147485094" r:id="rId11"/>
    <p:sldLayoutId id="2147485095" r:id="rId12"/>
    <p:sldLayoutId id="2147485096" r:id="rId13"/>
    <p:sldLayoutId id="2147485097" r:id="rId14"/>
    <p:sldLayoutId id="2147485098" r:id="rId15"/>
    <p:sldLayoutId id="2147485099" r:id="rId16"/>
    <p:sldLayoutId id="2147485100" r:id="rId17"/>
    <p:sldLayoutId id="2147485101" r:id="rId18"/>
    <p:sldLayoutId id="2147485102" r:id="rId19"/>
    <p:sldLayoutId id="2147485103" r:id="rId20"/>
    <p:sldLayoutId id="2147485104" r:id="rId21"/>
    <p:sldLayoutId id="2147485105" r:id="rId22"/>
    <p:sldLayoutId id="2147485106" r:id="rId23"/>
    <p:sldLayoutId id="2147485107" r:id="rId24"/>
    <p:sldLayoutId id="2147485108" r:id="rId25"/>
    <p:sldLayoutId id="2147485109" r:id="rId26"/>
    <p:sldLayoutId id="2147485110" r:id="rId27"/>
    <p:sldLayoutId id="2147485111" r:id="rId28"/>
    <p:sldLayoutId id="2147485112" r:id="rId29"/>
    <p:sldLayoutId id="2147485113" r:id="rId30"/>
    <p:sldLayoutId id="2147485114" r:id="rId31"/>
    <p:sldLayoutId id="2147485115" r:id="rId32"/>
  </p:sldLayoutIdLst>
  <p:transition>
    <p:fade/>
  </p:transition>
  <p:timing>
    <p:tnLst>
      <p:par>
        <p:cTn id="1" dur="indefinite" restart="never" nodeType="tmRoot"/>
      </p:par>
    </p:tnLst>
  </p:timing>
  <p:txStyles>
    <p:titleStyle>
      <a:lvl1pPr algn="l" defTabSz="913818" rtl="0" eaLnBrk="1" latinLnBrk="0" hangingPunct="1">
        <a:lnSpc>
          <a:spcPct val="90000"/>
        </a:lnSpc>
        <a:spcBef>
          <a:spcPct val="0"/>
        </a:spcBef>
        <a:buNone/>
        <a:defRPr lang="en-US" sz="5291" b="0" kern="1200" cap="none" spc="-100" baseline="0" dirty="0" smtClean="0">
          <a:ln w="3175">
            <a:noFill/>
          </a:ln>
          <a:solidFill>
            <a:schemeClr val="bg1"/>
          </a:solidFill>
          <a:effectLst/>
          <a:latin typeface="+mj-lt"/>
          <a:ea typeface="+mn-ea"/>
          <a:cs typeface="Segoe UI" pitchFamily="34" charset="0"/>
        </a:defRPr>
      </a:lvl1pPr>
    </p:titleStyle>
    <p:bodyStyle>
      <a:lvl1pPr marL="335943" marR="0" indent="-33594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8" kern="1200" spc="0" baseline="0">
          <a:solidFill>
            <a:schemeClr val="bg1"/>
          </a:solidFill>
          <a:latin typeface="+mj-lt"/>
          <a:ea typeface="+mn-ea"/>
          <a:cs typeface="+mn-cs"/>
        </a:defRPr>
      </a:lvl1pPr>
      <a:lvl2pPr marL="572347" marR="0" indent="-236404"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2pPr>
      <a:lvl3pPr marL="783867"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1" kern="1200" spc="0" baseline="0">
          <a:solidFill>
            <a:schemeClr val="bg1"/>
          </a:solidFill>
          <a:latin typeface="+mn-lt"/>
          <a:ea typeface="+mn-ea"/>
          <a:cs typeface="+mn-cs"/>
        </a:defRPr>
      </a:lvl3pPr>
      <a:lvl4pPr marL="1007830"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4pPr>
      <a:lvl5pPr marL="1231792" marR="0" indent="-223963" algn="l" defTabSz="913818"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59" kern="1200" spc="0" baseline="0">
          <a:solidFill>
            <a:schemeClr val="bg1"/>
          </a:solidFill>
          <a:latin typeface="+mn-lt"/>
          <a:ea typeface="+mn-ea"/>
          <a:cs typeface="+mn-cs"/>
        </a:defRPr>
      </a:lvl5pPr>
      <a:lvl6pPr marL="251300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911"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82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730" indent="-228455" algn="l" defTabSz="913818"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18" rtl="0" eaLnBrk="1" latinLnBrk="0" hangingPunct="1">
        <a:defRPr sz="1763" kern="1200">
          <a:solidFill>
            <a:schemeClr val="tx1"/>
          </a:solidFill>
          <a:latin typeface="+mn-lt"/>
          <a:ea typeface="+mn-ea"/>
          <a:cs typeface="+mn-cs"/>
        </a:defRPr>
      </a:lvl1pPr>
      <a:lvl2pPr marL="456909" algn="l" defTabSz="913818" rtl="0" eaLnBrk="1" latinLnBrk="0" hangingPunct="1">
        <a:defRPr sz="1763" kern="1200">
          <a:solidFill>
            <a:schemeClr val="tx1"/>
          </a:solidFill>
          <a:latin typeface="+mn-lt"/>
          <a:ea typeface="+mn-ea"/>
          <a:cs typeface="+mn-cs"/>
        </a:defRPr>
      </a:lvl2pPr>
      <a:lvl3pPr marL="913818" algn="l" defTabSz="913818" rtl="0" eaLnBrk="1" latinLnBrk="0" hangingPunct="1">
        <a:defRPr sz="1763" kern="1200">
          <a:solidFill>
            <a:schemeClr val="tx1"/>
          </a:solidFill>
          <a:latin typeface="+mn-lt"/>
          <a:ea typeface="+mn-ea"/>
          <a:cs typeface="+mn-cs"/>
        </a:defRPr>
      </a:lvl3pPr>
      <a:lvl4pPr marL="1370728" algn="l" defTabSz="913818" rtl="0" eaLnBrk="1" latinLnBrk="0" hangingPunct="1">
        <a:defRPr sz="1763" kern="1200">
          <a:solidFill>
            <a:schemeClr val="tx1"/>
          </a:solidFill>
          <a:latin typeface="+mn-lt"/>
          <a:ea typeface="+mn-ea"/>
          <a:cs typeface="+mn-cs"/>
        </a:defRPr>
      </a:lvl4pPr>
      <a:lvl5pPr marL="1827637" algn="l" defTabSz="913818" rtl="0" eaLnBrk="1" latinLnBrk="0" hangingPunct="1">
        <a:defRPr sz="1763" kern="1200">
          <a:solidFill>
            <a:schemeClr val="tx1"/>
          </a:solidFill>
          <a:latin typeface="+mn-lt"/>
          <a:ea typeface="+mn-ea"/>
          <a:cs typeface="+mn-cs"/>
        </a:defRPr>
      </a:lvl5pPr>
      <a:lvl6pPr marL="2284546" algn="l" defTabSz="913818" rtl="0" eaLnBrk="1" latinLnBrk="0" hangingPunct="1">
        <a:defRPr sz="1763" kern="1200">
          <a:solidFill>
            <a:schemeClr val="tx1"/>
          </a:solidFill>
          <a:latin typeface="+mn-lt"/>
          <a:ea typeface="+mn-ea"/>
          <a:cs typeface="+mn-cs"/>
        </a:defRPr>
      </a:lvl6pPr>
      <a:lvl7pPr marL="2741455" algn="l" defTabSz="913818" rtl="0" eaLnBrk="1" latinLnBrk="0" hangingPunct="1">
        <a:defRPr sz="1763" kern="1200">
          <a:solidFill>
            <a:schemeClr val="tx1"/>
          </a:solidFill>
          <a:latin typeface="+mn-lt"/>
          <a:ea typeface="+mn-ea"/>
          <a:cs typeface="+mn-cs"/>
        </a:defRPr>
      </a:lvl7pPr>
      <a:lvl8pPr marL="3198365" algn="l" defTabSz="913818" rtl="0" eaLnBrk="1" latinLnBrk="0" hangingPunct="1">
        <a:defRPr sz="1763" kern="1200">
          <a:solidFill>
            <a:schemeClr val="tx1"/>
          </a:solidFill>
          <a:latin typeface="+mn-lt"/>
          <a:ea typeface="+mn-ea"/>
          <a:cs typeface="+mn-cs"/>
        </a:defRPr>
      </a:lvl8pPr>
      <a:lvl9pPr marL="3655275" algn="l" defTabSz="913818"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3448994"/>
      </p:ext>
    </p:extLst>
  </p:cSld>
  <p:clrMap bg1="dk1" tx1="lt1" bg2="dk2" tx2="lt2" accent1="accent1" accent2="accent2" accent3="accent3" accent4="accent4" accent5="accent5" accent6="accent6" hlink="hlink" folHlink="folHlink"/>
  <p:sldLayoutIdLst>
    <p:sldLayoutId id="2147485117" r:id="rId1"/>
    <p:sldLayoutId id="2147485118" r:id="rId2"/>
    <p:sldLayoutId id="2147485119" r:id="rId3"/>
    <p:sldLayoutId id="2147485120" r:id="rId4"/>
    <p:sldLayoutId id="2147485121" r:id="rId5"/>
    <p:sldLayoutId id="2147485122" r:id="rId6"/>
    <p:sldLayoutId id="2147485123" r:id="rId7"/>
    <p:sldLayoutId id="2147485124" r:id="rId8"/>
    <p:sldLayoutId id="2147485125" r:id="rId9"/>
    <p:sldLayoutId id="2147485126" r:id="rId10"/>
    <p:sldLayoutId id="2147485127" r:id="rId11"/>
    <p:sldLayoutId id="2147485128" r:id="rId12"/>
    <p:sldLayoutId id="2147485129" r:id="rId13"/>
    <p:sldLayoutId id="2147485130" r:id="rId14"/>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211851434"/>
      </p:ext>
    </p:extLst>
  </p:cSld>
  <p:clrMap bg1="dk1" tx1="lt1" bg2="dk2" tx2="lt2" accent1="accent1" accent2="accent2" accent3="accent3" accent4="accent4" accent5="accent5" accent6="accent6" hlink="hlink" folHlink="folHlink"/>
  <p:sldLayoutIdLst>
    <p:sldLayoutId id="2147485132" r:id="rId1"/>
    <p:sldLayoutId id="2147485133" r:id="rId2"/>
    <p:sldLayoutId id="2147485134" r:id="rId3"/>
    <p:sldLayoutId id="2147485135" r:id="rId4"/>
    <p:sldLayoutId id="2147485136" r:id="rId5"/>
    <p:sldLayoutId id="2147485137" r:id="rId6"/>
    <p:sldLayoutId id="2147485138" r:id="rId7"/>
    <p:sldLayoutId id="2147485139" r:id="rId8"/>
    <p:sldLayoutId id="2147485140" r:id="rId9"/>
    <p:sldLayoutId id="2147485141" r:id="rId10"/>
    <p:sldLayoutId id="2147485142" r:id="rId11"/>
    <p:sldLayoutId id="2147485143" r:id="rId12"/>
    <p:sldLayoutId id="2147485144" r:id="rId13"/>
    <p:sldLayoutId id="2147485145" r:id="rId14"/>
    <p:sldLayoutId id="2147485146" r:id="rId15"/>
    <p:sldLayoutId id="2147485147" r:id="rId16"/>
    <p:sldLayoutId id="2147485148" r:id="rId17"/>
    <p:sldLayoutId id="2147485149" r:id="rId18"/>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863588501"/>
      </p:ext>
    </p:extLst>
  </p:cSld>
  <p:clrMap bg1="lt1" tx1="dk1" bg2="lt2" tx2="dk2" accent1="accent1" accent2="accent2" accent3="accent3" accent4="accent4" accent5="accent5" accent6="accent6" hlink="hlink" folHlink="folHlink"/>
  <p:sldLayoutIdLst>
    <p:sldLayoutId id="2147485151" r:id="rId1"/>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5">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pic>
        <p:nvPicPr>
          <p:cNvPr id="8" name="Logo" descr="MS Logo White.png"/>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10802514" y="6468241"/>
            <a:ext cx="1168715" cy="250567"/>
          </a:xfrm>
          <a:prstGeom prst="rect">
            <a:avLst/>
          </a:prstGeom>
        </p:spPr>
      </p:pic>
    </p:spTree>
    <p:extLst>
      <p:ext uri="{BB962C8B-B14F-4D97-AF65-F5344CB8AC3E}">
        <p14:creationId xmlns:p14="http://schemas.microsoft.com/office/powerpoint/2010/main" val="944548997"/>
      </p:ext>
    </p:extLst>
  </p:cSld>
  <p:clrMap bg1="lt1" tx1="dk1" bg2="lt2" tx2="dk2" accent1="accent1" accent2="accent2" accent3="accent3" accent4="accent4" accent5="accent5" accent6="accent6" hlink="hlink" folHlink="folHlink"/>
  <p:sldLayoutIdLst>
    <p:sldLayoutId id="2147485153" r:id="rId1"/>
    <p:sldLayoutId id="2147485154" r:id="rId2"/>
    <p:sldLayoutId id="2147485155" r:id="rId3"/>
    <p:sldLayoutId id="2147485156" r:id="rId4"/>
    <p:sldLayoutId id="2147485157" r:id="rId5"/>
    <p:sldLayoutId id="2147485158" r:id="rId6"/>
    <p:sldLayoutId id="2147485159" r:id="rId7"/>
    <p:sldLayoutId id="2147485160" r:id="rId8"/>
    <p:sldLayoutId id="2147485161" r:id="rId9"/>
    <p:sldLayoutId id="2147485162" r:id="rId10"/>
    <p:sldLayoutId id="2147485163" r:id="rId11"/>
    <p:sldLayoutId id="2147485164" r:id="rId12"/>
    <p:sldLayoutId id="2147485165" r:id="rId13"/>
    <p:sldLayoutId id="2147485166" r:id="rId14"/>
    <p:sldLayoutId id="2147485167" r:id="rId15"/>
    <p:sldLayoutId id="2147485168" r:id="rId16"/>
    <p:sldLayoutId id="2147485169" r:id="rId17"/>
    <p:sldLayoutId id="2147485170" r:id="rId18"/>
    <p:sldLayoutId id="2147485171" r:id="rId19"/>
    <p:sldLayoutId id="2147485172" r:id="rId20"/>
    <p:sldLayoutId id="2147485173" r:id="rId21"/>
    <p:sldLayoutId id="2147485174" r:id="rId22"/>
    <p:sldLayoutId id="2147485175" r:id="rId23"/>
    <p:sldLayoutId id="2147485176" r:id="rId24"/>
    <p:sldLayoutId id="2147485177" r:id="rId25"/>
    <p:sldLayoutId id="2147485178" r:id="rId26"/>
    <p:sldLayoutId id="2147485179" r:id="rId27"/>
    <p:sldLayoutId id="2147485180" r:id="rId28"/>
    <p:sldLayoutId id="2147485181" r:id="rId29"/>
    <p:sldLayoutId id="2147485182" r:id="rId30"/>
    <p:sldLayoutId id="2147485183" r:id="rId31"/>
    <p:sldLayoutId id="2147485184" r:id="rId32"/>
    <p:sldLayoutId id="2147485185" r:id="rId33"/>
  </p:sldLayoutIdLst>
  <p:transition>
    <p:fade/>
  </p:transition>
  <p:timing>
    <p:tnLst>
      <p:par>
        <p:cTn id="1" dur="indefinite" restart="never" nodeType="tmRoot"/>
      </p:par>
    </p:tnLst>
  </p:timing>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2.png"/><Relationship Id="rId7"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206.xml"/><Relationship Id="rId6" Type="http://schemas.microsoft.com/office/2007/relationships/hdphoto" Target="../media/hdphoto3.wdp"/><Relationship Id="rId5" Type="http://schemas.openxmlformats.org/officeDocument/2006/relationships/image" Target="../media/image10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8.xml"/></Relationships>
</file>

<file path=ppt/slides/_rels/slide14.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9.xml"/><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0.xml"/><Relationship Id="rId1" Type="http://schemas.openxmlformats.org/officeDocument/2006/relationships/slideLayout" Target="../slideLayouts/slideLayout148.xml"/></Relationships>
</file>

<file path=ppt/slides/_rels/slide1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1.xml"/><Relationship Id="rId1" Type="http://schemas.openxmlformats.org/officeDocument/2006/relationships/slideLayout" Target="../slideLayouts/slideLayout148.xml"/><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notesSlide" Target="../notesSlides/notesSlide13.xml"/><Relationship Id="rId1" Type="http://schemas.openxmlformats.org/officeDocument/2006/relationships/slideLayout" Target="../slideLayouts/slideLayout168.xml"/><Relationship Id="rId4" Type="http://schemas.openxmlformats.org/officeDocument/2006/relationships/image" Target="../media/image109.emf"/></Relationships>
</file>

<file path=ppt/slides/_rels/slide19.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12.emf"/><Relationship Id="rId2" Type="http://schemas.openxmlformats.org/officeDocument/2006/relationships/notesSlide" Target="../notesSlides/notesSlide14.xml"/><Relationship Id="rId1" Type="http://schemas.openxmlformats.org/officeDocument/2006/relationships/slideLayout" Target="../slideLayouts/slideLayout168.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15.emf"/><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18.emf"/><Relationship Id="rId4" Type="http://schemas.openxmlformats.org/officeDocument/2006/relationships/image" Target="../media/image117.emf"/></Relationships>
</file>

<file path=ppt/slides/_rels/slide22.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26" Type="http://schemas.openxmlformats.org/officeDocument/2006/relationships/image" Target="../media/image139.png"/><Relationship Id="rId3" Type="http://schemas.openxmlformats.org/officeDocument/2006/relationships/image" Target="../media/image105.emf"/><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5" Type="http://schemas.openxmlformats.org/officeDocument/2006/relationships/image" Target="../media/image138.png"/><Relationship Id="rId2" Type="http://schemas.openxmlformats.org/officeDocument/2006/relationships/notesSlide" Target="../notesSlides/notesSlide17.xml"/><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168.xml"/><Relationship Id="rId6" Type="http://schemas.openxmlformats.org/officeDocument/2006/relationships/image" Target="../media/image119.png"/><Relationship Id="rId11" Type="http://schemas.openxmlformats.org/officeDocument/2006/relationships/image" Target="../media/image124.png"/><Relationship Id="rId24" Type="http://schemas.openxmlformats.org/officeDocument/2006/relationships/image" Target="../media/image137.jpg"/><Relationship Id="rId5" Type="http://schemas.openxmlformats.org/officeDocument/2006/relationships/image" Target="../media/image112.emf"/><Relationship Id="rId15" Type="http://schemas.openxmlformats.org/officeDocument/2006/relationships/image" Target="../media/image128.jpeg"/><Relationship Id="rId23" Type="http://schemas.openxmlformats.org/officeDocument/2006/relationships/image" Target="../media/image136.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09.emf"/><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s>
</file>

<file path=ppt/slides/_rels/slide2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05.emf"/><Relationship Id="rId7" Type="http://schemas.openxmlformats.org/officeDocument/2006/relationships/image" Target="../media/image141.jpg"/><Relationship Id="rId2" Type="http://schemas.openxmlformats.org/officeDocument/2006/relationships/notesSlide" Target="../notesSlides/notesSlide18.xml"/><Relationship Id="rId1" Type="http://schemas.openxmlformats.org/officeDocument/2006/relationships/slideLayout" Target="../slideLayouts/slideLayout168.xml"/><Relationship Id="rId6" Type="http://schemas.openxmlformats.org/officeDocument/2006/relationships/image" Target="../media/image140.emf"/><Relationship Id="rId11" Type="http://schemas.openxmlformats.org/officeDocument/2006/relationships/image" Target="../media/image145.png"/><Relationship Id="rId5" Type="http://schemas.openxmlformats.org/officeDocument/2006/relationships/image" Target="../media/image112.emf"/><Relationship Id="rId10" Type="http://schemas.openxmlformats.org/officeDocument/2006/relationships/image" Target="../media/image144.png"/><Relationship Id="rId4" Type="http://schemas.openxmlformats.org/officeDocument/2006/relationships/image" Target="../media/image109.emf"/><Relationship Id="rId9" Type="http://schemas.openxmlformats.org/officeDocument/2006/relationships/image" Target="../media/image143.png"/></Relationships>
</file>

<file path=ppt/slides/_rels/slide24.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47.emf"/><Relationship Id="rId2" Type="http://schemas.openxmlformats.org/officeDocument/2006/relationships/notesSlide" Target="../notesSlides/notesSlide19.xml"/><Relationship Id="rId1" Type="http://schemas.openxmlformats.org/officeDocument/2006/relationships/slideLayout" Target="../slideLayouts/slideLayout168.xml"/><Relationship Id="rId6" Type="http://schemas.openxmlformats.org/officeDocument/2006/relationships/image" Target="../media/image146.emf"/><Relationship Id="rId5" Type="http://schemas.openxmlformats.org/officeDocument/2006/relationships/image" Target="../media/image112.emf"/><Relationship Id="rId10" Type="http://schemas.openxmlformats.org/officeDocument/2006/relationships/image" Target="../media/image149.png"/><Relationship Id="rId4" Type="http://schemas.openxmlformats.org/officeDocument/2006/relationships/image" Target="../media/image109.emf"/><Relationship Id="rId9" Type="http://schemas.openxmlformats.org/officeDocument/2006/relationships/image" Target="../media/image148.emf"/></Relationships>
</file>

<file path=ppt/slides/_rels/slide2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jpeg"/><Relationship Id="rId18" Type="http://schemas.openxmlformats.org/officeDocument/2006/relationships/image" Target="../media/image162.png"/><Relationship Id="rId26" Type="http://schemas.openxmlformats.org/officeDocument/2006/relationships/image" Target="../media/image170.jpeg"/><Relationship Id="rId3" Type="http://schemas.openxmlformats.org/officeDocument/2006/relationships/image" Target="../media/image105.emf"/><Relationship Id="rId21" Type="http://schemas.openxmlformats.org/officeDocument/2006/relationships/image" Target="../media/image165.png"/><Relationship Id="rId7" Type="http://schemas.openxmlformats.org/officeDocument/2006/relationships/image" Target="../media/image151.png"/><Relationship Id="rId12" Type="http://schemas.openxmlformats.org/officeDocument/2006/relationships/image" Target="../media/image156.png"/><Relationship Id="rId17" Type="http://schemas.openxmlformats.org/officeDocument/2006/relationships/image" Target="../media/image161.jpeg"/><Relationship Id="rId25" Type="http://schemas.openxmlformats.org/officeDocument/2006/relationships/image" Target="../media/image169.png"/><Relationship Id="rId33" Type="http://schemas.openxmlformats.org/officeDocument/2006/relationships/image" Target="../media/image175.png"/><Relationship Id="rId2" Type="http://schemas.openxmlformats.org/officeDocument/2006/relationships/notesSlide" Target="../notesSlides/notesSlide20.xml"/><Relationship Id="rId16" Type="http://schemas.openxmlformats.org/officeDocument/2006/relationships/image" Target="../media/image160.jpeg"/><Relationship Id="rId20" Type="http://schemas.openxmlformats.org/officeDocument/2006/relationships/image" Target="../media/image164.jpeg"/><Relationship Id="rId29" Type="http://schemas.openxmlformats.org/officeDocument/2006/relationships/image" Target="../media/image172.jpeg"/><Relationship Id="rId1" Type="http://schemas.openxmlformats.org/officeDocument/2006/relationships/slideLayout" Target="../slideLayouts/slideLayout168.xml"/><Relationship Id="rId6" Type="http://schemas.openxmlformats.org/officeDocument/2006/relationships/image" Target="../media/image150.png"/><Relationship Id="rId11" Type="http://schemas.openxmlformats.org/officeDocument/2006/relationships/image" Target="../media/image155.png"/><Relationship Id="rId24" Type="http://schemas.openxmlformats.org/officeDocument/2006/relationships/image" Target="../media/image168.png"/><Relationship Id="rId32" Type="http://schemas.openxmlformats.org/officeDocument/2006/relationships/image" Target="../media/image174.jpeg"/><Relationship Id="rId5" Type="http://schemas.openxmlformats.org/officeDocument/2006/relationships/image" Target="../media/image112.emf"/><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1.png"/><Relationship Id="rId10" Type="http://schemas.openxmlformats.org/officeDocument/2006/relationships/image" Target="../media/image154.png"/><Relationship Id="rId19" Type="http://schemas.openxmlformats.org/officeDocument/2006/relationships/image" Target="../media/image163.jpeg"/><Relationship Id="rId31" Type="http://schemas.openxmlformats.org/officeDocument/2006/relationships/image" Target="../media/image173.jpeg"/><Relationship Id="rId4" Type="http://schemas.openxmlformats.org/officeDocument/2006/relationships/image" Target="../media/image109.emf"/><Relationship Id="rId9" Type="http://schemas.openxmlformats.org/officeDocument/2006/relationships/image" Target="../media/image153.png"/><Relationship Id="rId14" Type="http://schemas.openxmlformats.org/officeDocument/2006/relationships/image" Target="../media/image158.jpg"/><Relationship Id="rId22" Type="http://schemas.openxmlformats.org/officeDocument/2006/relationships/image" Target="../media/image166.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jpg"/><Relationship Id="rId7"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79.jpg"/><Relationship Id="rId5" Type="http://schemas.openxmlformats.org/officeDocument/2006/relationships/image" Target="../media/image178.png"/><Relationship Id="rId4" Type="http://schemas.openxmlformats.org/officeDocument/2006/relationships/image" Target="../media/image177.png"/><Relationship Id="rId9" Type="http://schemas.openxmlformats.org/officeDocument/2006/relationships/image" Target="../media/image18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193.png"/><Relationship Id="rId18" Type="http://schemas.openxmlformats.org/officeDocument/2006/relationships/image" Target="../media/image198.png"/><Relationship Id="rId26" Type="http://schemas.openxmlformats.org/officeDocument/2006/relationships/image" Target="../media/image206.jpeg"/><Relationship Id="rId3" Type="http://schemas.openxmlformats.org/officeDocument/2006/relationships/image" Target="../media/image183.jpg"/><Relationship Id="rId21" Type="http://schemas.openxmlformats.org/officeDocument/2006/relationships/image" Target="../media/image201.jpeg"/><Relationship Id="rId7" Type="http://schemas.openxmlformats.org/officeDocument/2006/relationships/image" Target="../media/image187.emf"/><Relationship Id="rId12" Type="http://schemas.openxmlformats.org/officeDocument/2006/relationships/image" Target="../media/image192.png"/><Relationship Id="rId17" Type="http://schemas.openxmlformats.org/officeDocument/2006/relationships/image" Target="../media/image197.jpg"/><Relationship Id="rId25" Type="http://schemas.openxmlformats.org/officeDocument/2006/relationships/image" Target="../media/image205.jpeg"/><Relationship Id="rId2" Type="http://schemas.openxmlformats.org/officeDocument/2006/relationships/notesSlide" Target="../notesSlides/notesSlide23.xml"/><Relationship Id="rId16" Type="http://schemas.openxmlformats.org/officeDocument/2006/relationships/image" Target="../media/image196.png"/><Relationship Id="rId20" Type="http://schemas.openxmlformats.org/officeDocument/2006/relationships/image" Target="../media/image200.jpeg"/><Relationship Id="rId29" Type="http://schemas.openxmlformats.org/officeDocument/2006/relationships/image" Target="../media/image209.jpeg"/><Relationship Id="rId1" Type="http://schemas.openxmlformats.org/officeDocument/2006/relationships/slideLayout" Target="../slideLayouts/slideLayout174.xml"/><Relationship Id="rId6" Type="http://schemas.openxmlformats.org/officeDocument/2006/relationships/image" Target="../media/image186.jpg"/><Relationship Id="rId11" Type="http://schemas.openxmlformats.org/officeDocument/2006/relationships/image" Target="../media/image191.png"/><Relationship Id="rId24" Type="http://schemas.openxmlformats.org/officeDocument/2006/relationships/image" Target="../media/image204.png"/><Relationship Id="rId32" Type="http://schemas.openxmlformats.org/officeDocument/2006/relationships/image" Target="../media/image212.jpeg"/><Relationship Id="rId5" Type="http://schemas.openxmlformats.org/officeDocument/2006/relationships/image" Target="../media/image185.jpg"/><Relationship Id="rId15" Type="http://schemas.openxmlformats.org/officeDocument/2006/relationships/image" Target="../media/image195.png"/><Relationship Id="rId23" Type="http://schemas.openxmlformats.org/officeDocument/2006/relationships/image" Target="../media/image203.jpeg"/><Relationship Id="rId28" Type="http://schemas.openxmlformats.org/officeDocument/2006/relationships/image" Target="../media/image208.png"/><Relationship Id="rId10" Type="http://schemas.openxmlformats.org/officeDocument/2006/relationships/image" Target="../media/image190.png"/><Relationship Id="rId19" Type="http://schemas.openxmlformats.org/officeDocument/2006/relationships/image" Target="../media/image199.jpeg"/><Relationship Id="rId31" Type="http://schemas.openxmlformats.org/officeDocument/2006/relationships/image" Target="../media/image211.png"/><Relationship Id="rId4" Type="http://schemas.openxmlformats.org/officeDocument/2006/relationships/image" Target="../media/image184.jpg"/><Relationship Id="rId9" Type="http://schemas.openxmlformats.org/officeDocument/2006/relationships/image" Target="../media/image189.png"/><Relationship Id="rId14" Type="http://schemas.openxmlformats.org/officeDocument/2006/relationships/image" Target="../media/image194.jpeg"/><Relationship Id="rId22" Type="http://schemas.openxmlformats.org/officeDocument/2006/relationships/image" Target="../media/image202.jpeg"/><Relationship Id="rId27" Type="http://schemas.openxmlformats.org/officeDocument/2006/relationships/image" Target="../media/image207.png"/><Relationship Id="rId30" Type="http://schemas.openxmlformats.org/officeDocument/2006/relationships/image" Target="../media/image210.png"/></Relationships>
</file>

<file path=ppt/slides/_rels/slide29.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58.xml"/><Relationship Id="rId4" Type="http://schemas.openxmlformats.org/officeDocument/2006/relationships/image" Target="../media/image96.jpeg"/></Relationships>
</file>

<file path=ppt/slides/_rels/slide3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xml"/><Relationship Id="rId1" Type="http://schemas.openxmlformats.org/officeDocument/2006/relationships/slideLayout" Target="../slideLayouts/slideLayout167.xml"/><Relationship Id="rId6" Type="http://schemas.openxmlformats.org/officeDocument/2006/relationships/image" Target="../media/image217.png"/><Relationship Id="rId5" Type="http://schemas.openxmlformats.org/officeDocument/2006/relationships/image" Target="../media/image216.jpg"/><Relationship Id="rId4" Type="http://schemas.openxmlformats.org/officeDocument/2006/relationships/image" Target="../media/image21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5.xml"/></Relationships>
</file>

<file path=ppt/slides/_rels/slide33.xml.rels><?xml version="1.0" encoding="UTF-8" standalone="yes"?>
<Relationships xmlns="http://schemas.openxmlformats.org/package/2006/relationships"><Relationship Id="rId8" Type="http://schemas.openxmlformats.org/officeDocument/2006/relationships/image" Target="../media/image218.emf"/><Relationship Id="rId13" Type="http://schemas.openxmlformats.org/officeDocument/2006/relationships/image" Target="../media/image49.png"/><Relationship Id="rId3" Type="http://schemas.openxmlformats.org/officeDocument/2006/relationships/image" Target="../media/image107.emf"/><Relationship Id="rId7" Type="http://schemas.openxmlformats.org/officeDocument/2006/relationships/image" Target="../media/image44.png"/><Relationship Id="rId12" Type="http://schemas.openxmlformats.org/officeDocument/2006/relationships/image" Target="../media/image36.png"/><Relationship Id="rId17" Type="http://schemas.openxmlformats.org/officeDocument/2006/relationships/image" Target="../media/image27.png"/><Relationship Id="rId2" Type="http://schemas.openxmlformats.org/officeDocument/2006/relationships/notesSlide" Target="../notesSlides/notesSlide28.xml"/><Relationship Id="rId16" Type="http://schemas.openxmlformats.org/officeDocument/2006/relationships/image" Target="../media/image26.png"/><Relationship Id="rId1" Type="http://schemas.openxmlformats.org/officeDocument/2006/relationships/slideLayout" Target="../slideLayouts/slideLayout148.xml"/><Relationship Id="rId6" Type="http://schemas.openxmlformats.org/officeDocument/2006/relationships/image" Target="../media/image22.png"/><Relationship Id="rId11" Type="http://schemas.openxmlformats.org/officeDocument/2006/relationships/image" Target="../media/image35.png"/><Relationship Id="rId5" Type="http://schemas.openxmlformats.org/officeDocument/2006/relationships/image" Target="../media/image25.png"/><Relationship Id="rId15" Type="http://schemas.openxmlformats.org/officeDocument/2006/relationships/image" Target="../media/image47.png"/><Relationship Id="rId10" Type="http://schemas.openxmlformats.org/officeDocument/2006/relationships/image" Target="../media/image37.png"/><Relationship Id="rId4" Type="http://schemas.openxmlformats.org/officeDocument/2006/relationships/image" Target="../media/image106.png"/><Relationship Id="rId9" Type="http://schemas.openxmlformats.org/officeDocument/2006/relationships/image" Target="../media/image34.png"/><Relationship Id="rId1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219.png"/><Relationship Id="rId7" Type="http://schemas.openxmlformats.org/officeDocument/2006/relationships/image" Target="../media/image223.emf"/><Relationship Id="rId2" Type="http://schemas.openxmlformats.org/officeDocument/2006/relationships/notesSlide" Target="../notesSlides/notesSlide29.xml"/><Relationship Id="rId1" Type="http://schemas.openxmlformats.org/officeDocument/2006/relationships/slideLayout" Target="../slideLayouts/slideLayout288.xml"/><Relationship Id="rId6" Type="http://schemas.openxmlformats.org/officeDocument/2006/relationships/image" Target="../media/image222.emf"/><Relationship Id="rId5" Type="http://schemas.openxmlformats.org/officeDocument/2006/relationships/image" Target="../media/image221.emf"/><Relationship Id="rId4" Type="http://schemas.openxmlformats.org/officeDocument/2006/relationships/image" Target="../media/image220.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24.emf"/><Relationship Id="rId3" Type="http://schemas.openxmlformats.org/officeDocument/2006/relationships/image" Target="../media/image107.emf"/><Relationship Id="rId7" Type="http://schemas.openxmlformats.org/officeDocument/2006/relationships/image" Target="../media/image41.png"/><Relationship Id="rId12"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48.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image" Target="../media/image40.png"/><Relationship Id="rId4" Type="http://schemas.openxmlformats.org/officeDocument/2006/relationships/image" Target="../media/image106.png"/><Relationship Id="rId9" Type="http://schemas.openxmlformats.org/officeDocument/2006/relationships/image" Target="../media/image38.png"/><Relationship Id="rId1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25.png"/></Relationships>
</file>

<file path=ppt/slides/_rels/slide3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234.emf"/><Relationship Id="rId3" Type="http://schemas.openxmlformats.org/officeDocument/2006/relationships/image" Target="../media/image229.emf"/><Relationship Id="rId7" Type="http://schemas.openxmlformats.org/officeDocument/2006/relationships/image" Target="../media/image233.emf"/><Relationship Id="rId2" Type="http://schemas.openxmlformats.org/officeDocument/2006/relationships/image" Target="../media/image228.emf"/><Relationship Id="rId1" Type="http://schemas.openxmlformats.org/officeDocument/2006/relationships/slideLayout" Target="../slideLayouts/slideLayout152.xml"/><Relationship Id="rId6" Type="http://schemas.openxmlformats.org/officeDocument/2006/relationships/image" Target="../media/image232.emf"/><Relationship Id="rId5" Type="http://schemas.openxmlformats.org/officeDocument/2006/relationships/image" Target="../media/image231.emf"/><Relationship Id="rId10" Type="http://schemas.openxmlformats.org/officeDocument/2006/relationships/image" Target="../media/image236.emf"/><Relationship Id="rId4" Type="http://schemas.openxmlformats.org/officeDocument/2006/relationships/image" Target="../media/image230.emf"/><Relationship Id="rId9" Type="http://schemas.openxmlformats.org/officeDocument/2006/relationships/image" Target="../media/image23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230.emf"/><Relationship Id="rId2" Type="http://schemas.openxmlformats.org/officeDocument/2006/relationships/image" Target="../media/image229.emf"/><Relationship Id="rId1" Type="http://schemas.openxmlformats.org/officeDocument/2006/relationships/slideLayout" Target="../slideLayouts/slideLayout152.xml"/><Relationship Id="rId6" Type="http://schemas.openxmlformats.org/officeDocument/2006/relationships/image" Target="../media/image228.emf"/><Relationship Id="rId5" Type="http://schemas.openxmlformats.org/officeDocument/2006/relationships/image" Target="../media/image232.emf"/><Relationship Id="rId4" Type="http://schemas.openxmlformats.org/officeDocument/2006/relationships/image" Target="../media/image231.emf"/></Relationships>
</file>

<file path=ppt/slides/_rels/slide41.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emf"/><Relationship Id="rId1" Type="http://schemas.openxmlformats.org/officeDocument/2006/relationships/slideLayout" Target="../slideLayouts/slideLayout73.xml"/></Relationships>
</file>

<file path=ppt/slides/_rels/slide42.xml.rels><?xml version="1.0" encoding="UTF-8" standalone="yes"?>
<Relationships xmlns="http://schemas.openxmlformats.org/package/2006/relationships"><Relationship Id="rId3" Type="http://schemas.openxmlformats.org/officeDocument/2006/relationships/image" Target="../media/image107.emf"/><Relationship Id="rId7" Type="http://schemas.openxmlformats.org/officeDocument/2006/relationships/image" Target="../media/image239.emf"/><Relationship Id="rId2" Type="http://schemas.openxmlformats.org/officeDocument/2006/relationships/notesSlide" Target="../notesSlides/notesSlide34.xml"/><Relationship Id="rId1" Type="http://schemas.openxmlformats.org/officeDocument/2006/relationships/slideLayout" Target="../slideLayouts/slideLayout148.xml"/><Relationship Id="rId6" Type="http://schemas.openxmlformats.org/officeDocument/2006/relationships/image" Target="../media/image222.emf"/><Relationship Id="rId5" Type="http://schemas.openxmlformats.org/officeDocument/2006/relationships/image" Target="../media/image30.png"/><Relationship Id="rId4" Type="http://schemas.openxmlformats.org/officeDocument/2006/relationships/image" Target="../media/image106.png"/></Relationships>
</file>

<file path=ppt/slides/_rels/slide43.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32.pn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41.png"/></Relationships>
</file>

<file path=ppt/slides/_rels/slide44.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image" Target="../media/image237.emf"/><Relationship Id="rId7" Type="http://schemas.openxmlformats.org/officeDocument/2006/relationships/image" Target="../media/image245.emf"/><Relationship Id="rId2" Type="http://schemas.openxmlformats.org/officeDocument/2006/relationships/notesSlide" Target="../notesSlides/notesSlide36.xml"/><Relationship Id="rId1" Type="http://schemas.openxmlformats.org/officeDocument/2006/relationships/slideLayout" Target="../slideLayouts/slideLayout73.xml"/><Relationship Id="rId6" Type="http://schemas.openxmlformats.org/officeDocument/2006/relationships/image" Target="../media/image244.emf"/><Relationship Id="rId5" Type="http://schemas.openxmlformats.org/officeDocument/2006/relationships/image" Target="../media/image243.emf"/><Relationship Id="rId4" Type="http://schemas.openxmlformats.org/officeDocument/2006/relationships/image" Target="../media/image242.emf"/></Relationships>
</file>

<file path=ppt/slides/_rels/slide4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37.xml"/><Relationship Id="rId1" Type="http://schemas.openxmlformats.org/officeDocument/2006/relationships/slideLayout" Target="../slideLayouts/slideLayout258.xml"/></Relationships>
</file>

<file path=ppt/slides/_rels/slide4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38.xml"/><Relationship Id="rId1" Type="http://schemas.openxmlformats.org/officeDocument/2006/relationships/slideLayout" Target="../slideLayouts/slideLayout258.xml"/></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51.png"/><Relationship Id="rId18" Type="http://schemas.openxmlformats.org/officeDocument/2006/relationships/image" Target="../media/image57.png"/><Relationship Id="rId3" Type="http://schemas.openxmlformats.org/officeDocument/2006/relationships/image" Target="../media/image14.png"/><Relationship Id="rId21" Type="http://schemas.openxmlformats.org/officeDocument/2006/relationships/image" Target="../media/image61.png"/><Relationship Id="rId7" Type="http://schemas.openxmlformats.org/officeDocument/2006/relationships/image" Target="../media/image15.png"/><Relationship Id="rId12" Type="http://schemas.openxmlformats.org/officeDocument/2006/relationships/image" Target="../media/image50.png"/><Relationship Id="rId17" Type="http://schemas.openxmlformats.org/officeDocument/2006/relationships/image" Target="../media/image250.emf"/><Relationship Id="rId2" Type="http://schemas.openxmlformats.org/officeDocument/2006/relationships/notesSlide" Target="../notesSlides/notesSlide39.xml"/><Relationship Id="rId16" Type="http://schemas.openxmlformats.org/officeDocument/2006/relationships/image" Target="../media/image13.png"/><Relationship Id="rId20" Type="http://schemas.openxmlformats.org/officeDocument/2006/relationships/image" Target="../media/image59.png"/><Relationship Id="rId1" Type="http://schemas.openxmlformats.org/officeDocument/2006/relationships/slideLayout" Target="../slideLayouts/slideLayout148.xml"/><Relationship Id="rId6" Type="http://schemas.openxmlformats.org/officeDocument/2006/relationships/image" Target="../media/image19.png"/><Relationship Id="rId11" Type="http://schemas.openxmlformats.org/officeDocument/2006/relationships/image" Target="../media/image249.emf"/><Relationship Id="rId24" Type="http://schemas.openxmlformats.org/officeDocument/2006/relationships/image" Target="../media/image58.png"/><Relationship Id="rId5" Type="http://schemas.openxmlformats.org/officeDocument/2006/relationships/image" Target="../media/image17.png"/><Relationship Id="rId15" Type="http://schemas.openxmlformats.org/officeDocument/2006/relationships/image" Target="../media/image54.png"/><Relationship Id="rId23" Type="http://schemas.openxmlformats.org/officeDocument/2006/relationships/image" Target="../media/image46.png"/><Relationship Id="rId10" Type="http://schemas.openxmlformats.org/officeDocument/2006/relationships/image" Target="../media/image18.png"/><Relationship Id="rId19" Type="http://schemas.openxmlformats.org/officeDocument/2006/relationships/image" Target="../media/image62.png"/><Relationship Id="rId4" Type="http://schemas.openxmlformats.org/officeDocument/2006/relationships/image" Target="../media/image12.png"/><Relationship Id="rId9" Type="http://schemas.openxmlformats.org/officeDocument/2006/relationships/image" Target="../media/image16.png"/><Relationship Id="rId14" Type="http://schemas.openxmlformats.org/officeDocument/2006/relationships/image" Target="../media/image52.png"/><Relationship Id="rId22" Type="http://schemas.openxmlformats.org/officeDocument/2006/relationships/image" Target="../media/image45.png"/></Relationships>
</file>

<file path=ppt/slides/_rels/slide48.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emf"/><Relationship Id="rId7" Type="http://schemas.openxmlformats.org/officeDocument/2006/relationships/image" Target="../media/image255.emf"/><Relationship Id="rId2" Type="http://schemas.openxmlformats.org/officeDocument/2006/relationships/notesSlide" Target="../notesSlides/notesSlide40.xml"/><Relationship Id="rId1" Type="http://schemas.openxmlformats.org/officeDocument/2006/relationships/slideLayout" Target="../slideLayouts/slideLayout144.xml"/><Relationship Id="rId6" Type="http://schemas.openxmlformats.org/officeDocument/2006/relationships/image" Target="../media/image254.emf"/><Relationship Id="rId5" Type="http://schemas.openxmlformats.org/officeDocument/2006/relationships/image" Target="../media/image253.emf"/><Relationship Id="rId4" Type="http://schemas.openxmlformats.org/officeDocument/2006/relationships/image" Target="../media/image252.png"/></Relationships>
</file>

<file path=ppt/slides/_rels/slide49.xml.rels><?xml version="1.0" encoding="UTF-8" standalone="yes"?>
<Relationships xmlns="http://schemas.openxmlformats.org/package/2006/relationships"><Relationship Id="rId3" Type="http://schemas.openxmlformats.org/officeDocument/2006/relationships/image" Target="../media/image253.emf"/><Relationship Id="rId2" Type="http://schemas.openxmlformats.org/officeDocument/2006/relationships/image" Target="../media/image251.emf"/><Relationship Id="rId1" Type="http://schemas.openxmlformats.org/officeDocument/2006/relationships/slideLayout" Target="../slideLayouts/slideLayout1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13" Type="http://schemas.openxmlformats.org/officeDocument/2006/relationships/image" Target="../media/image267.png"/><Relationship Id="rId18" Type="http://schemas.openxmlformats.org/officeDocument/2006/relationships/image" Target="../media/image272.png"/><Relationship Id="rId26" Type="http://schemas.openxmlformats.org/officeDocument/2006/relationships/image" Target="../media/image280.png"/><Relationship Id="rId39" Type="http://schemas.openxmlformats.org/officeDocument/2006/relationships/image" Target="../media/image293.png"/><Relationship Id="rId21" Type="http://schemas.openxmlformats.org/officeDocument/2006/relationships/image" Target="../media/image275.gif"/><Relationship Id="rId34" Type="http://schemas.openxmlformats.org/officeDocument/2006/relationships/image" Target="../media/image288.jpeg"/><Relationship Id="rId42" Type="http://schemas.openxmlformats.org/officeDocument/2006/relationships/image" Target="../media/image296.png"/><Relationship Id="rId47" Type="http://schemas.openxmlformats.org/officeDocument/2006/relationships/image" Target="../media/image300.png"/><Relationship Id="rId50" Type="http://schemas.openxmlformats.org/officeDocument/2006/relationships/image" Target="../media/image302.png"/><Relationship Id="rId55" Type="http://schemas.openxmlformats.org/officeDocument/2006/relationships/image" Target="../media/image307.gif"/><Relationship Id="rId7" Type="http://schemas.openxmlformats.org/officeDocument/2006/relationships/image" Target="../media/image261.jpeg"/><Relationship Id="rId2" Type="http://schemas.openxmlformats.org/officeDocument/2006/relationships/notesSlide" Target="../notesSlides/notesSlide41.xml"/><Relationship Id="rId16" Type="http://schemas.openxmlformats.org/officeDocument/2006/relationships/image" Target="../media/image270.png"/><Relationship Id="rId20" Type="http://schemas.openxmlformats.org/officeDocument/2006/relationships/image" Target="../media/image274.png"/><Relationship Id="rId29" Type="http://schemas.openxmlformats.org/officeDocument/2006/relationships/image" Target="../media/image283.png"/><Relationship Id="rId41" Type="http://schemas.openxmlformats.org/officeDocument/2006/relationships/image" Target="../media/image295.png"/><Relationship Id="rId54" Type="http://schemas.openxmlformats.org/officeDocument/2006/relationships/image" Target="../media/image306.jpg"/><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265.png"/><Relationship Id="rId24" Type="http://schemas.openxmlformats.org/officeDocument/2006/relationships/image" Target="../media/image278.png"/><Relationship Id="rId32" Type="http://schemas.openxmlformats.org/officeDocument/2006/relationships/image" Target="../media/image286.png"/><Relationship Id="rId37" Type="http://schemas.openxmlformats.org/officeDocument/2006/relationships/image" Target="../media/image291.png"/><Relationship Id="rId40" Type="http://schemas.openxmlformats.org/officeDocument/2006/relationships/image" Target="../media/image294.png"/><Relationship Id="rId45" Type="http://schemas.openxmlformats.org/officeDocument/2006/relationships/image" Target="../media/image299.jpg"/><Relationship Id="rId53" Type="http://schemas.openxmlformats.org/officeDocument/2006/relationships/image" Target="../media/image305.png"/><Relationship Id="rId58" Type="http://schemas.openxmlformats.org/officeDocument/2006/relationships/image" Target="../media/image310.jpg"/><Relationship Id="rId5" Type="http://schemas.openxmlformats.org/officeDocument/2006/relationships/image" Target="../media/image259.png"/><Relationship Id="rId15" Type="http://schemas.openxmlformats.org/officeDocument/2006/relationships/image" Target="../media/image269.jpeg"/><Relationship Id="rId23" Type="http://schemas.openxmlformats.org/officeDocument/2006/relationships/image" Target="../media/image277.png"/><Relationship Id="rId28" Type="http://schemas.openxmlformats.org/officeDocument/2006/relationships/image" Target="../media/image282.png"/><Relationship Id="rId36" Type="http://schemas.openxmlformats.org/officeDocument/2006/relationships/image" Target="../media/image290.jpg"/><Relationship Id="rId49" Type="http://schemas.openxmlformats.org/officeDocument/2006/relationships/hyperlink" Target="http://www.dotnetsolutions.co.uk/" TargetMode="External"/><Relationship Id="rId57" Type="http://schemas.openxmlformats.org/officeDocument/2006/relationships/image" Target="../media/image309.jpeg"/><Relationship Id="rId61" Type="http://schemas.openxmlformats.org/officeDocument/2006/relationships/image" Target="../media/image313.jpeg"/><Relationship Id="rId10" Type="http://schemas.openxmlformats.org/officeDocument/2006/relationships/image" Target="../media/image264.png"/><Relationship Id="rId19" Type="http://schemas.openxmlformats.org/officeDocument/2006/relationships/image" Target="../media/image273.png"/><Relationship Id="rId31" Type="http://schemas.openxmlformats.org/officeDocument/2006/relationships/image" Target="../media/image285.png"/><Relationship Id="rId44" Type="http://schemas.openxmlformats.org/officeDocument/2006/relationships/image" Target="../media/image298.jpeg"/><Relationship Id="rId52" Type="http://schemas.openxmlformats.org/officeDocument/2006/relationships/image" Target="../media/image304.png"/><Relationship Id="rId60" Type="http://schemas.openxmlformats.org/officeDocument/2006/relationships/image" Target="../media/image312.jpg"/><Relationship Id="rId4" Type="http://schemas.openxmlformats.org/officeDocument/2006/relationships/image" Target="../media/image258.tiff"/><Relationship Id="rId9" Type="http://schemas.openxmlformats.org/officeDocument/2006/relationships/image" Target="../media/image263.png"/><Relationship Id="rId14" Type="http://schemas.openxmlformats.org/officeDocument/2006/relationships/image" Target="../media/image268.png"/><Relationship Id="rId22" Type="http://schemas.openxmlformats.org/officeDocument/2006/relationships/image" Target="../media/image276.png"/><Relationship Id="rId27" Type="http://schemas.openxmlformats.org/officeDocument/2006/relationships/image" Target="../media/image281.png"/><Relationship Id="rId30" Type="http://schemas.openxmlformats.org/officeDocument/2006/relationships/image" Target="../media/image284.png"/><Relationship Id="rId35" Type="http://schemas.openxmlformats.org/officeDocument/2006/relationships/image" Target="../media/image289.jpeg"/><Relationship Id="rId43" Type="http://schemas.openxmlformats.org/officeDocument/2006/relationships/image" Target="../media/image297.png"/><Relationship Id="rId48" Type="http://schemas.openxmlformats.org/officeDocument/2006/relationships/image" Target="../media/image301.png"/><Relationship Id="rId56" Type="http://schemas.openxmlformats.org/officeDocument/2006/relationships/image" Target="../media/image308.gif"/><Relationship Id="rId8" Type="http://schemas.openxmlformats.org/officeDocument/2006/relationships/image" Target="../media/image262.jpeg"/><Relationship Id="rId51" Type="http://schemas.openxmlformats.org/officeDocument/2006/relationships/image" Target="../media/image303.png"/><Relationship Id="rId3" Type="http://schemas.openxmlformats.org/officeDocument/2006/relationships/image" Target="../media/image257.jpg"/><Relationship Id="rId12" Type="http://schemas.openxmlformats.org/officeDocument/2006/relationships/image" Target="../media/image266.png"/><Relationship Id="rId17" Type="http://schemas.openxmlformats.org/officeDocument/2006/relationships/image" Target="../media/image271.png"/><Relationship Id="rId25" Type="http://schemas.openxmlformats.org/officeDocument/2006/relationships/image" Target="../media/image279.png"/><Relationship Id="rId33" Type="http://schemas.openxmlformats.org/officeDocument/2006/relationships/image" Target="../media/image287.gif"/><Relationship Id="rId38" Type="http://schemas.openxmlformats.org/officeDocument/2006/relationships/image" Target="../media/image292.png"/><Relationship Id="rId46" Type="http://schemas.openxmlformats.org/officeDocument/2006/relationships/hyperlink" Target="http://www.10thmagnitude.com/" TargetMode="External"/><Relationship Id="rId59" Type="http://schemas.openxmlformats.org/officeDocument/2006/relationships/image" Target="../media/image311.jpg"/></Relationships>
</file>

<file path=ppt/slides/_rels/slide51.xml.rels><?xml version="1.0" encoding="UTF-8" standalone="yes"?>
<Relationships xmlns="http://schemas.openxmlformats.org/package/2006/relationships"><Relationship Id="rId13" Type="http://schemas.openxmlformats.org/officeDocument/2006/relationships/image" Target="../media/image322.png"/><Relationship Id="rId18" Type="http://schemas.openxmlformats.org/officeDocument/2006/relationships/image" Target="../media/image273.png"/><Relationship Id="rId26" Type="http://schemas.openxmlformats.org/officeDocument/2006/relationships/image" Target="../media/image334.png"/><Relationship Id="rId39" Type="http://schemas.openxmlformats.org/officeDocument/2006/relationships/image" Target="../media/image347.gif"/><Relationship Id="rId21" Type="http://schemas.openxmlformats.org/officeDocument/2006/relationships/image" Target="../media/image329.png"/><Relationship Id="rId34" Type="http://schemas.openxmlformats.org/officeDocument/2006/relationships/image" Target="../media/image342.png"/><Relationship Id="rId42" Type="http://schemas.openxmlformats.org/officeDocument/2006/relationships/image" Target="../media/image349.jpeg"/><Relationship Id="rId47" Type="http://schemas.openxmlformats.org/officeDocument/2006/relationships/image" Target="../media/image353.png"/><Relationship Id="rId50" Type="http://schemas.openxmlformats.org/officeDocument/2006/relationships/image" Target="../media/image356.png"/><Relationship Id="rId55" Type="http://schemas.openxmlformats.org/officeDocument/2006/relationships/image" Target="../media/image361.png"/><Relationship Id="rId63" Type="http://schemas.openxmlformats.org/officeDocument/2006/relationships/image" Target="../media/image367.png"/><Relationship Id="rId68" Type="http://schemas.openxmlformats.org/officeDocument/2006/relationships/image" Target="../media/image371.png"/><Relationship Id="rId76" Type="http://schemas.openxmlformats.org/officeDocument/2006/relationships/image" Target="../media/image379.png"/><Relationship Id="rId7" Type="http://schemas.openxmlformats.org/officeDocument/2006/relationships/image" Target="../media/image318.png"/><Relationship Id="rId71" Type="http://schemas.openxmlformats.org/officeDocument/2006/relationships/image" Target="../media/image374.png"/><Relationship Id="rId2" Type="http://schemas.openxmlformats.org/officeDocument/2006/relationships/image" Target="../media/image314.png"/><Relationship Id="rId16" Type="http://schemas.openxmlformats.org/officeDocument/2006/relationships/image" Target="../media/image325.png"/><Relationship Id="rId29" Type="http://schemas.openxmlformats.org/officeDocument/2006/relationships/image" Target="../media/image337.png"/><Relationship Id="rId11" Type="http://schemas.openxmlformats.org/officeDocument/2006/relationships/image" Target="../media/image320.jpeg"/><Relationship Id="rId24" Type="http://schemas.openxmlformats.org/officeDocument/2006/relationships/image" Target="../media/image332.png"/><Relationship Id="rId32" Type="http://schemas.openxmlformats.org/officeDocument/2006/relationships/image" Target="../media/image340.png"/><Relationship Id="rId37" Type="http://schemas.openxmlformats.org/officeDocument/2006/relationships/image" Target="../media/image345.png"/><Relationship Id="rId40" Type="http://schemas.openxmlformats.org/officeDocument/2006/relationships/image" Target="../media/image348.png"/><Relationship Id="rId45" Type="http://schemas.openxmlformats.org/officeDocument/2006/relationships/image" Target="../media/image351.png"/><Relationship Id="rId53" Type="http://schemas.openxmlformats.org/officeDocument/2006/relationships/image" Target="../media/image359.png"/><Relationship Id="rId58" Type="http://schemas.openxmlformats.org/officeDocument/2006/relationships/image" Target="../media/image270.png"/><Relationship Id="rId66" Type="http://schemas.openxmlformats.org/officeDocument/2006/relationships/image" Target="../media/image370.jpeg"/><Relationship Id="rId74" Type="http://schemas.openxmlformats.org/officeDocument/2006/relationships/image" Target="../media/image377.jpeg"/><Relationship Id="rId79" Type="http://schemas.openxmlformats.org/officeDocument/2006/relationships/image" Target="../media/image382.jpeg"/><Relationship Id="rId5" Type="http://schemas.openxmlformats.org/officeDocument/2006/relationships/image" Target="../media/image316.png"/><Relationship Id="rId61" Type="http://schemas.openxmlformats.org/officeDocument/2006/relationships/image" Target="../media/image365.png"/><Relationship Id="rId82" Type="http://schemas.openxmlformats.org/officeDocument/2006/relationships/image" Target="../media/image385.png"/><Relationship Id="rId10" Type="http://schemas.openxmlformats.org/officeDocument/2006/relationships/image" Target="../media/image267.png"/><Relationship Id="rId19" Type="http://schemas.openxmlformats.org/officeDocument/2006/relationships/image" Target="../media/image327.png"/><Relationship Id="rId31" Type="http://schemas.openxmlformats.org/officeDocument/2006/relationships/image" Target="../media/image339.png"/><Relationship Id="rId44" Type="http://schemas.openxmlformats.org/officeDocument/2006/relationships/image" Target="../media/image274.png"/><Relationship Id="rId52" Type="http://schemas.openxmlformats.org/officeDocument/2006/relationships/image" Target="../media/image358.png"/><Relationship Id="rId60" Type="http://schemas.openxmlformats.org/officeDocument/2006/relationships/image" Target="../media/image271.png"/><Relationship Id="rId65" Type="http://schemas.openxmlformats.org/officeDocument/2006/relationships/image" Target="../media/image369.png"/><Relationship Id="rId73" Type="http://schemas.openxmlformats.org/officeDocument/2006/relationships/image" Target="../media/image376.png"/><Relationship Id="rId78" Type="http://schemas.openxmlformats.org/officeDocument/2006/relationships/image" Target="../media/image381.png"/><Relationship Id="rId81" Type="http://schemas.openxmlformats.org/officeDocument/2006/relationships/image" Target="../media/image384.png"/><Relationship Id="rId4" Type="http://schemas.openxmlformats.org/officeDocument/2006/relationships/image" Target="../media/image266.png"/><Relationship Id="rId9" Type="http://schemas.openxmlformats.org/officeDocument/2006/relationships/image" Target="../media/image319.png"/><Relationship Id="rId14" Type="http://schemas.openxmlformats.org/officeDocument/2006/relationships/image" Target="../media/image323.png"/><Relationship Id="rId22" Type="http://schemas.openxmlformats.org/officeDocument/2006/relationships/image" Target="../media/image330.png"/><Relationship Id="rId27" Type="http://schemas.openxmlformats.org/officeDocument/2006/relationships/image" Target="../media/image335.png"/><Relationship Id="rId30" Type="http://schemas.openxmlformats.org/officeDocument/2006/relationships/image" Target="../media/image338.png"/><Relationship Id="rId35" Type="http://schemas.openxmlformats.org/officeDocument/2006/relationships/image" Target="../media/image343.png"/><Relationship Id="rId43" Type="http://schemas.openxmlformats.org/officeDocument/2006/relationships/image" Target="../media/image350.png"/><Relationship Id="rId48" Type="http://schemas.openxmlformats.org/officeDocument/2006/relationships/image" Target="../media/image354.png"/><Relationship Id="rId56" Type="http://schemas.openxmlformats.org/officeDocument/2006/relationships/image" Target="../media/image362.png"/><Relationship Id="rId64" Type="http://schemas.openxmlformats.org/officeDocument/2006/relationships/image" Target="../media/image368.png"/><Relationship Id="rId69" Type="http://schemas.openxmlformats.org/officeDocument/2006/relationships/image" Target="../media/image372.png"/><Relationship Id="rId77" Type="http://schemas.openxmlformats.org/officeDocument/2006/relationships/image" Target="../media/image380.jpg"/><Relationship Id="rId8" Type="http://schemas.openxmlformats.org/officeDocument/2006/relationships/image" Target="../media/image269.jpeg"/><Relationship Id="rId51" Type="http://schemas.openxmlformats.org/officeDocument/2006/relationships/image" Target="../media/image357.png"/><Relationship Id="rId72" Type="http://schemas.openxmlformats.org/officeDocument/2006/relationships/image" Target="../media/image375.jpg"/><Relationship Id="rId80" Type="http://schemas.openxmlformats.org/officeDocument/2006/relationships/image" Target="../media/image383.wmf"/><Relationship Id="rId3" Type="http://schemas.openxmlformats.org/officeDocument/2006/relationships/image" Target="../media/image315.png"/><Relationship Id="rId12" Type="http://schemas.openxmlformats.org/officeDocument/2006/relationships/image" Target="../media/image321.jpeg"/><Relationship Id="rId17" Type="http://schemas.openxmlformats.org/officeDocument/2006/relationships/image" Target="../media/image326.png"/><Relationship Id="rId25" Type="http://schemas.openxmlformats.org/officeDocument/2006/relationships/image" Target="../media/image333.png"/><Relationship Id="rId33" Type="http://schemas.openxmlformats.org/officeDocument/2006/relationships/image" Target="../media/image341.png"/><Relationship Id="rId38" Type="http://schemas.openxmlformats.org/officeDocument/2006/relationships/image" Target="../media/image346.png"/><Relationship Id="rId46" Type="http://schemas.openxmlformats.org/officeDocument/2006/relationships/image" Target="../media/image352.png"/><Relationship Id="rId59" Type="http://schemas.openxmlformats.org/officeDocument/2006/relationships/image" Target="../media/image364.png"/><Relationship Id="rId67" Type="http://schemas.openxmlformats.org/officeDocument/2006/relationships/image" Target="../media/image268.png"/><Relationship Id="rId20" Type="http://schemas.openxmlformats.org/officeDocument/2006/relationships/image" Target="../media/image328.png"/><Relationship Id="rId41" Type="http://schemas.openxmlformats.org/officeDocument/2006/relationships/image" Target="../media/image272.png"/><Relationship Id="rId54" Type="http://schemas.openxmlformats.org/officeDocument/2006/relationships/image" Target="../media/image360.png"/><Relationship Id="rId62" Type="http://schemas.openxmlformats.org/officeDocument/2006/relationships/image" Target="../media/image366.png"/><Relationship Id="rId70" Type="http://schemas.openxmlformats.org/officeDocument/2006/relationships/image" Target="../media/image373.jpeg"/><Relationship Id="rId75" Type="http://schemas.openxmlformats.org/officeDocument/2006/relationships/image" Target="../media/image378.png"/><Relationship Id="rId1" Type="http://schemas.openxmlformats.org/officeDocument/2006/relationships/slideLayout" Target="../slideLayouts/slideLayout5.xml"/><Relationship Id="rId6" Type="http://schemas.openxmlformats.org/officeDocument/2006/relationships/image" Target="../media/image317.jpeg"/><Relationship Id="rId15" Type="http://schemas.openxmlformats.org/officeDocument/2006/relationships/image" Target="../media/image324.jpeg"/><Relationship Id="rId23" Type="http://schemas.openxmlformats.org/officeDocument/2006/relationships/image" Target="../media/image331.png"/><Relationship Id="rId28" Type="http://schemas.openxmlformats.org/officeDocument/2006/relationships/image" Target="../media/image336.png"/><Relationship Id="rId36" Type="http://schemas.openxmlformats.org/officeDocument/2006/relationships/image" Target="../media/image344.png"/><Relationship Id="rId49" Type="http://schemas.openxmlformats.org/officeDocument/2006/relationships/image" Target="../media/image355.png"/><Relationship Id="rId57" Type="http://schemas.openxmlformats.org/officeDocument/2006/relationships/image" Target="../media/image3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386.emf"/><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8" Type="http://schemas.openxmlformats.org/officeDocument/2006/relationships/image" Target="../media/image392.png"/><Relationship Id="rId3" Type="http://schemas.openxmlformats.org/officeDocument/2006/relationships/image" Target="../media/image387.png"/><Relationship Id="rId7" Type="http://schemas.openxmlformats.org/officeDocument/2006/relationships/image" Target="../media/image391.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 Id="rId9" Type="http://schemas.openxmlformats.org/officeDocument/2006/relationships/image" Target="../media/image393.png"/></Relationships>
</file>

<file path=ppt/slides/_rels/slide5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394.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223.emf"/><Relationship Id="rId5" Type="http://schemas.openxmlformats.org/officeDocument/2006/relationships/image" Target="../media/image222.emf"/><Relationship Id="rId4" Type="http://schemas.openxmlformats.org/officeDocument/2006/relationships/image" Target="../media/image221.emf"/></Relationships>
</file>

<file path=ppt/slides/_rels/slide5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395.png"/><Relationship Id="rId7" Type="http://schemas.openxmlformats.org/officeDocument/2006/relationships/image" Target="../media/image397.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microsoft.com/office/2007/relationships/hdphoto" Target="../media/hdphoto6.wdp"/><Relationship Id="rId5" Type="http://schemas.openxmlformats.org/officeDocument/2006/relationships/image" Target="../media/image396.png"/><Relationship Id="rId4" Type="http://schemas.microsoft.com/office/2007/relationships/hdphoto" Target="../media/hdphoto5.wdp"/></Relationships>
</file>

<file path=ppt/slides/_rels/slide59.xml.rels><?xml version="1.0" encoding="UTF-8" standalone="yes"?>
<Relationships xmlns="http://schemas.openxmlformats.org/package/2006/relationships"><Relationship Id="rId8" Type="http://schemas.openxmlformats.org/officeDocument/2006/relationships/image" Target="../media/image403.pn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401.png"/><Relationship Id="rId5" Type="http://schemas.openxmlformats.org/officeDocument/2006/relationships/image" Target="../media/image400.png"/><Relationship Id="rId10" Type="http://schemas.microsoft.com/office/2007/relationships/hdphoto" Target="../media/hdphoto8.wdp"/><Relationship Id="rId4" Type="http://schemas.openxmlformats.org/officeDocument/2006/relationships/image" Target="../media/image399.png"/><Relationship Id="rId9" Type="http://schemas.openxmlformats.org/officeDocument/2006/relationships/image" Target="../media/image40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60.xml.rels><?xml version="1.0" encoding="UTF-8" standalone="yes"?>
<Relationships xmlns="http://schemas.openxmlformats.org/package/2006/relationships"><Relationship Id="rId2" Type="http://schemas.openxmlformats.org/officeDocument/2006/relationships/image" Target="../media/image405.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63.xml.rels><?xml version="1.0" encoding="UTF-8" standalone="yes"?>
<Relationships xmlns="http://schemas.openxmlformats.org/package/2006/relationships"><Relationship Id="rId3" Type="http://schemas.openxmlformats.org/officeDocument/2006/relationships/image" Target="../media/image406.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40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customXml" Target="../../customXml/item5.xml"/><Relationship Id="rId7" Type="http://schemas.openxmlformats.org/officeDocument/2006/relationships/image" Target="../media/image410.emf"/><Relationship Id="rId12" Type="http://schemas.openxmlformats.org/officeDocument/2006/relationships/image" Target="../media/image412.png"/><Relationship Id="rId2" Type="http://schemas.openxmlformats.org/officeDocument/2006/relationships/customXml" Target="../../customXml/item3.xml"/><Relationship Id="rId1" Type="http://schemas.openxmlformats.org/officeDocument/2006/relationships/customXml" Target="../../customXml/item7.xml"/><Relationship Id="rId6" Type="http://schemas.openxmlformats.org/officeDocument/2006/relationships/image" Target="../media/image409.emf"/><Relationship Id="rId11" Type="http://schemas.openxmlformats.org/officeDocument/2006/relationships/image" Target="../media/image411.emf"/><Relationship Id="rId5" Type="http://schemas.openxmlformats.org/officeDocument/2006/relationships/notesSlide" Target="../notesSlides/notesSlide54.xml"/><Relationship Id="rId10" Type="http://schemas.openxmlformats.org/officeDocument/2006/relationships/image" Target="../media/image82.emf"/><Relationship Id="rId4" Type="http://schemas.openxmlformats.org/officeDocument/2006/relationships/slideLayout" Target="../slideLayouts/slideLayout16.xml"/><Relationship Id="rId9" Type="http://schemas.openxmlformats.org/officeDocument/2006/relationships/image" Target="../media/image47.png"/></Relationships>
</file>

<file path=ppt/slides/_rels/slide69.xml.rels><?xml version="1.0" encoding="UTF-8" standalone="yes"?>
<Relationships xmlns="http://schemas.openxmlformats.org/package/2006/relationships"><Relationship Id="rId8" Type="http://schemas.openxmlformats.org/officeDocument/2006/relationships/image" Target="../media/image415.png"/><Relationship Id="rId3" Type="http://schemas.openxmlformats.org/officeDocument/2006/relationships/notesSlide" Target="../notesSlides/notesSlide55.xml"/><Relationship Id="rId7" Type="http://schemas.openxmlformats.org/officeDocument/2006/relationships/image" Target="../media/image59.png"/><Relationship Id="rId2" Type="http://schemas.openxmlformats.org/officeDocument/2006/relationships/slideLayout" Target="../slideLayouts/slideLayout25.xml"/><Relationship Id="rId1" Type="http://schemas.openxmlformats.org/officeDocument/2006/relationships/customXml" Target="../../customXml/item1.xml"/><Relationship Id="rId6" Type="http://schemas.openxmlformats.org/officeDocument/2006/relationships/image" Target="../media/image414.emf"/><Relationship Id="rId5" Type="http://schemas.openxmlformats.org/officeDocument/2006/relationships/image" Target="../media/image13.png"/><Relationship Id="rId4" Type="http://schemas.openxmlformats.org/officeDocument/2006/relationships/image" Target="../media/image413.emf"/><Relationship Id="rId9" Type="http://schemas.openxmlformats.org/officeDocument/2006/relationships/image" Target="../media/image416.png"/></Relationships>
</file>

<file path=ppt/slides/_rels/slide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105.xml"/><Relationship Id="rId5" Type="http://schemas.openxmlformats.org/officeDocument/2006/relationships/image" Target="../media/image99.png"/><Relationship Id="rId4" Type="http://schemas.openxmlformats.org/officeDocument/2006/relationships/image" Target="../media/image98.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417.png"/></Relationships>
</file>

<file path=ppt/slides/_rels/slide71.xml.rels><?xml version="1.0" encoding="UTF-8" standalone="yes"?>
<Relationships xmlns="http://schemas.openxmlformats.org/package/2006/relationships"><Relationship Id="rId8" Type="http://schemas.openxmlformats.org/officeDocument/2006/relationships/image" Target="../media/image423.png"/><Relationship Id="rId3" Type="http://schemas.openxmlformats.org/officeDocument/2006/relationships/image" Target="../media/image418.PNG"/><Relationship Id="rId7" Type="http://schemas.openxmlformats.org/officeDocument/2006/relationships/image" Target="../media/image422.png"/><Relationship Id="rId12" Type="http://schemas.openxmlformats.org/officeDocument/2006/relationships/image" Target="../media/image427.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421.png"/><Relationship Id="rId11" Type="http://schemas.openxmlformats.org/officeDocument/2006/relationships/image" Target="../media/image426.png"/><Relationship Id="rId5" Type="http://schemas.openxmlformats.org/officeDocument/2006/relationships/image" Target="../media/image420.png"/><Relationship Id="rId10" Type="http://schemas.openxmlformats.org/officeDocument/2006/relationships/image" Target="../media/image425.png"/><Relationship Id="rId4" Type="http://schemas.openxmlformats.org/officeDocument/2006/relationships/image" Target="../media/image419.png"/><Relationship Id="rId9" Type="http://schemas.openxmlformats.org/officeDocument/2006/relationships/image" Target="../media/image424.png"/></Relationships>
</file>

<file path=ppt/slides/_rels/slide7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28.png"/><Relationship Id="rId7" Type="http://schemas.openxmlformats.org/officeDocument/2006/relationships/image" Target="../media/image431.png"/><Relationship Id="rId12" Type="http://schemas.openxmlformats.org/officeDocument/2006/relationships/image" Target="../media/image434.pn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image" Target="../media/image430.png"/><Relationship Id="rId11" Type="http://schemas.openxmlformats.org/officeDocument/2006/relationships/image" Target="../media/image433.png"/><Relationship Id="rId5" Type="http://schemas.openxmlformats.org/officeDocument/2006/relationships/image" Target="../media/image414.emf"/><Relationship Id="rId10" Type="http://schemas.openxmlformats.org/officeDocument/2006/relationships/image" Target="../media/image432.png"/><Relationship Id="rId4" Type="http://schemas.openxmlformats.org/officeDocument/2006/relationships/image" Target="../media/image429.png"/><Relationship Id="rId9"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20.xml"/></Relationships>
</file>

<file path=ppt/slides/_rels/slide75.xml.rels><?xml version="1.0" encoding="UTF-8" standalone="yes"?>
<Relationships xmlns="http://schemas.openxmlformats.org/package/2006/relationships"><Relationship Id="rId8" Type="http://schemas.openxmlformats.org/officeDocument/2006/relationships/image" Target="../media/image440.emf"/><Relationship Id="rId13" Type="http://schemas.openxmlformats.org/officeDocument/2006/relationships/image" Target="../media/image445.emf"/><Relationship Id="rId3" Type="http://schemas.openxmlformats.org/officeDocument/2006/relationships/image" Target="../media/image435.emf"/><Relationship Id="rId7" Type="http://schemas.openxmlformats.org/officeDocument/2006/relationships/image" Target="../media/image439.emf"/><Relationship Id="rId12" Type="http://schemas.openxmlformats.org/officeDocument/2006/relationships/image" Target="../media/image444.emf"/><Relationship Id="rId2" Type="http://schemas.openxmlformats.org/officeDocument/2006/relationships/notesSlide" Target="../notesSlides/notesSlide61.xml"/><Relationship Id="rId1" Type="http://schemas.openxmlformats.org/officeDocument/2006/relationships/slideLayout" Target="../slideLayouts/slideLayout319.xml"/><Relationship Id="rId6" Type="http://schemas.openxmlformats.org/officeDocument/2006/relationships/image" Target="../media/image438.emf"/><Relationship Id="rId11" Type="http://schemas.openxmlformats.org/officeDocument/2006/relationships/image" Target="../media/image443.emf"/><Relationship Id="rId5" Type="http://schemas.openxmlformats.org/officeDocument/2006/relationships/image" Target="../media/image437.emf"/><Relationship Id="rId10" Type="http://schemas.openxmlformats.org/officeDocument/2006/relationships/image" Target="../media/image442.emf"/><Relationship Id="rId4" Type="http://schemas.openxmlformats.org/officeDocument/2006/relationships/image" Target="../media/image436.emf"/><Relationship Id="rId9" Type="http://schemas.openxmlformats.org/officeDocument/2006/relationships/image" Target="../media/image441.emf"/></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15.xml"/></Relationships>
</file>

<file path=ppt/slides/_rels/slide79.x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46.emf"/><Relationship Id="rId1" Type="http://schemas.openxmlformats.org/officeDocument/2006/relationships/slideLayout" Target="../slideLayouts/slideLayout5.xml"/><Relationship Id="rId4" Type="http://schemas.openxmlformats.org/officeDocument/2006/relationships/image" Target="../media/image442.emf"/></Relationships>
</file>

<file path=ppt/slides/_rels/slide8.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105.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588" y="1752600"/>
            <a:ext cx="12188826" cy="2057400"/>
          </a:xfrm>
          <a:prstGeom prst="rect">
            <a:avLst/>
          </a:prstGeom>
        </p:spPr>
        <p:txBody>
          <a:bodyPr>
            <a:noAutofit/>
          </a:bodyPr>
          <a:lstStyle>
            <a:lvl1pPr algn="ctr" defTabSz="914180" rtl="0" eaLnBrk="1" latinLnBrk="0" hangingPunct="1">
              <a:lnSpc>
                <a:spcPct val="90000"/>
              </a:lnSpc>
              <a:spcBef>
                <a:spcPct val="0"/>
              </a:spcBef>
              <a:buNone/>
              <a:defRPr lang="en-US" sz="8000" b="0" kern="1200" cap="none" spc="-100" baseline="0">
                <a:ln w="3175">
                  <a:noFill/>
                </a:ln>
                <a:solidFill>
                  <a:schemeClr val="bg1"/>
                </a:soli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NZ" sz="7200" b="0" i="0" u="none" strike="noStrike" kern="1200" cap="none" spc="-100" normalizeH="0" baseline="0" noProof="0" dirty="0" smtClean="0">
                <a:ln w="3175">
                  <a:noFill/>
                </a:ln>
                <a:solidFill>
                  <a:schemeClr val="bg1"/>
                </a:solidFill>
                <a:effectLst/>
                <a:uLnTx/>
                <a:uFillTx/>
                <a:latin typeface="+mj-lt"/>
                <a:ea typeface="+mn-ea"/>
                <a:cs typeface="Segoe UI" pitchFamily="34" charset="0"/>
              </a:rPr>
              <a:t>Microsoft Azure Cloud </a:t>
            </a:r>
            <a:r>
              <a:rPr kumimoji="0" lang="en-NZ" sz="7200" b="0" i="0" u="none" strike="noStrike" kern="1200" cap="none" spc="-100" normalizeH="0" baseline="0" noProof="0" dirty="0" err="1" smtClean="0">
                <a:ln w="3175">
                  <a:noFill/>
                </a:ln>
                <a:solidFill>
                  <a:schemeClr val="bg1"/>
                </a:solidFill>
                <a:effectLst/>
                <a:uLnTx/>
                <a:uFillTx/>
                <a:latin typeface="+mj-lt"/>
                <a:ea typeface="+mn-ea"/>
                <a:cs typeface="Segoe UI" pitchFamily="34" charset="0"/>
              </a:rPr>
              <a:t>DevCamps</a:t>
            </a:r>
            <a:endParaRPr lang="en-NZ" sz="7200" dirty="0"/>
          </a:p>
        </p:txBody>
      </p:sp>
      <p:sp>
        <p:nvSpPr>
          <p:cNvPr id="5" name="Subtitle 2"/>
          <p:cNvSpPr txBox="1">
            <a:spLocks/>
          </p:cNvSpPr>
          <p:nvPr/>
        </p:nvSpPr>
        <p:spPr>
          <a:xfrm>
            <a:off x="227012" y="4724400"/>
            <a:ext cx="5448915" cy="2057400"/>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4399" b="1" i="0" u="none" strike="noStrike" kern="1200" cap="none" spc="0" normalizeH="0" baseline="0" noProof="0" dirty="0" smtClean="0">
                <a:ln>
                  <a:noFill/>
                </a:ln>
                <a:solidFill>
                  <a:srgbClr val="00B0F0"/>
                </a:solidFill>
                <a:effectLst/>
                <a:uLnTx/>
                <a:uFillTx/>
                <a:latin typeface="+mj-lt"/>
                <a:ea typeface="+mn-ea"/>
                <a:cs typeface="+mn-cs"/>
              </a:rPr>
              <a:t>Vishesh Oberoi</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799" b="0" i="0" u="none" strike="noStrike" kern="1200" cap="none" spc="0" normalizeH="0" baseline="0" noProof="0" dirty="0" smtClean="0">
                <a:ln>
                  <a:noFill/>
                </a:ln>
                <a:solidFill>
                  <a:schemeClr val="bg1"/>
                </a:solidFill>
                <a:effectLst/>
                <a:uLnTx/>
                <a:uFillTx/>
                <a:latin typeface="+mj-lt"/>
                <a:ea typeface="+mn-ea"/>
                <a:cs typeface="+mn-cs"/>
              </a:rPr>
              <a:t>Technical Evangelist, Microsoft</a:t>
            </a: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a:ln>
                  <a:noFill/>
                </a:ln>
                <a:solidFill>
                  <a:srgbClr val="92D050"/>
                </a:solidFill>
                <a:effectLst/>
                <a:uLnTx/>
                <a:uFillTx/>
                <a:latin typeface="+mj-lt"/>
                <a:ea typeface="+mn-ea"/>
                <a:cs typeface="+mn-cs"/>
              </a:rPr>
              <a:t>@</a:t>
            </a:r>
            <a:r>
              <a:rPr kumimoji="0" lang="en-US" sz="2199" b="0" i="0" u="none" strike="noStrike" kern="1200" cap="none" spc="0" normalizeH="0" baseline="0" noProof="0" dirty="0" err="1" smtClean="0">
                <a:ln>
                  <a:noFill/>
                </a:ln>
                <a:solidFill>
                  <a:srgbClr val="92D050"/>
                </a:solidFill>
                <a:effectLst/>
                <a:uLnTx/>
                <a:uFillTx/>
                <a:latin typeface="+mj-lt"/>
                <a:ea typeface="+mn-ea"/>
                <a:cs typeface="+mn-cs"/>
              </a:rPr>
              <a:t>ovishesh</a:t>
            </a:r>
            <a:endParaRPr kumimoji="0" lang="en-US" sz="2199" b="0" i="0" u="none" strike="noStrike" kern="1200" cap="none" spc="0" normalizeH="0" baseline="0" noProof="0" dirty="0" smtClean="0">
              <a:ln>
                <a:noFill/>
              </a:ln>
              <a:solidFill>
                <a:srgbClr val="92D050"/>
              </a:solidFill>
              <a:effectLst/>
              <a:uLnTx/>
              <a:uFillTx/>
              <a:latin typeface="+mj-lt"/>
              <a:ea typeface="+mn-ea"/>
              <a:cs typeface="+mn-cs"/>
            </a:endParaRPr>
          </a:p>
          <a:p>
            <a:pPr marL="0" marR="0" lvl="0" indent="0"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None/>
              <a:tabLst/>
              <a:defRPr/>
            </a:pPr>
            <a:r>
              <a:rPr kumimoji="0" lang="en-US" sz="2199" b="0" i="0" u="none" strike="noStrike" kern="1200" cap="none" spc="0" normalizeH="0" baseline="0" noProof="0" dirty="0" smtClean="0">
                <a:ln>
                  <a:noFill/>
                </a:ln>
                <a:solidFill>
                  <a:srgbClr val="92D050"/>
                </a:solidFill>
                <a:effectLst/>
                <a:uLnTx/>
                <a:uFillTx/>
                <a:latin typeface="+mj-lt"/>
                <a:ea typeface="+mn-ea"/>
                <a:cs typeface="+mn-cs"/>
              </a:rPr>
              <a:t>visho@microsoft.com</a:t>
            </a:r>
          </a:p>
        </p:txBody>
      </p:sp>
      <p:sp>
        <p:nvSpPr>
          <p:cNvPr id="2" name="TextBox 1"/>
          <p:cNvSpPr txBox="1"/>
          <p:nvPr/>
        </p:nvSpPr>
        <p:spPr>
          <a:xfrm>
            <a:off x="-3176" y="0"/>
            <a:ext cx="2590800" cy="627864"/>
          </a:xfrm>
          <a:prstGeom prst="rect">
            <a:avLst/>
          </a:prstGeom>
          <a:noFill/>
        </p:spPr>
        <p:txBody>
          <a:bodyPr wrap="square" lIns="182880" tIns="146304" rIns="182880" bIns="146304" rtlCol="0">
            <a:spAutoFit/>
          </a:bodyPr>
          <a:lstStyle/>
          <a:p>
            <a:pPr lvl="0">
              <a:lnSpc>
                <a:spcPct val="90000"/>
              </a:lnSpc>
              <a:spcAft>
                <a:spcPts val="600"/>
              </a:spcAft>
            </a:pPr>
            <a:r>
              <a:rPr lang="en-NZ" sz="2400" spc="-100" dirty="0">
                <a:ln w="3175">
                  <a:noFill/>
                </a:ln>
                <a:solidFill>
                  <a:schemeClr val="bg1"/>
                </a:solidFill>
                <a:cs typeface="Segoe UI" pitchFamily="34" charset="0"/>
              </a:rPr>
              <a:t>November </a:t>
            </a:r>
            <a:r>
              <a:rPr lang="en-NZ" sz="2400" spc="-100" dirty="0" smtClean="0">
                <a:ln w="3175">
                  <a:noFill/>
                </a:ln>
                <a:solidFill>
                  <a:schemeClr val="bg1"/>
                </a:solidFill>
                <a:cs typeface="Segoe UI" pitchFamily="34" charset="0"/>
              </a:rPr>
              <a:t>2015</a:t>
            </a:r>
            <a:endParaRPr lang="en-NZ" sz="2400" spc="-100" dirty="0">
              <a:ln w="3175">
                <a:noFill/>
              </a:ln>
              <a:solidFill>
                <a:schemeClr val="bg1"/>
              </a:solidFill>
              <a:cs typeface="Segoe UI" pitchFamily="34" charset="0"/>
            </a:endParaRPr>
          </a:p>
        </p:txBody>
      </p:sp>
    </p:spTree>
    <p:extLst>
      <p:ext uri="{BB962C8B-B14F-4D97-AF65-F5344CB8AC3E}">
        <p14:creationId xmlns:p14="http://schemas.microsoft.com/office/powerpoint/2010/main" val="23148400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3212" y="609600"/>
            <a:ext cx="6934200" cy="917575"/>
          </a:xfrm>
        </p:spPr>
        <p:txBody>
          <a:bodyPr/>
          <a:lstStyle/>
          <a:p>
            <a:r>
              <a:rPr lang="en-US" dirty="0"/>
              <a:t>Why the cloud?</a:t>
            </a:r>
            <a:br>
              <a:rPr lang="en-US" dirty="0"/>
            </a:br>
            <a:endParaRPr lang="en-US" dirty="0"/>
          </a:p>
        </p:txBody>
      </p:sp>
      <p:grpSp>
        <p:nvGrpSpPr>
          <p:cNvPr id="23" name="Group 22"/>
          <p:cNvGrpSpPr/>
          <p:nvPr/>
        </p:nvGrpSpPr>
        <p:grpSpPr>
          <a:xfrm>
            <a:off x="8506765" y="1981200"/>
            <a:ext cx="3150247" cy="2891967"/>
            <a:chOff x="9437286" y="2704505"/>
            <a:chExt cx="2377659"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6" name="Rectangle 5"/>
            <p:cNvSpPr/>
            <p:nvPr/>
          </p:nvSpPr>
          <p:spPr>
            <a:xfrm>
              <a:off x="9437286" y="2765254"/>
              <a:ext cx="2246128"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nvGrpSpPr>
          <p:cNvPr id="24" name="Group 23"/>
          <p:cNvGrpSpPr/>
          <p:nvPr/>
        </p:nvGrpSpPr>
        <p:grpSpPr>
          <a:xfrm>
            <a:off x="4494212" y="1981200"/>
            <a:ext cx="3149413" cy="2891967"/>
            <a:chOff x="6530653" y="2701381"/>
            <a:chExt cx="2386402"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0" name="Rectangle 9"/>
            <p:cNvSpPr/>
            <p:nvPr/>
          </p:nvSpPr>
          <p:spPr>
            <a:xfrm>
              <a:off x="6530653" y="2762209"/>
              <a:ext cx="1173719"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9" tIns="44809" rIns="89619" bIns="44809"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endParaRPr>
              </a:p>
            </p:txBody>
          </p:sp>
        </p:grpSp>
      </p:grpSp>
      <p:grpSp>
        <p:nvGrpSpPr>
          <p:cNvPr id="25" name="Group 24"/>
          <p:cNvGrpSpPr/>
          <p:nvPr/>
        </p:nvGrpSpPr>
        <p:grpSpPr>
          <a:xfrm>
            <a:off x="455612" y="1981201"/>
            <a:ext cx="3021776" cy="2895600"/>
            <a:chOff x="3563297" y="2701381"/>
            <a:chExt cx="2407504"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68857" rIns="0" bIns="46618" numCol="1" rtlCol="0" anchor="t" anchorCtr="0" compatLnSpc="1">
              <a:prstTxWarp prst="textNoShape">
                <a:avLst/>
              </a:prstTxWarp>
            </a:bodyPr>
            <a:lstStyle/>
            <a:p>
              <a:pPr marL="0" marR="0" lvl="0" indent="0" algn="ctr" defTabSz="932013" eaLnBrk="1" fontAlgn="base" latinLnBrk="0" hangingPunct="1">
                <a:lnSpc>
                  <a:spcPct val="100000"/>
                </a:lnSpc>
                <a:spcBef>
                  <a:spcPct val="0"/>
                </a:spcBef>
                <a:spcAft>
                  <a:spcPct val="0"/>
                </a:spcAft>
                <a:buClrTx/>
                <a:buSzTx/>
                <a:buFontTx/>
                <a:buNone/>
                <a:tabLst/>
                <a:defRPr/>
              </a:pPr>
              <a:endParaRPr kumimoji="0" lang="en-US" sz="31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ndParaRPr>
            </a:p>
          </p:txBody>
        </p:sp>
        <p:sp>
          <p:nvSpPr>
            <p:cNvPr id="18" name="Rectangle 17"/>
            <p:cNvSpPr/>
            <p:nvPr/>
          </p:nvSpPr>
          <p:spPr>
            <a:xfrm>
              <a:off x="3563297" y="2762209"/>
              <a:ext cx="1394933" cy="646331"/>
            </a:xfrm>
            <a:prstGeom prst="rect">
              <a:avLst/>
            </a:prstGeom>
          </p:spPr>
          <p:txBody>
            <a:bodyPr wrap="none">
              <a:spAutoFit/>
            </a:bodyPr>
            <a:lstStyle/>
            <a:p>
              <a:pPr marL="0" marR="0" lvl="0" indent="0" algn="ctr" defTabSz="932013"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66" tIns="40333" rIns="80666" bIns="40333" numCol="1" anchor="t" anchorCtr="0" compatLnSpc="1">
              <a:prstTxWarp prst="textNoShape">
                <a:avLst/>
              </a:prstTxWarp>
            </a:bodyPr>
            <a:lstStyle/>
            <a:p>
              <a:pPr marL="0" marR="0" lvl="0" indent="0" defTabSz="913859"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389577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12" name="Group 11"/>
          <p:cNvGrpSpPr/>
          <p:nvPr/>
        </p:nvGrpSpPr>
        <p:grpSpPr>
          <a:xfrm>
            <a:off x="8114777" y="1446729"/>
            <a:ext cx="3559833" cy="3985986"/>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consume</a:t>
              </a:r>
            </a:p>
          </p:txBody>
        </p:sp>
        <p:sp>
          <p:nvSpPr>
            <p:cNvPr id="24" name="TextBox 23"/>
            <p:cNvSpPr txBox="1"/>
            <p:nvPr/>
          </p:nvSpPr>
          <p:spPr>
            <a:xfrm>
              <a:off x="9035797" y="3364369"/>
              <a:ext cx="1595907"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SaaS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1" name="Group 10"/>
          <p:cNvGrpSpPr/>
          <p:nvPr/>
        </p:nvGrpSpPr>
        <p:grpSpPr>
          <a:xfrm>
            <a:off x="4316877" y="1446729"/>
            <a:ext cx="3559833" cy="3985986"/>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build</a:t>
              </a:r>
            </a:p>
          </p:txBody>
        </p:sp>
        <p:sp>
          <p:nvSpPr>
            <p:cNvPr id="30" name="TextBox 29"/>
            <p:cNvSpPr txBox="1"/>
            <p:nvPr/>
          </p:nvSpPr>
          <p:spPr>
            <a:xfrm>
              <a:off x="5267226" y="3350719"/>
              <a:ext cx="1594753" cy="938696"/>
            </a:xfrm>
            <a:prstGeom prst="rect">
              <a:avLst/>
            </a:prstGeom>
            <a:noFill/>
          </p:spPr>
          <p:txBody>
            <a:bodyPr wrap="none" lIns="121867" tIns="60933" rIns="121867" bIns="60933" rtlCol="0">
              <a:spAutoFit/>
            </a:bodyPr>
            <a:lstStyle>
              <a:defPPr>
                <a:defRPr lang="en-US"/>
              </a:defPPr>
              <a:lvl1pPr>
                <a:defRPr sz="5300">
                  <a:solidFill>
                    <a:schemeClr val="accent2">
                      <a:alpha val="99000"/>
                    </a:schemeClr>
                  </a:solidFill>
                  <a:latin typeface="Segoe" pitchFamily="34" charset="0"/>
                </a:defRPr>
              </a:lvl1p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PaaS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grpSp>
        <p:nvGrpSpPr>
          <p:cNvPr id="10" name="Group 9"/>
          <p:cNvGrpSpPr/>
          <p:nvPr/>
        </p:nvGrpSpPr>
        <p:grpSpPr>
          <a:xfrm>
            <a:off x="518977" y="1446729"/>
            <a:ext cx="3559833" cy="3985986"/>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marL="0" marR="0" lvl="0" indent="0" algn="ctr" defTabSz="913514" eaLnBrk="1" fontAlgn="base" latinLnBrk="0" hangingPunct="1">
                <a:lnSpc>
                  <a:spcPct val="100000"/>
                </a:lnSpc>
                <a:spcBef>
                  <a:spcPct val="0"/>
                </a:spcBef>
                <a:spcAft>
                  <a:spcPct val="0"/>
                </a:spcAft>
                <a:buClrTx/>
                <a:buSzTx/>
                <a:buFontTx/>
                <a:buNone/>
                <a:tabLst/>
                <a:defRPr/>
              </a:pPr>
              <a:endParaRPr kumimoji="0" lang="en-US" sz="2199"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marL="0" marR="0" lvl="0" indent="0" algn="ctr" defTabSz="1218307" eaLnBrk="1" fontAlgn="auto" latinLnBrk="0" hangingPunct="1">
                <a:lnSpc>
                  <a:spcPct val="90000"/>
                </a:lnSpc>
                <a:spcBef>
                  <a:spcPts val="0"/>
                </a:spcBef>
                <a:spcAft>
                  <a:spcPts val="0"/>
                </a:spcAft>
                <a:buClrTx/>
                <a:buSzTx/>
                <a:buFontTx/>
                <a:buNone/>
                <a:tabLst/>
                <a:defRPr/>
              </a:pPr>
              <a:r>
                <a:rPr kumimoji="0" lang="en-US" sz="1999" b="0" i="0" u="none" strike="noStrike" kern="0" cap="none" spc="0" normalizeH="0" baseline="0" noProof="0" dirty="0">
                  <a:ln>
                    <a:noFill/>
                  </a:ln>
                  <a:solidFill>
                    <a:srgbClr val="FFFFFF">
                      <a:lumMod val="50000"/>
                      <a:alpha val="99000"/>
                    </a:srgbClr>
                  </a:solidFill>
                  <a:effectLst/>
                  <a:uLnTx/>
                  <a:uFillTx/>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rgbClr val="FFFFFF">
                      <a:alpha val="99000"/>
                    </a:srgbClr>
                  </a:solidFill>
                  <a:effectLst/>
                  <a:uLnTx/>
                  <a:uFillTx/>
                </a:rPr>
                <a:t>host</a:t>
              </a:r>
              <a:endParaRPr kumimoji="0" lang="en-US" sz="1600" b="0" i="0" u="none" strike="noStrike" kern="0" cap="none" spc="0" normalizeH="0" baseline="0" noProof="0" dirty="0">
                <a:ln>
                  <a:noFill/>
                </a:ln>
                <a:solidFill>
                  <a:srgbClr val="FFFFFF">
                    <a:alpha val="99000"/>
                  </a:srgbClr>
                </a:solidFill>
                <a:effectLst/>
                <a:uLnTx/>
                <a:uFillTx/>
              </a:endParaRPr>
            </a:p>
          </p:txBody>
        </p:sp>
        <p:sp>
          <p:nvSpPr>
            <p:cNvPr id="36" name="TextBox 35"/>
            <p:cNvSpPr txBox="1"/>
            <p:nvPr/>
          </p:nvSpPr>
          <p:spPr>
            <a:xfrm>
              <a:off x="1566806" y="3337070"/>
              <a:ext cx="1411562" cy="938696"/>
            </a:xfrm>
            <a:prstGeom prst="rect">
              <a:avLst/>
            </a:prstGeom>
            <a:noFill/>
          </p:spPr>
          <p:txBody>
            <a:bodyPr wrap="none" lIns="121867" tIns="60933" rIns="121867" bIns="60933" rtlCol="0">
              <a:spAutoFit/>
            </a:bodyPr>
            <a:lstStyle/>
            <a:p>
              <a:pPr marL="0" marR="0" lvl="0" indent="0" defTabSz="914126" eaLnBrk="1" fontAlgn="auto" latinLnBrk="0" hangingPunct="1">
                <a:lnSpc>
                  <a:spcPct val="100000"/>
                </a:lnSpc>
                <a:spcBef>
                  <a:spcPts val="0"/>
                </a:spcBef>
                <a:spcAft>
                  <a:spcPts val="0"/>
                </a:spcAft>
                <a:buClrTx/>
                <a:buSzTx/>
                <a:buFontTx/>
                <a:buNone/>
                <a:tabLst/>
                <a:defRPr/>
              </a:pPr>
              <a:r>
                <a:rPr kumimoji="0" lang="en-US" sz="5298" b="0" i="0" u="none" strike="noStrike" kern="0" cap="none" spc="0" normalizeH="0" baseline="0" noProof="0" dirty="0" err="1">
                  <a:ln>
                    <a:noFill/>
                  </a:ln>
                  <a:solidFill>
                    <a:srgbClr val="ED7D31">
                      <a:alpha val="99000"/>
                    </a:srgbClr>
                  </a:solidFill>
                  <a:effectLst/>
                  <a:uLnTx/>
                  <a:uFillTx/>
                  <a:latin typeface="Segoe UI Light" pitchFamily="34" charset="0"/>
                </a:rPr>
                <a:t>IaaS</a:t>
              </a:r>
              <a:endParaRPr kumimoji="0" lang="en-US" sz="5298" b="0" i="0" u="none" strike="noStrike" kern="0" cap="none" spc="0" normalizeH="0" baseline="0" noProof="0" dirty="0">
                <a:ln>
                  <a:noFill/>
                </a:ln>
                <a:solidFill>
                  <a:srgbClr val="ED7D31">
                    <a:alpha val="99000"/>
                  </a:srgbClr>
                </a:solidFill>
                <a:effectLst/>
                <a:uLnTx/>
                <a:uFillTx/>
                <a:latin typeface="Segoe UI Light" pitchFamily="34" charset="0"/>
              </a:endParaRPr>
            </a:p>
          </p:txBody>
        </p:sp>
      </p:grpSp>
    </p:spTree>
    <p:extLst>
      <p:ext uri="{BB962C8B-B14F-4D97-AF65-F5344CB8AC3E}">
        <p14:creationId xmlns:p14="http://schemas.microsoft.com/office/powerpoint/2010/main" val="98987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8105" y="1524766"/>
            <a:ext cx="8322315"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62" name="Rectangle 61"/>
          <p:cNvSpPr/>
          <p:nvPr/>
        </p:nvSpPr>
        <p:spPr>
          <a:xfrm>
            <a:off x="1056022" y="1685753"/>
            <a:ext cx="1865272"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1798" dirty="0">
                <a:solidFill>
                  <a:srgbClr val="FFFFFF"/>
                </a:solidFill>
                <a:latin typeface="Segoe UI Light" panose="020B0502040204020203" pitchFamily="34" charset="0"/>
                <a:cs typeface="Segoe UI Light" panose="020B0502040204020203" pitchFamily="34" charset="0"/>
              </a:rPr>
              <a:t>On Premises</a:t>
            </a:r>
          </a:p>
        </p:txBody>
      </p:sp>
      <p:sp>
        <p:nvSpPr>
          <p:cNvPr id="63" name="TextBox 52"/>
          <p:cNvSpPr txBox="1"/>
          <p:nvPr/>
        </p:nvSpPr>
        <p:spPr>
          <a:xfrm>
            <a:off x="730688" y="2724631"/>
            <a:ext cx="400110" cy="303935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resilient and manage</a:t>
            </a:r>
          </a:p>
        </p:txBody>
      </p:sp>
      <p:sp>
        <p:nvSpPr>
          <p:cNvPr id="64" name="Rectangle 63"/>
          <p:cNvSpPr/>
          <p:nvPr/>
        </p:nvSpPr>
        <p:spPr>
          <a:xfrm>
            <a:off x="3828972" y="1679727"/>
            <a:ext cx="2591690"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Infrastructure</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65" name="Rectangle 64"/>
          <p:cNvSpPr/>
          <p:nvPr/>
        </p:nvSpPr>
        <p:spPr>
          <a:xfrm>
            <a:off x="3979186" y="549456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66" name="Rectangle 65"/>
          <p:cNvSpPr/>
          <p:nvPr/>
        </p:nvSpPr>
        <p:spPr>
          <a:xfrm>
            <a:off x="3979186" y="5040111"/>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67" name="Rectangle 66"/>
          <p:cNvSpPr/>
          <p:nvPr/>
        </p:nvSpPr>
        <p:spPr>
          <a:xfrm>
            <a:off x="3979186" y="5949015"/>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68" name="Rectangle 67"/>
          <p:cNvSpPr/>
          <p:nvPr/>
        </p:nvSpPr>
        <p:spPr>
          <a:xfrm>
            <a:off x="3979186" y="41312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69" name="Rectangle 68"/>
          <p:cNvSpPr/>
          <p:nvPr/>
        </p:nvSpPr>
        <p:spPr>
          <a:xfrm>
            <a:off x="3979186" y="367675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70" name="Rectangle 69"/>
          <p:cNvSpPr/>
          <p:nvPr/>
        </p:nvSpPr>
        <p:spPr>
          <a:xfrm>
            <a:off x="3979186" y="4585659"/>
            <a:ext cx="1636923"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71" name="Rectangle 70"/>
          <p:cNvSpPr/>
          <p:nvPr/>
        </p:nvSpPr>
        <p:spPr>
          <a:xfrm>
            <a:off x="3979186" y="2767846"/>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72" name="Rectangle 71"/>
          <p:cNvSpPr/>
          <p:nvPr/>
        </p:nvSpPr>
        <p:spPr>
          <a:xfrm>
            <a:off x="3979186" y="2313393"/>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73" name="Rectangle 72"/>
          <p:cNvSpPr/>
          <p:nvPr/>
        </p:nvSpPr>
        <p:spPr>
          <a:xfrm>
            <a:off x="3979186" y="322229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74" name="Left Brace 73"/>
          <p:cNvSpPr/>
          <p:nvPr/>
        </p:nvSpPr>
        <p:spPr>
          <a:xfrm flipH="1">
            <a:off x="5625334" y="4544582"/>
            <a:ext cx="228416" cy="176258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5" name="TextBox 56"/>
          <p:cNvSpPr txBox="1"/>
          <p:nvPr/>
        </p:nvSpPr>
        <p:spPr>
          <a:xfrm rot="10800000" flipH="1">
            <a:off x="5798571" y="460069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Managed by vendor</a:t>
            </a:r>
          </a:p>
        </p:txBody>
      </p:sp>
      <p:sp>
        <p:nvSpPr>
          <p:cNvPr id="76" name="Left Brace 75"/>
          <p:cNvSpPr/>
          <p:nvPr/>
        </p:nvSpPr>
        <p:spPr>
          <a:xfrm>
            <a:off x="3793216" y="2313392"/>
            <a:ext cx="133243" cy="219850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77" name="TextBox 58"/>
          <p:cNvSpPr txBox="1"/>
          <p:nvPr/>
        </p:nvSpPr>
        <p:spPr>
          <a:xfrm>
            <a:off x="3260839" y="2597761"/>
            <a:ext cx="615553" cy="159197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scale, make </a:t>
            </a:r>
          </a:p>
          <a:p>
            <a:pPr marL="0" lvl="1" algn="ctr" defTabSz="1217615"/>
            <a:r>
              <a:rPr lang="en-US" sz="1400" dirty="0">
                <a:solidFill>
                  <a:srgbClr val="FFFFFF"/>
                </a:solidFill>
                <a:latin typeface="Segoe UI" panose="020B0502040204020203" pitchFamily="34" charset="0"/>
                <a:cs typeface="Segoe UI" panose="020B0502040204020203" pitchFamily="34" charset="0"/>
              </a:rPr>
              <a:t>resilient &amp; manage</a:t>
            </a:r>
          </a:p>
        </p:txBody>
      </p:sp>
      <p:sp>
        <p:nvSpPr>
          <p:cNvPr id="78" name="Rectangle 77"/>
          <p:cNvSpPr/>
          <p:nvPr/>
        </p:nvSpPr>
        <p:spPr>
          <a:xfrm>
            <a:off x="6414206" y="1664467"/>
            <a:ext cx="2573991" cy="639564"/>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Platform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79" name="Left Brace 78"/>
          <p:cNvSpPr/>
          <p:nvPr/>
        </p:nvSpPr>
        <p:spPr>
          <a:xfrm flipH="1">
            <a:off x="8171401" y="3217537"/>
            <a:ext cx="209411" cy="312043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0" name="TextBox 54"/>
          <p:cNvSpPr txBox="1"/>
          <p:nvPr/>
        </p:nvSpPr>
        <p:spPr>
          <a:xfrm rot="10800000" flipH="1">
            <a:off x="8300087" y="3801113"/>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81" name="Left Brace 80"/>
          <p:cNvSpPr/>
          <p:nvPr/>
        </p:nvSpPr>
        <p:spPr>
          <a:xfrm>
            <a:off x="6363529" y="2294356"/>
            <a:ext cx="152277" cy="847043"/>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82" name="TextBox 60"/>
          <p:cNvSpPr txBox="1"/>
          <p:nvPr/>
        </p:nvSpPr>
        <p:spPr>
          <a:xfrm>
            <a:off x="6020814" y="2321308"/>
            <a:ext cx="400110" cy="1070422"/>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You manage</a:t>
            </a:r>
          </a:p>
        </p:txBody>
      </p:sp>
      <p:sp>
        <p:nvSpPr>
          <p:cNvPr id="83" name="Rectangle 82"/>
          <p:cNvSpPr/>
          <p:nvPr/>
        </p:nvSpPr>
        <p:spPr>
          <a:xfrm>
            <a:off x="6525226" y="549456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84" name="Rectangle 83"/>
          <p:cNvSpPr/>
          <p:nvPr/>
        </p:nvSpPr>
        <p:spPr>
          <a:xfrm>
            <a:off x="6525226" y="504011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85" name="Rectangle 84"/>
          <p:cNvSpPr/>
          <p:nvPr/>
        </p:nvSpPr>
        <p:spPr>
          <a:xfrm>
            <a:off x="6525226" y="594901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86" name="Rectangle 85"/>
          <p:cNvSpPr/>
          <p:nvPr/>
        </p:nvSpPr>
        <p:spPr>
          <a:xfrm>
            <a:off x="6525226" y="413120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87" name="Rectangle 86"/>
          <p:cNvSpPr/>
          <p:nvPr/>
        </p:nvSpPr>
        <p:spPr>
          <a:xfrm>
            <a:off x="6525226" y="3676750"/>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88" name="Rectangle 87"/>
          <p:cNvSpPr/>
          <p:nvPr/>
        </p:nvSpPr>
        <p:spPr>
          <a:xfrm>
            <a:off x="6525226" y="458565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89" name="Rectangle 88"/>
          <p:cNvSpPr/>
          <p:nvPr/>
        </p:nvSpPr>
        <p:spPr>
          <a:xfrm>
            <a:off x="6525226" y="2313392"/>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90" name="Rectangle 89"/>
          <p:cNvSpPr/>
          <p:nvPr/>
        </p:nvSpPr>
        <p:spPr>
          <a:xfrm>
            <a:off x="6525226" y="322229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91" name="Rectangle 90"/>
          <p:cNvSpPr/>
          <p:nvPr/>
        </p:nvSpPr>
        <p:spPr>
          <a:xfrm>
            <a:off x="6525226" y="2767845"/>
            <a:ext cx="1636922"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92" name="Rectangle 91"/>
          <p:cNvSpPr/>
          <p:nvPr/>
        </p:nvSpPr>
        <p:spPr>
          <a:xfrm>
            <a:off x="885708" y="1009454"/>
            <a:ext cx="782387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Hosting models</a:t>
            </a:r>
          </a:p>
        </p:txBody>
      </p:sp>
      <p:sp>
        <p:nvSpPr>
          <p:cNvPr id="93" name="Rectangle 92"/>
          <p:cNvSpPr/>
          <p:nvPr/>
        </p:nvSpPr>
        <p:spPr bwMode="auto">
          <a:xfrm>
            <a:off x="9157407" y="1524765"/>
            <a:ext cx="2656959" cy="4813207"/>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14" tIns="38057" rIns="76114" bIns="38057" numCol="1" rtlCol="0" anchor="ctr" anchorCtr="0" compatLnSpc="1">
            <a:prstTxWarp prst="textNoShape">
              <a:avLst/>
            </a:prstTxWarp>
          </a:bodyPr>
          <a:lstStyle/>
          <a:p>
            <a:pPr algn="ctr" defTabSz="760860"/>
            <a:endParaRPr lang="en-US" sz="1500" kern="0" dirty="0">
              <a:gradFill>
                <a:gsLst>
                  <a:gs pos="0">
                    <a:srgbClr val="FFFFFF"/>
                  </a:gs>
                  <a:gs pos="100000">
                    <a:srgbClr val="FFFFFF"/>
                  </a:gs>
                </a:gsLst>
                <a:lin ang="5400000" scaled="0"/>
              </a:gradFill>
              <a:latin typeface="Segoe UI"/>
            </a:endParaRPr>
          </a:p>
        </p:txBody>
      </p:sp>
      <p:sp>
        <p:nvSpPr>
          <p:cNvPr id="94" name="Rectangle 93"/>
          <p:cNvSpPr/>
          <p:nvPr/>
        </p:nvSpPr>
        <p:spPr>
          <a:xfrm>
            <a:off x="9282557" y="1685753"/>
            <a:ext cx="2428635" cy="639564"/>
          </a:xfrm>
          <a:prstGeom prst="rect">
            <a:avLst/>
          </a:prstGeom>
          <a:noFill/>
          <a:ln w="9525" cap="flat" cmpd="sng" algn="ctr">
            <a:noFill/>
            <a:prstDash val="solid"/>
          </a:ln>
          <a:effectLst/>
        </p:spPr>
        <p:txBody>
          <a:bodyPr lIns="76118" tIns="0" rIns="76118"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7615"/>
            <a:r>
              <a:rPr lang="en-US" sz="1798" dirty="0">
                <a:solidFill>
                  <a:srgbClr val="FFFFFF"/>
                </a:solidFill>
                <a:latin typeface="Segoe UI Light" panose="020B0502040204020203" pitchFamily="34" charset="0"/>
                <a:cs typeface="Segoe UI Light" panose="020B0502040204020203" pitchFamily="34" charset="0"/>
              </a:rPr>
              <a:t>Software</a:t>
            </a:r>
            <a:r>
              <a:rPr lang="en-US" sz="1998" dirty="0">
                <a:solidFill>
                  <a:srgbClr val="FFFFFF"/>
                </a:solidFill>
                <a:latin typeface="Segoe UI Light" panose="020B0502040204020203" pitchFamily="34" charset="0"/>
                <a:cs typeface="Segoe UI Light" panose="020B0502040204020203" pitchFamily="34" charset="0"/>
              </a:rPr>
              <a:t> </a:t>
            </a:r>
          </a:p>
          <a:p>
            <a:pPr marL="0" lvl="1" defTabSz="1217615"/>
            <a:r>
              <a:rPr lang="en-US" sz="1600" dirty="0">
                <a:solidFill>
                  <a:srgbClr val="FFFFFF"/>
                </a:solidFill>
                <a:latin typeface="Segoe UI Light" panose="020B0502040204020203" pitchFamily="34" charset="0"/>
                <a:cs typeface="Segoe UI Light" panose="020B0502040204020203" pitchFamily="34" charset="0"/>
              </a:rPr>
              <a:t>(as a Service)</a:t>
            </a:r>
          </a:p>
        </p:txBody>
      </p:sp>
      <p:sp>
        <p:nvSpPr>
          <p:cNvPr id="95" name="Rectangle 94"/>
          <p:cNvSpPr/>
          <p:nvPr/>
        </p:nvSpPr>
        <p:spPr>
          <a:xfrm>
            <a:off x="9299203" y="549456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96" name="Rectangle 95"/>
          <p:cNvSpPr/>
          <p:nvPr/>
        </p:nvSpPr>
        <p:spPr>
          <a:xfrm>
            <a:off x="9299203" y="5040107"/>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97" name="Rectangle 96"/>
          <p:cNvSpPr/>
          <p:nvPr/>
        </p:nvSpPr>
        <p:spPr>
          <a:xfrm>
            <a:off x="9299203" y="594901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98" name="Rectangle 97"/>
          <p:cNvSpPr/>
          <p:nvPr/>
        </p:nvSpPr>
        <p:spPr>
          <a:xfrm>
            <a:off x="9299203" y="413120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99" name="Rectangle 98"/>
          <p:cNvSpPr/>
          <p:nvPr/>
        </p:nvSpPr>
        <p:spPr>
          <a:xfrm>
            <a:off x="9299203" y="367674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00" name="Rectangle 99"/>
          <p:cNvSpPr/>
          <p:nvPr/>
        </p:nvSpPr>
        <p:spPr>
          <a:xfrm>
            <a:off x="9299203" y="4585654"/>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01" name="Rectangle 100"/>
          <p:cNvSpPr/>
          <p:nvPr/>
        </p:nvSpPr>
        <p:spPr>
          <a:xfrm>
            <a:off x="9299203" y="2313388"/>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Applications</a:t>
            </a:r>
          </a:p>
        </p:txBody>
      </p:sp>
      <p:sp>
        <p:nvSpPr>
          <p:cNvPr id="102" name="Rectangle 101"/>
          <p:cNvSpPr/>
          <p:nvPr/>
        </p:nvSpPr>
        <p:spPr>
          <a:xfrm>
            <a:off x="9299203" y="3222295"/>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03" name="Rectangle 102"/>
          <p:cNvSpPr/>
          <p:nvPr/>
        </p:nvSpPr>
        <p:spPr>
          <a:xfrm>
            <a:off x="9299203" y="2767842"/>
            <a:ext cx="1636922" cy="380694"/>
          </a:xfrm>
          <a:prstGeom prst="rect">
            <a:avLst/>
          </a:prstGeom>
          <a:solidFill>
            <a:srgbClr val="00B294"/>
          </a:solidFill>
          <a:ln w="9525" cap="flat" cmpd="sng" algn="ctr">
            <a:noFill/>
            <a:prstDash val="solid"/>
          </a:ln>
          <a:effectLst/>
        </p:spPr>
        <p:txBody>
          <a:bodyPr lIns="0" rIns="0"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04" name="Rectangle 103"/>
          <p:cNvSpPr/>
          <p:nvPr/>
        </p:nvSpPr>
        <p:spPr>
          <a:xfrm>
            <a:off x="8930422" y="1021780"/>
            <a:ext cx="2864889" cy="639564"/>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7615"/>
            <a:r>
              <a:rPr lang="en-US" sz="2598" b="1" dirty="0">
                <a:solidFill>
                  <a:srgbClr val="FFFFFF"/>
                </a:solidFill>
                <a:latin typeface="Segoe UI Light" panose="020B0502040204020203" pitchFamily="34" charset="0"/>
                <a:cs typeface="Segoe UI Light" panose="020B0502040204020203" pitchFamily="34" charset="0"/>
              </a:rPr>
              <a:t>Business model</a:t>
            </a:r>
          </a:p>
        </p:txBody>
      </p:sp>
      <p:sp>
        <p:nvSpPr>
          <p:cNvPr id="105" name="Rectangle 104"/>
          <p:cNvSpPr/>
          <p:nvPr/>
        </p:nvSpPr>
        <p:spPr>
          <a:xfrm>
            <a:off x="1427633" y="548742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Storage</a:t>
            </a:r>
          </a:p>
        </p:txBody>
      </p:sp>
      <p:sp>
        <p:nvSpPr>
          <p:cNvPr id="106" name="Rectangle 105"/>
          <p:cNvSpPr/>
          <p:nvPr/>
        </p:nvSpPr>
        <p:spPr>
          <a:xfrm>
            <a:off x="1427633" y="5032970"/>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Servers</a:t>
            </a:r>
          </a:p>
        </p:txBody>
      </p:sp>
      <p:sp>
        <p:nvSpPr>
          <p:cNvPr id="107" name="Rectangle 106"/>
          <p:cNvSpPr/>
          <p:nvPr/>
        </p:nvSpPr>
        <p:spPr>
          <a:xfrm>
            <a:off x="1427633" y="594187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Networking</a:t>
            </a:r>
          </a:p>
        </p:txBody>
      </p:sp>
      <p:sp>
        <p:nvSpPr>
          <p:cNvPr id="108" name="Rectangle 107"/>
          <p:cNvSpPr/>
          <p:nvPr/>
        </p:nvSpPr>
        <p:spPr>
          <a:xfrm>
            <a:off x="1427633" y="4124064"/>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O/S</a:t>
            </a:r>
          </a:p>
        </p:txBody>
      </p:sp>
      <p:sp>
        <p:nvSpPr>
          <p:cNvPr id="109" name="Rectangle 108"/>
          <p:cNvSpPr/>
          <p:nvPr/>
        </p:nvSpPr>
        <p:spPr>
          <a:xfrm>
            <a:off x="1427633" y="3669611"/>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Middleware</a:t>
            </a:r>
          </a:p>
        </p:txBody>
      </p:sp>
      <p:sp>
        <p:nvSpPr>
          <p:cNvPr id="110" name="Rectangle 109"/>
          <p:cNvSpPr/>
          <p:nvPr/>
        </p:nvSpPr>
        <p:spPr>
          <a:xfrm>
            <a:off x="1427633" y="4578517"/>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Virtualization</a:t>
            </a:r>
          </a:p>
        </p:txBody>
      </p:sp>
      <p:sp>
        <p:nvSpPr>
          <p:cNvPr id="111" name="Rectangle 110"/>
          <p:cNvSpPr/>
          <p:nvPr/>
        </p:nvSpPr>
        <p:spPr>
          <a:xfrm>
            <a:off x="1427633" y="2760705"/>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Data</a:t>
            </a:r>
          </a:p>
        </p:txBody>
      </p:sp>
      <p:sp>
        <p:nvSpPr>
          <p:cNvPr id="112" name="Rectangle 111"/>
          <p:cNvSpPr/>
          <p:nvPr/>
        </p:nvSpPr>
        <p:spPr>
          <a:xfrm>
            <a:off x="1427633" y="2306250"/>
            <a:ext cx="1636923" cy="380694"/>
          </a:xfrm>
          <a:prstGeom prst="rect">
            <a:avLst/>
          </a:prstGeom>
          <a:solidFill>
            <a:srgbClr val="68217A"/>
          </a:solidFill>
          <a:ln w="9525" cap="flat" cmpd="sng" algn="ctr">
            <a:noFill/>
            <a:prstDash val="solid"/>
          </a:ln>
          <a:effectLst/>
        </p:spPr>
        <p:txBody>
          <a:bodyPr rtlCol="0" anchor="ctr" anchorCtr="0"/>
          <a:lstStyle/>
          <a:p>
            <a:pPr marL="0" lvl="1" algn="ctr" defTabSz="1217615"/>
            <a:r>
              <a:rPr lang="en-US" sz="1300" kern="0" dirty="0">
                <a:solidFill>
                  <a:srgbClr val="FFFFFF"/>
                </a:solidFill>
                <a:cs typeface="Segoe UI" panose="020B0502040204020203" pitchFamily="34" charset="0"/>
              </a:rPr>
              <a:t>Applications</a:t>
            </a:r>
          </a:p>
        </p:txBody>
      </p:sp>
      <p:sp>
        <p:nvSpPr>
          <p:cNvPr id="113" name="Rectangle 112"/>
          <p:cNvSpPr/>
          <p:nvPr/>
        </p:nvSpPr>
        <p:spPr>
          <a:xfrm>
            <a:off x="1427633" y="3215159"/>
            <a:ext cx="1636923" cy="380694"/>
          </a:xfrm>
          <a:prstGeom prst="rect">
            <a:avLst/>
          </a:prstGeom>
          <a:solidFill>
            <a:srgbClr val="68217A"/>
          </a:solidFill>
          <a:ln w="9525" cap="flat" cmpd="sng" algn="ctr">
            <a:noFill/>
            <a:prstDash val="solid"/>
          </a:ln>
          <a:effectLst/>
        </p:spPr>
        <p:txBody>
          <a:bodyPr rtlCol="0" anchor="ctr" anchorCtr="0"/>
          <a:lstStyle/>
          <a:p>
            <a:pPr algn="ctr" defTabSz="1217715"/>
            <a:r>
              <a:rPr lang="en-US" sz="1300" kern="0" dirty="0">
                <a:solidFill>
                  <a:srgbClr val="FFFFFF">
                    <a:alpha val="99000"/>
                  </a:srgbClr>
                </a:solidFill>
                <a:ea typeface="Segoe UI" panose="020B0502040204020203" pitchFamily="34" charset="0"/>
                <a:cs typeface="Segoe UI" panose="020B0502040204020203" pitchFamily="34" charset="0"/>
              </a:rPr>
              <a:t>Runtime</a:t>
            </a:r>
          </a:p>
        </p:txBody>
      </p:sp>
      <p:sp>
        <p:nvSpPr>
          <p:cNvPr id="114" name="Left Brace 113"/>
          <p:cNvSpPr/>
          <p:nvPr/>
        </p:nvSpPr>
        <p:spPr>
          <a:xfrm>
            <a:off x="1178600" y="23062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115" name="TextBox 54"/>
          <p:cNvSpPr txBox="1"/>
          <p:nvPr/>
        </p:nvSpPr>
        <p:spPr>
          <a:xfrm rot="10800000" flipH="1">
            <a:off x="11199017" y="3279971"/>
            <a:ext cx="615553" cy="1987660"/>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7615"/>
            <a:r>
              <a:rPr lang="en-US" sz="1400" dirty="0">
                <a:solidFill>
                  <a:srgbClr val="FFFFFF"/>
                </a:solidFill>
                <a:latin typeface="Segoe UI" panose="020B0502040204020203" pitchFamily="34" charset="0"/>
                <a:cs typeface="Segoe UI" panose="020B0502040204020203" pitchFamily="34" charset="0"/>
              </a:rPr>
              <a:t>Scale, resilience and </a:t>
            </a:r>
            <a:br>
              <a:rPr lang="en-US" sz="1400" dirty="0">
                <a:solidFill>
                  <a:srgbClr val="FFFFFF"/>
                </a:solidFill>
                <a:latin typeface="Segoe UI" panose="020B0502040204020203" pitchFamily="34" charset="0"/>
                <a:cs typeface="Segoe UI" panose="020B0502040204020203" pitchFamily="34" charset="0"/>
              </a:rPr>
            </a:br>
            <a:r>
              <a:rPr lang="en-US" sz="1400" dirty="0">
                <a:solidFill>
                  <a:srgbClr val="FFFFFF"/>
                </a:solidFill>
                <a:latin typeface="Segoe UI" panose="020B0502040204020203" pitchFamily="34" charset="0"/>
                <a:cs typeface="Segoe UI" panose="020B0502040204020203" pitchFamily="34" charset="0"/>
              </a:rPr>
              <a:t>management by vendor</a:t>
            </a:r>
          </a:p>
        </p:txBody>
      </p:sp>
      <p:sp>
        <p:nvSpPr>
          <p:cNvPr id="116" name="Left Brace 115"/>
          <p:cNvSpPr/>
          <p:nvPr/>
        </p:nvSpPr>
        <p:spPr>
          <a:xfrm flipH="1">
            <a:off x="10965724" y="2306450"/>
            <a:ext cx="243415" cy="4016318"/>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7715"/>
            <a:endParaRPr lang="en-US" sz="1798" kern="0" dirty="0">
              <a:solidFill>
                <a:srgbClr val="FFFFFF"/>
              </a:soli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Why the cloud?</a:t>
            </a:r>
            <a:br>
              <a:rPr lang="en-US" dirty="0"/>
            </a:br>
            <a:endParaRPr lang="en-US" dirty="0"/>
          </a:p>
        </p:txBody>
      </p:sp>
    </p:spTree>
    <p:extLst>
      <p:ext uri="{BB962C8B-B14F-4D97-AF65-F5344CB8AC3E}">
        <p14:creationId xmlns:p14="http://schemas.microsoft.com/office/powerpoint/2010/main" val="10775241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3135005"/>
            <a:ext cx="11202392"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Light"/>
              </a:rPr>
              <a:t>Journey to the Cloud</a:t>
            </a:r>
          </a:p>
        </p:txBody>
      </p:sp>
      <p:sp>
        <p:nvSpPr>
          <p:cNvPr id="9" name="Title 1"/>
          <p:cNvSpPr txBox="1">
            <a:spLocks/>
          </p:cNvSpPr>
          <p:nvPr/>
        </p:nvSpPr>
        <p:spPr>
          <a:xfrm>
            <a:off x="7637619" y="2308761"/>
            <a:ext cx="3502203" cy="2459766"/>
          </a:xfrm>
          <a:prstGeom prst="rect">
            <a:avLst/>
          </a:prstGeom>
        </p:spPr>
        <p:txBody>
          <a:bodyPr vert="horz" wrap="square" lIns="143391" tIns="89619" rIns="143391" bIns="8961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Differentiation</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Agility</a:t>
            </a:r>
          </a:p>
          <a:p>
            <a:pPr defTabSz="914180">
              <a:lnSpc>
                <a:spcPct val="150000"/>
              </a:lnSpc>
              <a:defRPr/>
            </a:pPr>
            <a:r>
              <a:rPr lang="en-US" sz="2352" cap="all" spc="-29" dirty="0">
                <a:solidFill>
                  <a:srgbClr val="FFFFFF"/>
                </a:solidFill>
                <a:latin typeface="Segoe UI Semibold" panose="020B0702040204020203" pitchFamily="34" charset="0"/>
                <a:cs typeface="Segoe UI Semibold" panose="020B0702040204020203" pitchFamily="34" charset="0"/>
              </a:rPr>
              <a:t>Cost</a:t>
            </a:r>
          </a:p>
        </p:txBody>
      </p:sp>
      <p:sp>
        <p:nvSpPr>
          <p:cNvPr id="2" name="Rectangle 1"/>
          <p:cNvSpPr/>
          <p:nvPr/>
        </p:nvSpPr>
        <p:spPr bwMode="auto">
          <a:xfrm>
            <a:off x="567899" y="1862672"/>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67899" y="4286509"/>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67899" y="3082047"/>
            <a:ext cx="5377148" cy="1024299"/>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309786" y="1561935"/>
            <a:ext cx="963094" cy="3988421"/>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80">
              <a:defRPr/>
            </a:pPr>
            <a:endParaRPr lang="en-US" sz="1764">
              <a:solidFill>
                <a:srgbClr val="FFFFFF"/>
              </a:solidFill>
              <a:latin typeface="Segoe UI Semilight"/>
            </a:endParaRPr>
          </a:p>
        </p:txBody>
      </p:sp>
      <p:grpSp>
        <p:nvGrpSpPr>
          <p:cNvPr id="6" name="Group 5"/>
          <p:cNvGrpSpPr/>
          <p:nvPr/>
        </p:nvGrpSpPr>
        <p:grpSpPr>
          <a:xfrm>
            <a:off x="2942604" y="2649343"/>
            <a:ext cx="627738" cy="627738"/>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p:cNvGrpSpPr/>
          <p:nvPr/>
        </p:nvGrpSpPr>
        <p:grpSpPr>
          <a:xfrm>
            <a:off x="2942604" y="3902849"/>
            <a:ext cx="627738" cy="627738"/>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506370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387013" y="2399333"/>
            <a:ext cx="2139743" cy="1853616"/>
          </a:xfrm>
          <a:prstGeom prst="rect">
            <a:avLst/>
          </a:prstGeom>
        </p:spPr>
      </p:pic>
      <p:pic>
        <p:nvPicPr>
          <p:cNvPr id="27" name="Picture 26"/>
          <p:cNvPicPr>
            <a:picLocks noChangeAspect="1"/>
          </p:cNvPicPr>
          <p:nvPr/>
        </p:nvPicPr>
        <p:blipFill>
          <a:blip r:embed="rId3"/>
          <a:stretch>
            <a:fillRect/>
          </a:stretch>
        </p:blipFill>
        <p:spPr>
          <a:xfrm>
            <a:off x="830077" y="3313373"/>
            <a:ext cx="2139743" cy="1853616"/>
          </a:xfrm>
          <a:prstGeom prst="rect">
            <a:avLst/>
          </a:prstGeom>
        </p:spPr>
      </p:pic>
      <p:pic>
        <p:nvPicPr>
          <p:cNvPr id="25" name="Picture 24"/>
          <p:cNvPicPr>
            <a:picLocks noChangeAspect="1"/>
          </p:cNvPicPr>
          <p:nvPr/>
        </p:nvPicPr>
        <p:blipFill>
          <a:blip r:embed="rId3"/>
          <a:stretch>
            <a:fillRect/>
          </a:stretch>
        </p:blipFill>
        <p:spPr>
          <a:xfrm>
            <a:off x="787145" y="1466332"/>
            <a:ext cx="2139743" cy="1853616"/>
          </a:xfrm>
          <a:prstGeom prst="rect">
            <a:avLst/>
          </a:prstGeom>
        </p:spPr>
      </p:pic>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1251663" y="0"/>
            <a:ext cx="8442966"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115730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Effect transition="in" filter="fade">
                                      <p:cBhvr>
                                        <p:cTn id="11" dur="500"/>
                                        <p:tgtEl>
                                          <p:spTgt spid="89"/>
                                        </p:tgtEl>
                                      </p:cBhvr>
                                    </p:animEffect>
                                  </p:childTnLst>
                                </p:cTn>
                              </p:par>
                              <p:par>
                                <p:cTn id="12" presetID="10" presetClass="entr" presetSubtype="0" fill="hold" nodeType="with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250"/>
                                        <p:tgtEl>
                                          <p:spTgt spid="63"/>
                                        </p:tgtEl>
                                      </p:cBhvr>
                                    </p:animEffect>
                                  </p:childTnLst>
                                </p:cTn>
                              </p:par>
                              <p:par>
                                <p:cTn id="15" presetID="10" presetClass="entr" presetSubtype="0" fill="hold" nodeType="withEffect">
                                  <p:stCondLst>
                                    <p:cond delay="5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250"/>
                                        <p:tgtEl>
                                          <p:spTgt spid="92"/>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par>
                                <p:cTn id="21" presetID="10" presetClass="entr" presetSubtype="0" fill="hold" nodeType="withEffect">
                                  <p:stCondLst>
                                    <p:cond delay="15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250"/>
                                        <p:tgtEl>
                                          <p:spTgt spid="75"/>
                                        </p:tgtEl>
                                      </p:cBhvr>
                                    </p:animEffect>
                                  </p:childTnLst>
                                </p:cTn>
                              </p:par>
                              <p:par>
                                <p:cTn id="24" presetID="10" presetClass="entr" presetSubtype="0" fill="hold" nodeType="withEffect">
                                  <p:stCondLst>
                                    <p:cond delay="20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50"/>
                                        <p:tgtEl>
                                          <p:spTgt spid="74"/>
                                        </p:tgtEl>
                                      </p:cBhvr>
                                    </p:animEffect>
                                  </p:childTnLst>
                                </p:cTn>
                              </p:par>
                              <p:par>
                                <p:cTn id="27" presetID="10" presetClass="entr" presetSubtype="0" fill="hold" nodeType="withEffect">
                                  <p:stCondLst>
                                    <p:cond delay="250"/>
                                  </p:stCondLst>
                                  <p:childTnLst>
                                    <p:set>
                                      <p:cBhvr>
                                        <p:cTn id="28" dur="1" fill="hold">
                                          <p:stCondLst>
                                            <p:cond delay="0"/>
                                          </p:stCondLst>
                                        </p:cTn>
                                        <p:tgtEl>
                                          <p:spTgt spid="91"/>
                                        </p:tgtEl>
                                        <p:attrNameLst>
                                          <p:attrName>style.visibility</p:attrName>
                                        </p:attrNameLst>
                                      </p:cBhvr>
                                      <p:to>
                                        <p:strVal val="visible"/>
                                      </p:to>
                                    </p:set>
                                    <p:animEffect transition="in" filter="fade">
                                      <p:cBhvr>
                                        <p:cTn id="29" dur="250"/>
                                        <p:tgtEl>
                                          <p:spTgt spid="91"/>
                                        </p:tgtEl>
                                      </p:cBhvr>
                                    </p:animEffect>
                                  </p:childTnLst>
                                </p:cTn>
                              </p:par>
                              <p:par>
                                <p:cTn id="30" presetID="10" presetClass="entr" presetSubtype="0" fill="hold" nodeType="withEffect">
                                  <p:stCondLst>
                                    <p:cond delay="30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250"/>
                                        <p:tgtEl>
                                          <p:spTgt spid="87"/>
                                        </p:tgtEl>
                                      </p:cBhvr>
                                    </p:animEffect>
                                  </p:childTnLst>
                                </p:cTn>
                              </p:par>
                              <p:par>
                                <p:cTn id="33" presetID="10" presetClass="entr" presetSubtype="0" fill="hold" nodeType="withEffect">
                                  <p:stCondLst>
                                    <p:cond delay="350"/>
                                  </p:stCondLst>
                                  <p:childTnLst>
                                    <p:set>
                                      <p:cBhvr>
                                        <p:cTn id="34" dur="1" fill="hold">
                                          <p:stCondLst>
                                            <p:cond delay="0"/>
                                          </p:stCondLst>
                                        </p:cTn>
                                        <p:tgtEl>
                                          <p:spTgt spid="88"/>
                                        </p:tgtEl>
                                        <p:attrNameLst>
                                          <p:attrName>style.visibility</p:attrName>
                                        </p:attrNameLst>
                                      </p:cBhvr>
                                      <p:to>
                                        <p:strVal val="visible"/>
                                      </p:to>
                                    </p:set>
                                    <p:animEffect transition="in" filter="fade">
                                      <p:cBhvr>
                                        <p:cTn id="35" dur="250"/>
                                        <p:tgtEl>
                                          <p:spTgt spid="88"/>
                                        </p:tgtEl>
                                      </p:cBhvr>
                                    </p:animEffect>
                                  </p:childTnLst>
                                </p:cTn>
                              </p:par>
                              <p:par>
                                <p:cTn id="36" presetID="10" presetClass="entr" presetSubtype="0" fill="hold" nodeType="withEffect">
                                  <p:stCondLst>
                                    <p:cond delay="40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10" presetClass="entr" presetSubtype="0" fill="hold" nodeType="withEffect">
                                  <p:stCondLst>
                                    <p:cond delay="450"/>
                                  </p:stCondLst>
                                  <p:childTnLst>
                                    <p:set>
                                      <p:cBhvr>
                                        <p:cTn id="40" dur="1" fill="hold">
                                          <p:stCondLst>
                                            <p:cond delay="0"/>
                                          </p:stCondLst>
                                        </p:cTn>
                                        <p:tgtEl>
                                          <p:spTgt spid="86"/>
                                        </p:tgtEl>
                                        <p:attrNameLst>
                                          <p:attrName>style.visibility</p:attrName>
                                        </p:attrNameLst>
                                      </p:cBhvr>
                                      <p:to>
                                        <p:strVal val="visible"/>
                                      </p:to>
                                    </p:set>
                                    <p:animEffect transition="in" filter="fade">
                                      <p:cBhvr>
                                        <p:cTn id="41" dur="250"/>
                                        <p:tgtEl>
                                          <p:spTgt spid="86"/>
                                        </p:tgtEl>
                                      </p:cBhvr>
                                    </p:animEffect>
                                  </p:childTnLst>
                                </p:cTn>
                              </p:par>
                            </p:childTnLst>
                          </p:cTn>
                        </p:par>
                        <p:par>
                          <p:cTn id="42" fill="hold">
                            <p:stCondLst>
                              <p:cond delay="1200"/>
                            </p:stCondLst>
                            <p:childTnLst>
                              <p:par>
                                <p:cTn id="43" presetID="10"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1700"/>
                            </p:stCondLst>
                            <p:childTnLst>
                              <p:par>
                                <p:cTn id="47" presetID="10" presetClass="entr" presetSubtype="0"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2200"/>
                            </p:stCondLst>
                            <p:childTnLst>
                              <p:par>
                                <p:cTn id="51" presetID="10" presetClass="entr" presetSubtype="0"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67899" y="3936904"/>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3" name="Rectangle 42"/>
          <p:cNvSpPr/>
          <p:nvPr/>
        </p:nvSpPr>
        <p:spPr bwMode="auto">
          <a:xfrm>
            <a:off x="567899" y="1741885"/>
            <a:ext cx="11062674" cy="2165796"/>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27494" y="4657316"/>
            <a:ext cx="6279678" cy="723955"/>
          </a:xfrm>
          <a:prstGeom prst="rect">
            <a:avLst/>
          </a:prstGeom>
          <a:noFill/>
        </p:spPr>
        <p:txBody>
          <a:bodyPr wrap="none" lIns="179238" tIns="143391" rIns="179238" bIns="143391" rtlCol="0">
            <a:spAutoFit/>
          </a:bodyPr>
          <a:lstStyle/>
          <a:p>
            <a:pPr algn="ctr" defTabSz="914180">
              <a:lnSpc>
                <a:spcPct val="90000"/>
              </a:lnSpc>
              <a:spcAft>
                <a:spcPts val="588"/>
              </a:spcAft>
              <a:defRPr/>
            </a:pPr>
            <a:r>
              <a:rPr lang="en-US" sz="3136" dirty="0">
                <a:solidFill>
                  <a:srgbClr val="FFFFFF"/>
                </a:solidFill>
                <a:latin typeface="Segoe UI Semilight"/>
              </a:rPr>
              <a:t>Microsoft Enterprise Mobility Suite</a:t>
            </a:r>
          </a:p>
        </p:txBody>
      </p:sp>
      <p:grpSp>
        <p:nvGrpSpPr>
          <p:cNvPr id="2" name="Group 1"/>
          <p:cNvGrpSpPr/>
          <p:nvPr/>
        </p:nvGrpSpPr>
        <p:grpSpPr>
          <a:xfrm>
            <a:off x="1985315" y="2414032"/>
            <a:ext cx="8291325" cy="804394"/>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1993944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5" name="Rounded Rectangle 4"/>
          <p:cNvSpPr/>
          <p:nvPr/>
        </p:nvSpPr>
        <p:spPr bwMode="auto">
          <a:xfrm>
            <a:off x="439376" y="3173665"/>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67899" y="5704534"/>
            <a:ext cx="11053027" cy="703250"/>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67899" y="3556158"/>
            <a:ext cx="11053027" cy="703250"/>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67899" y="4271174"/>
            <a:ext cx="11053027" cy="704059"/>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67899" y="4982281"/>
            <a:ext cx="11053027" cy="704061"/>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75192" y="3108222"/>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179280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1031" y="379058"/>
            <a:ext cx="10559260" cy="6186612"/>
          </a:xfrm>
          <a:prstGeom prst="rect">
            <a:avLst/>
          </a:prstGeom>
        </p:spPr>
      </p:pic>
      <p:sp>
        <p:nvSpPr>
          <p:cNvPr id="71" name="TextBox 70"/>
          <p:cNvSpPr txBox="1"/>
          <p:nvPr/>
        </p:nvSpPr>
        <p:spPr>
          <a:xfrm>
            <a:off x="207399" y="3503682"/>
            <a:ext cx="3055943" cy="1646997"/>
          </a:xfrm>
          <a:prstGeom prst="rect">
            <a:avLst/>
          </a:prstGeom>
          <a:noFill/>
        </p:spPr>
        <p:txBody>
          <a:bodyPr wrap="none" lIns="277819" tIns="277819" rIns="277819" bIns="277819" rtlCol="0">
            <a:spAutoFit/>
          </a:bodyPr>
          <a:lstStyle/>
          <a:p>
            <a:pPr defTabSz="914180">
              <a:lnSpc>
                <a:spcPct val="90000"/>
              </a:lnSpc>
              <a:spcAft>
                <a:spcPts val="588"/>
              </a:spcAft>
              <a:defRPr/>
            </a:pPr>
            <a:r>
              <a:rPr lang="en-US" sz="3920"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0" dirty="0">
                <a:gradFill>
                  <a:gsLst>
                    <a:gs pos="2917">
                      <a:srgbClr val="ECECEC"/>
                    </a:gs>
                    <a:gs pos="30000">
                      <a:srgbClr val="ECECEC"/>
                    </a:gs>
                  </a:gsLst>
                  <a:lin ang="5400000" scaled="0"/>
                </a:gradFill>
                <a:latin typeface="Segoe UI Light"/>
                <a:ea typeface="MS PGothic" panose="020B0600070205080204" pitchFamily="34" charset="-128"/>
              </a:rPr>
            </a:br>
            <a:r>
              <a:rPr lang="en-US" sz="3920"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689" y="4916233"/>
            <a:ext cx="1872480" cy="479620"/>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79238" tIns="143391" rIns="179238" bIns="143391" rtlCol="0">
              <a:spAutoFit/>
            </a:bodyPr>
            <a:lstStyle/>
            <a:p>
              <a:pPr defTabSz="914180">
                <a:lnSpc>
                  <a:spcPct val="90000"/>
                </a:lnSpc>
                <a:spcAft>
                  <a:spcPts val="588"/>
                </a:spcAft>
                <a:defRPr/>
              </a:pPr>
              <a:r>
                <a:rPr lang="en-US" sz="1372" cap="all" dirty="0">
                  <a:solidFill>
                    <a:srgbClr val="FFFFFF">
                      <a:lumMod val="85000"/>
                    </a:srgbClr>
                  </a:solidFill>
                  <a:latin typeface="Segoe UI Semibold" panose="020B0702040204020203" pitchFamily="34" charset="0"/>
                  <a:cs typeface="Segoe UI Semibold" panose="020B0702040204020203" pitchFamily="34" charset="0"/>
                </a:rPr>
                <a:t>Azure regions</a:t>
              </a:r>
            </a:p>
          </p:txBody>
        </p:sp>
      </p:grpSp>
      <p:grpSp>
        <p:nvGrpSpPr>
          <p:cNvPr id="39" name="Group 38"/>
          <p:cNvGrpSpPr/>
          <p:nvPr/>
        </p:nvGrpSpPr>
        <p:grpSpPr>
          <a:xfrm>
            <a:off x="156968" y="2039542"/>
            <a:ext cx="3358851" cy="2749886"/>
            <a:chOff x="-2087057" y="3086116"/>
            <a:chExt cx="4108356" cy="2805758"/>
          </a:xfrm>
        </p:grpSpPr>
        <p:sp>
          <p:nvSpPr>
            <p:cNvPr id="40" name="TextBox 39"/>
            <p:cNvSpPr txBox="1"/>
            <p:nvPr/>
          </p:nvSpPr>
          <p:spPr>
            <a:xfrm>
              <a:off x="-2087057" y="3086116"/>
              <a:ext cx="2534898" cy="2165208"/>
            </a:xfrm>
            <a:prstGeom prst="rect">
              <a:avLst/>
            </a:prstGeom>
            <a:noFill/>
          </p:spPr>
          <p:txBody>
            <a:bodyPr wrap="non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1271" dirty="0">
                  <a:gradFill>
                    <a:gsLst>
                      <a:gs pos="0">
                        <a:srgbClr val="FFFFFF"/>
                      </a:gs>
                      <a:gs pos="100000">
                        <a:srgbClr val="FFFFFF"/>
                      </a:gs>
                    </a:gsLst>
                    <a:lin ang="5400000" scaled="0"/>
                  </a:gradFill>
                  <a:latin typeface="Segoe UI Light"/>
                  <a:ea typeface="MS PGothic" panose="020B0600070205080204" pitchFamily="34" charset="-128"/>
                </a:rPr>
                <a:t>24</a:t>
              </a:r>
            </a:p>
          </p:txBody>
        </p:sp>
        <p:sp>
          <p:nvSpPr>
            <p:cNvPr id="43" name="TextBox 42"/>
            <p:cNvSpPr txBox="1"/>
            <p:nvPr/>
          </p:nvSpPr>
          <p:spPr>
            <a:xfrm>
              <a:off x="-2006254" y="4543813"/>
              <a:ext cx="4027553" cy="1348061"/>
            </a:xfrm>
            <a:prstGeom prst="rect">
              <a:avLst/>
            </a:prstGeom>
            <a:noFill/>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2744"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around the world</a:t>
              </a:r>
            </a:p>
          </p:txBody>
        </p:sp>
      </p:grpSp>
      <p:cxnSp>
        <p:nvCxnSpPr>
          <p:cNvPr id="44" name="Straight Connector 43"/>
          <p:cNvCxnSpPr/>
          <p:nvPr/>
        </p:nvCxnSpPr>
        <p:spPr>
          <a:xfrm>
            <a:off x="512204" y="4647612"/>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204" y="5530733"/>
            <a:ext cx="285661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3882" y="4567451"/>
            <a:ext cx="3292789" cy="1294068"/>
          </a:xfrm>
          <a:prstGeom prst="rect">
            <a:avLst/>
          </a:prstGeom>
          <a:noFill/>
          <a:ln>
            <a:noFill/>
          </a:ln>
        </p:spPr>
        <p:txBody>
          <a:bodyPr wrap="square" lIns="277819" tIns="277819" rIns="277819" bIns="27781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80">
              <a:spcAft>
                <a:spcPts val="588"/>
              </a:spcAft>
              <a:defRPr/>
            </a:pPr>
            <a: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4"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64" name="Oval 63"/>
          <p:cNvSpPr/>
          <p:nvPr/>
        </p:nvSpPr>
        <p:spPr bwMode="auto">
          <a:xfrm>
            <a:off x="9215290" y="418169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p:cNvSpPr/>
          <p:nvPr/>
        </p:nvSpPr>
        <p:spPr bwMode="auto">
          <a:xfrm>
            <a:off x="9504687" y="279789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p:cNvSpPr/>
          <p:nvPr/>
        </p:nvSpPr>
        <p:spPr bwMode="auto">
          <a:xfrm>
            <a:off x="9575035" y="2262847"/>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p:cNvSpPr/>
          <p:nvPr/>
        </p:nvSpPr>
        <p:spPr bwMode="auto">
          <a:xfrm>
            <a:off x="8444249" y="314390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p:cNvSpPr/>
          <p:nvPr/>
        </p:nvSpPr>
        <p:spPr bwMode="auto">
          <a:xfrm>
            <a:off x="8746951" y="330364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Oval 68"/>
          <p:cNvSpPr/>
          <p:nvPr/>
        </p:nvSpPr>
        <p:spPr bwMode="auto">
          <a:xfrm>
            <a:off x="6243777" y="206566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Oval 74"/>
          <p:cNvSpPr/>
          <p:nvPr/>
        </p:nvSpPr>
        <p:spPr bwMode="auto">
          <a:xfrm>
            <a:off x="5937120" y="2040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Oval 75"/>
          <p:cNvSpPr/>
          <p:nvPr/>
        </p:nvSpPr>
        <p:spPr bwMode="auto">
          <a:xfrm>
            <a:off x="4899490" y="459966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Oval 76"/>
          <p:cNvSpPr/>
          <p:nvPr/>
        </p:nvSpPr>
        <p:spPr bwMode="auto">
          <a:xfrm>
            <a:off x="3462136" y="252755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8" name="Oval 77"/>
          <p:cNvSpPr/>
          <p:nvPr/>
        </p:nvSpPr>
        <p:spPr bwMode="auto">
          <a:xfrm>
            <a:off x="3235631" y="255817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Oval 78"/>
          <p:cNvSpPr/>
          <p:nvPr/>
        </p:nvSpPr>
        <p:spPr bwMode="auto">
          <a:xfrm>
            <a:off x="3328204" y="222023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p:cNvSpPr/>
          <p:nvPr/>
        </p:nvSpPr>
        <p:spPr bwMode="auto">
          <a:xfrm>
            <a:off x="2998242" y="21421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p:cNvSpPr/>
          <p:nvPr/>
        </p:nvSpPr>
        <p:spPr bwMode="auto">
          <a:xfrm>
            <a:off x="3788532" y="219201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Oval 81"/>
          <p:cNvSpPr/>
          <p:nvPr/>
        </p:nvSpPr>
        <p:spPr bwMode="auto">
          <a:xfrm>
            <a:off x="2994476" y="283781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Oval 82"/>
          <p:cNvSpPr/>
          <p:nvPr/>
        </p:nvSpPr>
        <p:spPr bwMode="auto">
          <a:xfrm>
            <a:off x="2403676" y="254760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Oval 83"/>
          <p:cNvSpPr/>
          <p:nvPr/>
        </p:nvSpPr>
        <p:spPr bwMode="auto">
          <a:xfrm>
            <a:off x="10391317" y="2343360"/>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5" name="Oval 84"/>
          <p:cNvSpPr/>
          <p:nvPr/>
        </p:nvSpPr>
        <p:spPr bwMode="auto">
          <a:xfrm>
            <a:off x="10138759" y="272461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6" name="Oval 85"/>
          <p:cNvSpPr/>
          <p:nvPr/>
        </p:nvSpPr>
        <p:spPr bwMode="auto">
          <a:xfrm>
            <a:off x="10580793" y="5162726"/>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Oval 86"/>
          <p:cNvSpPr/>
          <p:nvPr/>
        </p:nvSpPr>
        <p:spPr bwMode="auto">
          <a:xfrm>
            <a:off x="10319474" y="5445848"/>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8" name="Oval 87"/>
          <p:cNvSpPr/>
          <p:nvPr/>
        </p:nvSpPr>
        <p:spPr bwMode="auto">
          <a:xfrm>
            <a:off x="9353336" y="3120555"/>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9" name="Oval 88"/>
          <p:cNvSpPr/>
          <p:nvPr/>
        </p:nvSpPr>
        <p:spPr bwMode="auto">
          <a:xfrm>
            <a:off x="2970981" y="2451681"/>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p:cNvSpPr/>
          <p:nvPr/>
        </p:nvSpPr>
        <p:spPr bwMode="auto">
          <a:xfrm>
            <a:off x="8532880" y="3641839"/>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Oval 93"/>
          <p:cNvSpPr/>
          <p:nvPr/>
        </p:nvSpPr>
        <p:spPr bwMode="auto">
          <a:xfrm>
            <a:off x="3552667" y="2661933"/>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p:cNvSpPr/>
          <p:nvPr/>
        </p:nvSpPr>
        <p:spPr bwMode="auto">
          <a:xfrm>
            <a:off x="3650412" y="2482364"/>
            <a:ext cx="302702" cy="30269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68614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64" grpId="0" animBg="1"/>
      <p:bldP spid="65" grpId="0" animBg="1"/>
      <p:bldP spid="66" grpId="0" animBg="1"/>
      <p:bldP spid="67" grpId="0" animBg="1"/>
      <p:bldP spid="68" grpId="0"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4" grpId="0" animBg="1"/>
      <p:bldP spid="9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7610514"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32" name="TextBox 31"/>
          <p:cNvSpPr txBox="1"/>
          <p:nvPr/>
        </p:nvSpPr>
        <p:spPr>
          <a:xfrm>
            <a:off x="6741131" y="2264469"/>
            <a:ext cx="5188763" cy="2162814"/>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13525" dirty="0">
                <a:solidFill>
                  <a:sysClr val="windowText" lastClr="000000"/>
                </a:solidFill>
                <a:latin typeface="Segoe UI Light"/>
                <a:ea typeface="MS PGothic" panose="020B0600070205080204" pitchFamily="34" charset="-128"/>
              </a:rPr>
              <a:t>Azure</a:t>
            </a:r>
          </a:p>
        </p:txBody>
      </p:sp>
    </p:spTree>
    <p:extLst>
      <p:ext uri="{BB962C8B-B14F-4D97-AF65-F5344CB8AC3E}">
        <p14:creationId xmlns:p14="http://schemas.microsoft.com/office/powerpoint/2010/main" val="2400512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13" name="Picture 12"/>
          <p:cNvPicPr>
            <a:picLocks noChangeAspect="1"/>
          </p:cNvPicPr>
          <p:nvPr/>
        </p:nvPicPr>
        <p:blipFill>
          <a:blip r:embed="rId5"/>
          <a:stretch>
            <a:fillRect/>
          </a:stretch>
        </p:blipFill>
        <p:spPr>
          <a:xfrm>
            <a:off x="8515419" y="1512560"/>
            <a:ext cx="3066055" cy="1742701"/>
          </a:xfrm>
          <a:prstGeom prst="rect">
            <a:avLst/>
          </a:prstGeom>
        </p:spPr>
      </p:pic>
      <p:pic>
        <p:nvPicPr>
          <p:cNvPr id="2" name="Picture 1"/>
          <p:cNvPicPr>
            <a:picLocks noChangeAspect="1"/>
          </p:cNvPicPr>
          <p:nvPr/>
        </p:nvPicPr>
        <p:blipFill>
          <a:blip r:embed="rId6"/>
          <a:stretch>
            <a:fillRect/>
          </a:stretch>
        </p:blipFill>
        <p:spPr>
          <a:xfrm>
            <a:off x="7141018" y="4803182"/>
            <a:ext cx="4816234" cy="2075297"/>
          </a:xfrm>
          <a:prstGeom prst="rect">
            <a:avLst/>
          </a:prstGeom>
        </p:spPr>
      </p:pic>
      <p:grpSp>
        <p:nvGrpSpPr>
          <p:cNvPr id="4" name="Group 3"/>
          <p:cNvGrpSpPr/>
          <p:nvPr/>
        </p:nvGrpSpPr>
        <p:grpSpPr>
          <a:xfrm>
            <a:off x="829206" y="3328504"/>
            <a:ext cx="2121664" cy="1834719"/>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Hybrid</a:t>
            </a:r>
          </a:p>
        </p:txBody>
      </p:sp>
      <p:sp>
        <p:nvSpPr>
          <p:cNvPr id="5" name="Up-Down Arrow 4"/>
          <p:cNvSpPr/>
          <p:nvPr/>
        </p:nvSpPr>
        <p:spPr bwMode="auto">
          <a:xfrm>
            <a:off x="10596145" y="3345976"/>
            <a:ext cx="421737" cy="2366427"/>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298022" y="6258294"/>
            <a:ext cx="1290110"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638936" y="5390710"/>
            <a:ext cx="1355719" cy="479620"/>
          </a:xfrm>
          <a:prstGeom prst="rect">
            <a:avLst/>
          </a:prstGeom>
          <a:noFill/>
        </p:spPr>
        <p:txBody>
          <a:bodyPr wrap="none" lIns="179238" tIns="143391" rIns="179238" bIns="143391" rtlCol="0">
            <a:spAutoFit/>
          </a:bodyPr>
          <a:lstStyle/>
          <a:p>
            <a:pPr defTabSz="896203">
              <a:lnSpc>
                <a:spcPct val="90000"/>
              </a:lnSpc>
              <a:spcAft>
                <a:spcPts val="588"/>
              </a:spcAft>
            </a:pPr>
            <a:r>
              <a:rPr lang="en-US" sz="1372" kern="0" dirty="0">
                <a:solidFill>
                  <a:schemeClr val="bg1"/>
                </a:solidFill>
              </a:rPr>
              <a:t>On-premises</a:t>
            </a:r>
          </a:p>
        </p:txBody>
      </p:sp>
    </p:spTree>
    <p:extLst>
      <p:ext uri="{BB962C8B-B14F-4D97-AF65-F5344CB8AC3E}">
        <p14:creationId xmlns:p14="http://schemas.microsoft.com/office/powerpoint/2010/main" val="100736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6138" y="1911588"/>
            <a:ext cx="2769389" cy="3422412"/>
            <a:chOff x="3159125" y="2744788"/>
            <a:chExt cx="1844675" cy="2279650"/>
          </a:xfrm>
        </p:grpSpPr>
        <p:sp>
          <p:nvSpPr>
            <p:cNvPr id="5" name="Freeform 8"/>
            <p:cNvSpPr>
              <a:spLocks noEditPoints="1"/>
            </p:cNvSpPr>
            <p:nvPr/>
          </p:nvSpPr>
          <p:spPr bwMode="auto">
            <a:xfrm>
              <a:off x="3159125" y="2744788"/>
              <a:ext cx="1844675" cy="1844675"/>
            </a:xfrm>
            <a:custGeom>
              <a:avLst/>
              <a:gdLst>
                <a:gd name="T0" fmla="*/ 511 w 1162"/>
                <a:gd name="T1" fmla="*/ 163 h 1162"/>
                <a:gd name="T2" fmla="*/ 384 w 1162"/>
                <a:gd name="T3" fmla="*/ 205 h 1162"/>
                <a:gd name="T4" fmla="*/ 280 w 1162"/>
                <a:gd name="T5" fmla="*/ 282 h 1162"/>
                <a:gd name="T6" fmla="*/ 203 w 1162"/>
                <a:gd name="T7" fmla="*/ 386 h 1162"/>
                <a:gd name="T8" fmla="*/ 161 w 1162"/>
                <a:gd name="T9" fmla="*/ 513 h 1162"/>
                <a:gd name="T10" fmla="*/ 161 w 1162"/>
                <a:gd name="T11" fmla="*/ 649 h 1162"/>
                <a:gd name="T12" fmla="*/ 203 w 1162"/>
                <a:gd name="T13" fmla="*/ 776 h 1162"/>
                <a:gd name="T14" fmla="*/ 280 w 1162"/>
                <a:gd name="T15" fmla="*/ 881 h 1162"/>
                <a:gd name="T16" fmla="*/ 386 w 1162"/>
                <a:gd name="T17" fmla="*/ 958 h 1162"/>
                <a:gd name="T18" fmla="*/ 513 w 1162"/>
                <a:gd name="T19" fmla="*/ 1000 h 1162"/>
                <a:gd name="T20" fmla="*/ 649 w 1162"/>
                <a:gd name="T21" fmla="*/ 1000 h 1162"/>
                <a:gd name="T22" fmla="*/ 776 w 1162"/>
                <a:gd name="T23" fmla="*/ 958 h 1162"/>
                <a:gd name="T24" fmla="*/ 880 w 1162"/>
                <a:gd name="T25" fmla="*/ 881 h 1162"/>
                <a:gd name="T26" fmla="*/ 956 w 1162"/>
                <a:gd name="T27" fmla="*/ 778 h 1162"/>
                <a:gd name="T28" fmla="*/ 999 w 1162"/>
                <a:gd name="T29" fmla="*/ 651 h 1162"/>
                <a:gd name="T30" fmla="*/ 1004 w 1162"/>
                <a:gd name="T31" fmla="*/ 580 h 1162"/>
                <a:gd name="T32" fmla="*/ 983 w 1162"/>
                <a:gd name="T33" fmla="*/ 445 h 1162"/>
                <a:gd name="T34" fmla="*/ 924 w 1162"/>
                <a:gd name="T35" fmla="*/ 330 h 1162"/>
                <a:gd name="T36" fmla="*/ 832 w 1162"/>
                <a:gd name="T37" fmla="*/ 238 h 1162"/>
                <a:gd name="T38" fmla="*/ 716 w 1162"/>
                <a:gd name="T39" fmla="*/ 178 h 1162"/>
                <a:gd name="T40" fmla="*/ 584 w 1162"/>
                <a:gd name="T41" fmla="*/ 157 h 1162"/>
                <a:gd name="T42" fmla="*/ 582 w 1162"/>
                <a:gd name="T43" fmla="*/ 0 h 1162"/>
                <a:gd name="T44" fmla="*/ 735 w 1162"/>
                <a:gd name="T45" fmla="*/ 21 h 1162"/>
                <a:gd name="T46" fmla="*/ 874 w 1162"/>
                <a:gd name="T47" fmla="*/ 78 h 1162"/>
                <a:gd name="T48" fmla="*/ 991 w 1162"/>
                <a:gd name="T49" fmla="*/ 171 h 1162"/>
                <a:gd name="T50" fmla="*/ 1083 w 1162"/>
                <a:gd name="T51" fmla="*/ 288 h 1162"/>
                <a:gd name="T52" fmla="*/ 1141 w 1162"/>
                <a:gd name="T53" fmla="*/ 426 h 1162"/>
                <a:gd name="T54" fmla="*/ 1162 w 1162"/>
                <a:gd name="T55" fmla="*/ 582 h 1162"/>
                <a:gd name="T56" fmla="*/ 1141 w 1162"/>
                <a:gd name="T57" fmla="*/ 735 h 1162"/>
                <a:gd name="T58" fmla="*/ 1083 w 1162"/>
                <a:gd name="T59" fmla="*/ 874 h 1162"/>
                <a:gd name="T60" fmla="*/ 991 w 1162"/>
                <a:gd name="T61" fmla="*/ 991 h 1162"/>
                <a:gd name="T62" fmla="*/ 874 w 1162"/>
                <a:gd name="T63" fmla="*/ 1083 h 1162"/>
                <a:gd name="T64" fmla="*/ 735 w 1162"/>
                <a:gd name="T65" fmla="*/ 1141 h 1162"/>
                <a:gd name="T66" fmla="*/ 582 w 1162"/>
                <a:gd name="T67" fmla="*/ 1162 h 1162"/>
                <a:gd name="T68" fmla="*/ 426 w 1162"/>
                <a:gd name="T69" fmla="*/ 1141 h 1162"/>
                <a:gd name="T70" fmla="*/ 288 w 1162"/>
                <a:gd name="T71" fmla="*/ 1083 h 1162"/>
                <a:gd name="T72" fmla="*/ 171 w 1162"/>
                <a:gd name="T73" fmla="*/ 991 h 1162"/>
                <a:gd name="T74" fmla="*/ 79 w 1162"/>
                <a:gd name="T75" fmla="*/ 874 h 1162"/>
                <a:gd name="T76" fmla="*/ 21 w 1162"/>
                <a:gd name="T77" fmla="*/ 735 h 1162"/>
                <a:gd name="T78" fmla="*/ 0 w 1162"/>
                <a:gd name="T79" fmla="*/ 582 h 1162"/>
                <a:gd name="T80" fmla="*/ 21 w 1162"/>
                <a:gd name="T81" fmla="*/ 426 h 1162"/>
                <a:gd name="T82" fmla="*/ 79 w 1162"/>
                <a:gd name="T83" fmla="*/ 288 h 1162"/>
                <a:gd name="T84" fmla="*/ 171 w 1162"/>
                <a:gd name="T85" fmla="*/ 171 h 1162"/>
                <a:gd name="T86" fmla="*/ 288 w 1162"/>
                <a:gd name="T87" fmla="*/ 78 h 1162"/>
                <a:gd name="T88" fmla="*/ 426 w 1162"/>
                <a:gd name="T89" fmla="*/ 21 h 1162"/>
                <a:gd name="T90" fmla="*/ 582 w 1162"/>
                <a:gd name="T91"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62" h="1162">
                  <a:moveTo>
                    <a:pt x="578" y="157"/>
                  </a:moveTo>
                  <a:lnTo>
                    <a:pt x="511" y="163"/>
                  </a:lnTo>
                  <a:lnTo>
                    <a:pt x="445" y="178"/>
                  </a:lnTo>
                  <a:lnTo>
                    <a:pt x="384" y="205"/>
                  </a:lnTo>
                  <a:lnTo>
                    <a:pt x="330" y="240"/>
                  </a:lnTo>
                  <a:lnTo>
                    <a:pt x="280" y="282"/>
                  </a:lnTo>
                  <a:lnTo>
                    <a:pt x="238" y="330"/>
                  </a:lnTo>
                  <a:lnTo>
                    <a:pt x="203" y="386"/>
                  </a:lnTo>
                  <a:lnTo>
                    <a:pt x="179" y="447"/>
                  </a:lnTo>
                  <a:lnTo>
                    <a:pt x="161" y="513"/>
                  </a:lnTo>
                  <a:lnTo>
                    <a:pt x="157" y="582"/>
                  </a:lnTo>
                  <a:lnTo>
                    <a:pt x="161" y="649"/>
                  </a:lnTo>
                  <a:lnTo>
                    <a:pt x="179" y="714"/>
                  </a:lnTo>
                  <a:lnTo>
                    <a:pt x="203" y="776"/>
                  </a:lnTo>
                  <a:lnTo>
                    <a:pt x="238" y="831"/>
                  </a:lnTo>
                  <a:lnTo>
                    <a:pt x="280" y="881"/>
                  </a:lnTo>
                  <a:lnTo>
                    <a:pt x="330" y="924"/>
                  </a:lnTo>
                  <a:lnTo>
                    <a:pt x="386" y="958"/>
                  </a:lnTo>
                  <a:lnTo>
                    <a:pt x="447" y="983"/>
                  </a:lnTo>
                  <a:lnTo>
                    <a:pt x="513" y="1000"/>
                  </a:lnTo>
                  <a:lnTo>
                    <a:pt x="580" y="1006"/>
                  </a:lnTo>
                  <a:lnTo>
                    <a:pt x="649" y="1000"/>
                  </a:lnTo>
                  <a:lnTo>
                    <a:pt x="714" y="983"/>
                  </a:lnTo>
                  <a:lnTo>
                    <a:pt x="776" y="958"/>
                  </a:lnTo>
                  <a:lnTo>
                    <a:pt x="832" y="924"/>
                  </a:lnTo>
                  <a:lnTo>
                    <a:pt x="880" y="881"/>
                  </a:lnTo>
                  <a:lnTo>
                    <a:pt x="922" y="833"/>
                  </a:lnTo>
                  <a:lnTo>
                    <a:pt x="956" y="778"/>
                  </a:lnTo>
                  <a:lnTo>
                    <a:pt x="983" y="716"/>
                  </a:lnTo>
                  <a:lnTo>
                    <a:pt x="999" y="651"/>
                  </a:lnTo>
                  <a:lnTo>
                    <a:pt x="1004" y="584"/>
                  </a:lnTo>
                  <a:lnTo>
                    <a:pt x="1004" y="580"/>
                  </a:lnTo>
                  <a:lnTo>
                    <a:pt x="999" y="511"/>
                  </a:lnTo>
                  <a:lnTo>
                    <a:pt x="983" y="445"/>
                  </a:lnTo>
                  <a:lnTo>
                    <a:pt x="958" y="386"/>
                  </a:lnTo>
                  <a:lnTo>
                    <a:pt x="924" y="330"/>
                  </a:lnTo>
                  <a:lnTo>
                    <a:pt x="881" y="280"/>
                  </a:lnTo>
                  <a:lnTo>
                    <a:pt x="832" y="238"/>
                  </a:lnTo>
                  <a:lnTo>
                    <a:pt x="776" y="205"/>
                  </a:lnTo>
                  <a:lnTo>
                    <a:pt x="716" y="178"/>
                  </a:lnTo>
                  <a:lnTo>
                    <a:pt x="651" y="163"/>
                  </a:lnTo>
                  <a:lnTo>
                    <a:pt x="584" y="157"/>
                  </a:lnTo>
                  <a:lnTo>
                    <a:pt x="578" y="157"/>
                  </a:lnTo>
                  <a:close/>
                  <a:moveTo>
                    <a:pt x="582" y="0"/>
                  </a:moveTo>
                  <a:lnTo>
                    <a:pt x="661" y="5"/>
                  </a:lnTo>
                  <a:lnTo>
                    <a:pt x="735" y="21"/>
                  </a:lnTo>
                  <a:lnTo>
                    <a:pt x="807" y="46"/>
                  </a:lnTo>
                  <a:lnTo>
                    <a:pt x="874" y="78"/>
                  </a:lnTo>
                  <a:lnTo>
                    <a:pt x="935" y="121"/>
                  </a:lnTo>
                  <a:lnTo>
                    <a:pt x="991" y="171"/>
                  </a:lnTo>
                  <a:lnTo>
                    <a:pt x="1041" y="226"/>
                  </a:lnTo>
                  <a:lnTo>
                    <a:pt x="1083" y="288"/>
                  </a:lnTo>
                  <a:lnTo>
                    <a:pt x="1116" y="355"/>
                  </a:lnTo>
                  <a:lnTo>
                    <a:pt x="1141" y="426"/>
                  </a:lnTo>
                  <a:lnTo>
                    <a:pt x="1156" y="503"/>
                  </a:lnTo>
                  <a:lnTo>
                    <a:pt x="1162" y="582"/>
                  </a:lnTo>
                  <a:lnTo>
                    <a:pt x="1156" y="660"/>
                  </a:lnTo>
                  <a:lnTo>
                    <a:pt x="1141" y="735"/>
                  </a:lnTo>
                  <a:lnTo>
                    <a:pt x="1116" y="806"/>
                  </a:lnTo>
                  <a:lnTo>
                    <a:pt x="1083" y="874"/>
                  </a:lnTo>
                  <a:lnTo>
                    <a:pt x="1041" y="935"/>
                  </a:lnTo>
                  <a:lnTo>
                    <a:pt x="991" y="991"/>
                  </a:lnTo>
                  <a:lnTo>
                    <a:pt x="935" y="1041"/>
                  </a:lnTo>
                  <a:lnTo>
                    <a:pt x="874" y="1083"/>
                  </a:lnTo>
                  <a:lnTo>
                    <a:pt x="807" y="1116"/>
                  </a:lnTo>
                  <a:lnTo>
                    <a:pt x="735" y="1141"/>
                  </a:lnTo>
                  <a:lnTo>
                    <a:pt x="661" y="1156"/>
                  </a:lnTo>
                  <a:lnTo>
                    <a:pt x="582" y="1162"/>
                  </a:lnTo>
                  <a:lnTo>
                    <a:pt x="501" y="1156"/>
                  </a:lnTo>
                  <a:lnTo>
                    <a:pt x="426" y="1141"/>
                  </a:lnTo>
                  <a:lnTo>
                    <a:pt x="355" y="1116"/>
                  </a:lnTo>
                  <a:lnTo>
                    <a:pt x="288" y="1083"/>
                  </a:lnTo>
                  <a:lnTo>
                    <a:pt x="227" y="1041"/>
                  </a:lnTo>
                  <a:lnTo>
                    <a:pt x="171" y="991"/>
                  </a:lnTo>
                  <a:lnTo>
                    <a:pt x="121" y="935"/>
                  </a:lnTo>
                  <a:lnTo>
                    <a:pt x="79" y="874"/>
                  </a:lnTo>
                  <a:lnTo>
                    <a:pt x="46" y="806"/>
                  </a:lnTo>
                  <a:lnTo>
                    <a:pt x="21" y="735"/>
                  </a:lnTo>
                  <a:lnTo>
                    <a:pt x="6" y="660"/>
                  </a:lnTo>
                  <a:lnTo>
                    <a:pt x="0" y="582"/>
                  </a:lnTo>
                  <a:lnTo>
                    <a:pt x="6" y="503"/>
                  </a:lnTo>
                  <a:lnTo>
                    <a:pt x="21" y="426"/>
                  </a:lnTo>
                  <a:lnTo>
                    <a:pt x="46" y="355"/>
                  </a:lnTo>
                  <a:lnTo>
                    <a:pt x="79" y="288"/>
                  </a:lnTo>
                  <a:lnTo>
                    <a:pt x="121" y="226"/>
                  </a:lnTo>
                  <a:lnTo>
                    <a:pt x="171" y="171"/>
                  </a:lnTo>
                  <a:lnTo>
                    <a:pt x="227" y="121"/>
                  </a:lnTo>
                  <a:lnTo>
                    <a:pt x="288" y="78"/>
                  </a:lnTo>
                  <a:lnTo>
                    <a:pt x="355" y="46"/>
                  </a:lnTo>
                  <a:lnTo>
                    <a:pt x="426" y="21"/>
                  </a:lnTo>
                  <a:lnTo>
                    <a:pt x="501" y="5"/>
                  </a:lnTo>
                  <a:lnTo>
                    <a:pt x="582" y="0"/>
                  </a:lnTo>
                  <a:close/>
                </a:path>
              </a:pathLst>
            </a:custGeom>
            <a:solidFill>
              <a:srgbClr val="5BB9E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 name="Freeform 9"/>
            <p:cNvSpPr>
              <a:spLocks noEditPoints="1"/>
            </p:cNvSpPr>
            <p:nvPr/>
          </p:nvSpPr>
          <p:spPr bwMode="auto">
            <a:xfrm>
              <a:off x="3408363" y="2994025"/>
              <a:ext cx="1344613" cy="1347788"/>
            </a:xfrm>
            <a:custGeom>
              <a:avLst/>
              <a:gdLst>
                <a:gd name="T0" fmla="*/ 377 w 847"/>
                <a:gd name="T1" fmla="*/ 138 h 849"/>
                <a:gd name="T2" fmla="*/ 277 w 847"/>
                <a:gd name="T3" fmla="*/ 181 h 849"/>
                <a:gd name="T4" fmla="*/ 202 w 847"/>
                <a:gd name="T5" fmla="*/ 256 h 849"/>
                <a:gd name="T6" fmla="*/ 160 w 847"/>
                <a:gd name="T7" fmla="*/ 356 h 849"/>
                <a:gd name="T8" fmla="*/ 154 w 847"/>
                <a:gd name="T9" fmla="*/ 411 h 849"/>
                <a:gd name="T10" fmla="*/ 154 w 847"/>
                <a:gd name="T11" fmla="*/ 413 h 849"/>
                <a:gd name="T12" fmla="*/ 154 w 847"/>
                <a:gd name="T13" fmla="*/ 413 h 849"/>
                <a:gd name="T14" fmla="*/ 175 w 847"/>
                <a:gd name="T15" fmla="*/ 521 h 849"/>
                <a:gd name="T16" fmla="*/ 200 w 847"/>
                <a:gd name="T17" fmla="*/ 569 h 849"/>
                <a:gd name="T18" fmla="*/ 217 w 847"/>
                <a:gd name="T19" fmla="*/ 592 h 849"/>
                <a:gd name="T20" fmla="*/ 237 w 847"/>
                <a:gd name="T21" fmla="*/ 613 h 849"/>
                <a:gd name="T22" fmla="*/ 265 w 847"/>
                <a:gd name="T23" fmla="*/ 646 h 849"/>
                <a:gd name="T24" fmla="*/ 304 w 847"/>
                <a:gd name="T25" fmla="*/ 709 h 849"/>
                <a:gd name="T26" fmla="*/ 321 w 847"/>
                <a:gd name="T27" fmla="*/ 765 h 849"/>
                <a:gd name="T28" fmla="*/ 325 w 847"/>
                <a:gd name="T29" fmla="*/ 790 h 849"/>
                <a:gd name="T30" fmla="*/ 429 w 847"/>
                <a:gd name="T31" fmla="*/ 840 h 849"/>
                <a:gd name="T32" fmla="*/ 436 w 847"/>
                <a:gd name="T33" fmla="*/ 840 h 849"/>
                <a:gd name="T34" fmla="*/ 540 w 847"/>
                <a:gd name="T35" fmla="*/ 790 h 849"/>
                <a:gd name="T36" fmla="*/ 540 w 847"/>
                <a:gd name="T37" fmla="*/ 786 h 849"/>
                <a:gd name="T38" fmla="*/ 540 w 847"/>
                <a:gd name="T39" fmla="*/ 786 h 849"/>
                <a:gd name="T40" fmla="*/ 542 w 847"/>
                <a:gd name="T41" fmla="*/ 776 h 849"/>
                <a:gd name="T42" fmla="*/ 554 w 847"/>
                <a:gd name="T43" fmla="*/ 730 h 849"/>
                <a:gd name="T44" fmla="*/ 586 w 847"/>
                <a:gd name="T45" fmla="*/ 665 h 849"/>
                <a:gd name="T46" fmla="*/ 586 w 847"/>
                <a:gd name="T47" fmla="*/ 665 h 849"/>
                <a:gd name="T48" fmla="*/ 625 w 847"/>
                <a:gd name="T49" fmla="*/ 617 h 849"/>
                <a:gd name="T50" fmla="*/ 678 w 847"/>
                <a:gd name="T51" fmla="*/ 546 h 849"/>
                <a:gd name="T52" fmla="*/ 707 w 847"/>
                <a:gd name="T53" fmla="*/ 459 h 849"/>
                <a:gd name="T54" fmla="*/ 707 w 847"/>
                <a:gd name="T55" fmla="*/ 357 h 849"/>
                <a:gd name="T56" fmla="*/ 665 w 847"/>
                <a:gd name="T57" fmla="*/ 258 h 849"/>
                <a:gd name="T58" fmla="*/ 588 w 847"/>
                <a:gd name="T59" fmla="*/ 181 h 849"/>
                <a:gd name="T60" fmla="*/ 488 w 847"/>
                <a:gd name="T61" fmla="*/ 138 h 849"/>
                <a:gd name="T62" fmla="*/ 421 w 847"/>
                <a:gd name="T63" fmla="*/ 0 h 849"/>
                <a:gd name="T64" fmla="*/ 494 w 847"/>
                <a:gd name="T65" fmla="*/ 6 h 849"/>
                <a:gd name="T66" fmla="*/ 619 w 847"/>
                <a:gd name="T67" fmla="*/ 48 h 849"/>
                <a:gd name="T68" fmla="*/ 724 w 847"/>
                <a:gd name="T69" fmla="*/ 123 h 849"/>
                <a:gd name="T70" fmla="*/ 801 w 847"/>
                <a:gd name="T71" fmla="*/ 229 h 849"/>
                <a:gd name="T72" fmla="*/ 842 w 847"/>
                <a:gd name="T73" fmla="*/ 354 h 849"/>
                <a:gd name="T74" fmla="*/ 847 w 847"/>
                <a:gd name="T75" fmla="*/ 427 h 849"/>
                <a:gd name="T76" fmla="*/ 826 w 847"/>
                <a:gd name="T77" fmla="*/ 559 h 849"/>
                <a:gd name="T78" fmla="*/ 765 w 847"/>
                <a:gd name="T79" fmla="*/ 676 h 849"/>
                <a:gd name="T80" fmla="*/ 675 w 847"/>
                <a:gd name="T81" fmla="*/ 767 h 849"/>
                <a:gd name="T82" fmla="*/ 557 w 847"/>
                <a:gd name="T83" fmla="*/ 826 h 849"/>
                <a:gd name="T84" fmla="*/ 423 w 847"/>
                <a:gd name="T85" fmla="*/ 849 h 849"/>
                <a:gd name="T86" fmla="*/ 290 w 847"/>
                <a:gd name="T87" fmla="*/ 826 h 849"/>
                <a:gd name="T88" fmla="*/ 173 w 847"/>
                <a:gd name="T89" fmla="*/ 767 h 849"/>
                <a:gd name="T90" fmla="*/ 81 w 847"/>
                <a:gd name="T91" fmla="*/ 674 h 849"/>
                <a:gd name="T92" fmla="*/ 22 w 847"/>
                <a:gd name="T93" fmla="*/ 557 h 849"/>
                <a:gd name="T94" fmla="*/ 0 w 847"/>
                <a:gd name="T95" fmla="*/ 425 h 849"/>
                <a:gd name="T96" fmla="*/ 22 w 847"/>
                <a:gd name="T97" fmla="*/ 290 h 849"/>
                <a:gd name="T98" fmla="*/ 81 w 847"/>
                <a:gd name="T99" fmla="*/ 173 h 849"/>
                <a:gd name="T100" fmla="*/ 173 w 847"/>
                <a:gd name="T101" fmla="*/ 83 h 849"/>
                <a:gd name="T102" fmla="*/ 288 w 847"/>
                <a:gd name="T103" fmla="*/ 21 h 849"/>
                <a:gd name="T104" fmla="*/ 421 w 847"/>
                <a:gd name="T105"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7" h="849">
                  <a:moveTo>
                    <a:pt x="433" y="133"/>
                  </a:moveTo>
                  <a:lnTo>
                    <a:pt x="377" y="138"/>
                  </a:lnTo>
                  <a:lnTo>
                    <a:pt x="325" y="156"/>
                  </a:lnTo>
                  <a:lnTo>
                    <a:pt x="277" y="181"/>
                  </a:lnTo>
                  <a:lnTo>
                    <a:pt x="235" y="215"/>
                  </a:lnTo>
                  <a:lnTo>
                    <a:pt x="202" y="256"/>
                  </a:lnTo>
                  <a:lnTo>
                    <a:pt x="175" y="304"/>
                  </a:lnTo>
                  <a:lnTo>
                    <a:pt x="160" y="356"/>
                  </a:lnTo>
                  <a:lnTo>
                    <a:pt x="154" y="411"/>
                  </a:lnTo>
                  <a:lnTo>
                    <a:pt x="154" y="411"/>
                  </a:lnTo>
                  <a:lnTo>
                    <a:pt x="154" y="413"/>
                  </a:lnTo>
                  <a:lnTo>
                    <a:pt x="154" y="413"/>
                  </a:lnTo>
                  <a:lnTo>
                    <a:pt x="154" y="413"/>
                  </a:lnTo>
                  <a:lnTo>
                    <a:pt x="154" y="413"/>
                  </a:lnTo>
                  <a:lnTo>
                    <a:pt x="160" y="469"/>
                  </a:lnTo>
                  <a:lnTo>
                    <a:pt x="175" y="521"/>
                  </a:lnTo>
                  <a:lnTo>
                    <a:pt x="200" y="569"/>
                  </a:lnTo>
                  <a:lnTo>
                    <a:pt x="200" y="569"/>
                  </a:lnTo>
                  <a:lnTo>
                    <a:pt x="200" y="569"/>
                  </a:lnTo>
                  <a:lnTo>
                    <a:pt x="217" y="592"/>
                  </a:lnTo>
                  <a:lnTo>
                    <a:pt x="237" y="613"/>
                  </a:lnTo>
                  <a:lnTo>
                    <a:pt x="237" y="613"/>
                  </a:lnTo>
                  <a:lnTo>
                    <a:pt x="237" y="613"/>
                  </a:lnTo>
                  <a:lnTo>
                    <a:pt x="265" y="646"/>
                  </a:lnTo>
                  <a:lnTo>
                    <a:pt x="288" y="678"/>
                  </a:lnTo>
                  <a:lnTo>
                    <a:pt x="304" y="709"/>
                  </a:lnTo>
                  <a:lnTo>
                    <a:pt x="313" y="736"/>
                  </a:lnTo>
                  <a:lnTo>
                    <a:pt x="321" y="765"/>
                  </a:lnTo>
                  <a:lnTo>
                    <a:pt x="325" y="784"/>
                  </a:lnTo>
                  <a:lnTo>
                    <a:pt x="325" y="790"/>
                  </a:lnTo>
                  <a:lnTo>
                    <a:pt x="427" y="836"/>
                  </a:lnTo>
                  <a:lnTo>
                    <a:pt x="429" y="840"/>
                  </a:lnTo>
                  <a:lnTo>
                    <a:pt x="433" y="838"/>
                  </a:lnTo>
                  <a:lnTo>
                    <a:pt x="436" y="840"/>
                  </a:lnTo>
                  <a:lnTo>
                    <a:pt x="438" y="836"/>
                  </a:lnTo>
                  <a:lnTo>
                    <a:pt x="540" y="790"/>
                  </a:lnTo>
                  <a:lnTo>
                    <a:pt x="540" y="790"/>
                  </a:lnTo>
                  <a:lnTo>
                    <a:pt x="540" y="786"/>
                  </a:lnTo>
                  <a:lnTo>
                    <a:pt x="540" y="786"/>
                  </a:lnTo>
                  <a:lnTo>
                    <a:pt x="540" y="786"/>
                  </a:lnTo>
                  <a:lnTo>
                    <a:pt x="540" y="782"/>
                  </a:lnTo>
                  <a:lnTo>
                    <a:pt x="542" y="776"/>
                  </a:lnTo>
                  <a:lnTo>
                    <a:pt x="546" y="755"/>
                  </a:lnTo>
                  <a:lnTo>
                    <a:pt x="554" y="730"/>
                  </a:lnTo>
                  <a:lnTo>
                    <a:pt x="567" y="699"/>
                  </a:lnTo>
                  <a:lnTo>
                    <a:pt x="586" y="665"/>
                  </a:lnTo>
                  <a:lnTo>
                    <a:pt x="586" y="665"/>
                  </a:lnTo>
                  <a:lnTo>
                    <a:pt x="586" y="665"/>
                  </a:lnTo>
                  <a:lnTo>
                    <a:pt x="603" y="640"/>
                  </a:lnTo>
                  <a:lnTo>
                    <a:pt x="625" y="617"/>
                  </a:lnTo>
                  <a:lnTo>
                    <a:pt x="653" y="582"/>
                  </a:lnTo>
                  <a:lnTo>
                    <a:pt x="678" y="546"/>
                  </a:lnTo>
                  <a:lnTo>
                    <a:pt x="698" y="503"/>
                  </a:lnTo>
                  <a:lnTo>
                    <a:pt x="707" y="459"/>
                  </a:lnTo>
                  <a:lnTo>
                    <a:pt x="713" y="413"/>
                  </a:lnTo>
                  <a:lnTo>
                    <a:pt x="707" y="357"/>
                  </a:lnTo>
                  <a:lnTo>
                    <a:pt x="690" y="304"/>
                  </a:lnTo>
                  <a:lnTo>
                    <a:pt x="665" y="258"/>
                  </a:lnTo>
                  <a:lnTo>
                    <a:pt x="630" y="215"/>
                  </a:lnTo>
                  <a:lnTo>
                    <a:pt x="588" y="181"/>
                  </a:lnTo>
                  <a:lnTo>
                    <a:pt x="542" y="156"/>
                  </a:lnTo>
                  <a:lnTo>
                    <a:pt x="488" y="138"/>
                  </a:lnTo>
                  <a:lnTo>
                    <a:pt x="433" y="133"/>
                  </a:lnTo>
                  <a:close/>
                  <a:moveTo>
                    <a:pt x="421" y="0"/>
                  </a:moveTo>
                  <a:lnTo>
                    <a:pt x="427" y="0"/>
                  </a:lnTo>
                  <a:lnTo>
                    <a:pt x="494" y="6"/>
                  </a:lnTo>
                  <a:lnTo>
                    <a:pt x="559" y="21"/>
                  </a:lnTo>
                  <a:lnTo>
                    <a:pt x="619" y="48"/>
                  </a:lnTo>
                  <a:lnTo>
                    <a:pt x="675" y="81"/>
                  </a:lnTo>
                  <a:lnTo>
                    <a:pt x="724" y="123"/>
                  </a:lnTo>
                  <a:lnTo>
                    <a:pt x="767" y="173"/>
                  </a:lnTo>
                  <a:lnTo>
                    <a:pt x="801" y="229"/>
                  </a:lnTo>
                  <a:lnTo>
                    <a:pt x="826" y="288"/>
                  </a:lnTo>
                  <a:lnTo>
                    <a:pt x="842" y="354"/>
                  </a:lnTo>
                  <a:lnTo>
                    <a:pt x="847" y="423"/>
                  </a:lnTo>
                  <a:lnTo>
                    <a:pt x="847" y="427"/>
                  </a:lnTo>
                  <a:lnTo>
                    <a:pt x="842" y="494"/>
                  </a:lnTo>
                  <a:lnTo>
                    <a:pt x="826" y="559"/>
                  </a:lnTo>
                  <a:lnTo>
                    <a:pt x="799" y="621"/>
                  </a:lnTo>
                  <a:lnTo>
                    <a:pt x="765" y="676"/>
                  </a:lnTo>
                  <a:lnTo>
                    <a:pt x="723" y="724"/>
                  </a:lnTo>
                  <a:lnTo>
                    <a:pt x="675" y="767"/>
                  </a:lnTo>
                  <a:lnTo>
                    <a:pt x="619" y="801"/>
                  </a:lnTo>
                  <a:lnTo>
                    <a:pt x="557" y="826"/>
                  </a:lnTo>
                  <a:lnTo>
                    <a:pt x="492" y="843"/>
                  </a:lnTo>
                  <a:lnTo>
                    <a:pt x="423" y="849"/>
                  </a:lnTo>
                  <a:lnTo>
                    <a:pt x="356" y="843"/>
                  </a:lnTo>
                  <a:lnTo>
                    <a:pt x="290" y="826"/>
                  </a:lnTo>
                  <a:lnTo>
                    <a:pt x="229" y="801"/>
                  </a:lnTo>
                  <a:lnTo>
                    <a:pt x="173" y="767"/>
                  </a:lnTo>
                  <a:lnTo>
                    <a:pt x="123" y="724"/>
                  </a:lnTo>
                  <a:lnTo>
                    <a:pt x="81" y="674"/>
                  </a:lnTo>
                  <a:lnTo>
                    <a:pt x="46" y="619"/>
                  </a:lnTo>
                  <a:lnTo>
                    <a:pt x="22" y="557"/>
                  </a:lnTo>
                  <a:lnTo>
                    <a:pt x="4" y="492"/>
                  </a:lnTo>
                  <a:lnTo>
                    <a:pt x="0" y="425"/>
                  </a:lnTo>
                  <a:lnTo>
                    <a:pt x="4" y="356"/>
                  </a:lnTo>
                  <a:lnTo>
                    <a:pt x="22" y="290"/>
                  </a:lnTo>
                  <a:lnTo>
                    <a:pt x="46" y="229"/>
                  </a:lnTo>
                  <a:lnTo>
                    <a:pt x="81" y="173"/>
                  </a:lnTo>
                  <a:lnTo>
                    <a:pt x="123" y="125"/>
                  </a:lnTo>
                  <a:lnTo>
                    <a:pt x="173" y="83"/>
                  </a:lnTo>
                  <a:lnTo>
                    <a:pt x="227" y="48"/>
                  </a:lnTo>
                  <a:lnTo>
                    <a:pt x="288" y="21"/>
                  </a:lnTo>
                  <a:lnTo>
                    <a:pt x="354" y="6"/>
                  </a:lnTo>
                  <a:lnTo>
                    <a:pt x="421" y="0"/>
                  </a:lnTo>
                  <a:close/>
                </a:path>
              </a:pathLst>
            </a:custGeom>
            <a:solidFill>
              <a:srgbClr val="A0DFE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Freeform 10"/>
            <p:cNvSpPr>
              <a:spLocks/>
            </p:cNvSpPr>
            <p:nvPr/>
          </p:nvSpPr>
          <p:spPr bwMode="auto">
            <a:xfrm>
              <a:off x="3652838" y="3205163"/>
              <a:ext cx="887413" cy="1122363"/>
            </a:xfrm>
            <a:custGeom>
              <a:avLst/>
              <a:gdLst>
                <a:gd name="T0" fmla="*/ 279 w 559"/>
                <a:gd name="T1" fmla="*/ 0 h 707"/>
                <a:gd name="T2" fmla="*/ 334 w 559"/>
                <a:gd name="T3" fmla="*/ 5 h 707"/>
                <a:gd name="T4" fmla="*/ 388 w 559"/>
                <a:gd name="T5" fmla="*/ 23 h 707"/>
                <a:gd name="T6" fmla="*/ 434 w 559"/>
                <a:gd name="T7" fmla="*/ 48 h 707"/>
                <a:gd name="T8" fmla="*/ 476 w 559"/>
                <a:gd name="T9" fmla="*/ 82 h 707"/>
                <a:gd name="T10" fmla="*/ 511 w 559"/>
                <a:gd name="T11" fmla="*/ 125 h 707"/>
                <a:gd name="T12" fmla="*/ 536 w 559"/>
                <a:gd name="T13" fmla="*/ 171 h 707"/>
                <a:gd name="T14" fmla="*/ 553 w 559"/>
                <a:gd name="T15" fmla="*/ 224 h 707"/>
                <a:gd name="T16" fmla="*/ 559 w 559"/>
                <a:gd name="T17" fmla="*/ 280 h 707"/>
                <a:gd name="T18" fmla="*/ 553 w 559"/>
                <a:gd name="T19" fmla="*/ 326 h 707"/>
                <a:gd name="T20" fmla="*/ 544 w 559"/>
                <a:gd name="T21" fmla="*/ 370 h 707"/>
                <a:gd name="T22" fmla="*/ 524 w 559"/>
                <a:gd name="T23" fmla="*/ 413 h 707"/>
                <a:gd name="T24" fmla="*/ 499 w 559"/>
                <a:gd name="T25" fmla="*/ 449 h 707"/>
                <a:gd name="T26" fmla="*/ 471 w 559"/>
                <a:gd name="T27" fmla="*/ 484 h 707"/>
                <a:gd name="T28" fmla="*/ 440 w 559"/>
                <a:gd name="T29" fmla="*/ 518 h 707"/>
                <a:gd name="T30" fmla="*/ 419 w 559"/>
                <a:gd name="T31" fmla="*/ 555 h 707"/>
                <a:gd name="T32" fmla="*/ 403 w 559"/>
                <a:gd name="T33" fmla="*/ 587 h 707"/>
                <a:gd name="T34" fmla="*/ 394 w 559"/>
                <a:gd name="T35" fmla="*/ 614 h 707"/>
                <a:gd name="T36" fmla="*/ 388 w 559"/>
                <a:gd name="T37" fmla="*/ 637 h 707"/>
                <a:gd name="T38" fmla="*/ 386 w 559"/>
                <a:gd name="T39" fmla="*/ 653 h 707"/>
                <a:gd name="T40" fmla="*/ 386 w 559"/>
                <a:gd name="T41" fmla="*/ 657 h 707"/>
                <a:gd name="T42" fmla="*/ 284 w 559"/>
                <a:gd name="T43" fmla="*/ 703 h 707"/>
                <a:gd name="T44" fmla="*/ 282 w 559"/>
                <a:gd name="T45" fmla="*/ 707 h 707"/>
                <a:gd name="T46" fmla="*/ 279 w 559"/>
                <a:gd name="T47" fmla="*/ 705 h 707"/>
                <a:gd name="T48" fmla="*/ 275 w 559"/>
                <a:gd name="T49" fmla="*/ 707 h 707"/>
                <a:gd name="T50" fmla="*/ 273 w 559"/>
                <a:gd name="T51" fmla="*/ 703 h 707"/>
                <a:gd name="T52" fmla="*/ 171 w 559"/>
                <a:gd name="T53" fmla="*/ 657 h 707"/>
                <a:gd name="T54" fmla="*/ 171 w 559"/>
                <a:gd name="T55" fmla="*/ 653 h 707"/>
                <a:gd name="T56" fmla="*/ 169 w 559"/>
                <a:gd name="T57" fmla="*/ 637 h 707"/>
                <a:gd name="T58" fmla="*/ 163 w 559"/>
                <a:gd name="T59" fmla="*/ 614 h 707"/>
                <a:gd name="T60" fmla="*/ 154 w 559"/>
                <a:gd name="T61" fmla="*/ 586 h 707"/>
                <a:gd name="T62" fmla="*/ 138 w 559"/>
                <a:gd name="T63" fmla="*/ 551 h 707"/>
                <a:gd name="T64" fmla="*/ 115 w 559"/>
                <a:gd name="T65" fmla="*/ 516 h 707"/>
                <a:gd name="T66" fmla="*/ 83 w 559"/>
                <a:gd name="T67" fmla="*/ 480 h 707"/>
                <a:gd name="T68" fmla="*/ 83 w 559"/>
                <a:gd name="T69" fmla="*/ 480 h 707"/>
                <a:gd name="T70" fmla="*/ 48 w 559"/>
                <a:gd name="T71" fmla="*/ 438 h 707"/>
                <a:gd name="T72" fmla="*/ 21 w 559"/>
                <a:gd name="T73" fmla="*/ 390 h 707"/>
                <a:gd name="T74" fmla="*/ 6 w 559"/>
                <a:gd name="T75" fmla="*/ 338 h 707"/>
                <a:gd name="T76" fmla="*/ 0 w 559"/>
                <a:gd name="T77" fmla="*/ 280 h 707"/>
                <a:gd name="T78" fmla="*/ 6 w 559"/>
                <a:gd name="T79" fmla="*/ 224 h 707"/>
                <a:gd name="T80" fmla="*/ 21 w 559"/>
                <a:gd name="T81" fmla="*/ 171 h 707"/>
                <a:gd name="T82" fmla="*/ 46 w 559"/>
                <a:gd name="T83" fmla="*/ 125 h 707"/>
                <a:gd name="T84" fmla="*/ 81 w 559"/>
                <a:gd name="T85" fmla="*/ 82 h 707"/>
                <a:gd name="T86" fmla="*/ 123 w 559"/>
                <a:gd name="T87" fmla="*/ 48 h 707"/>
                <a:gd name="T88" fmla="*/ 169 w 559"/>
                <a:gd name="T89" fmla="*/ 23 h 707"/>
                <a:gd name="T90" fmla="*/ 223 w 559"/>
                <a:gd name="T91" fmla="*/ 5 h 707"/>
                <a:gd name="T92" fmla="*/ 279 w 559"/>
                <a:gd name="T93" fmla="*/ 0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9" h="707">
                  <a:moveTo>
                    <a:pt x="279" y="0"/>
                  </a:moveTo>
                  <a:lnTo>
                    <a:pt x="334" y="5"/>
                  </a:lnTo>
                  <a:lnTo>
                    <a:pt x="388" y="23"/>
                  </a:lnTo>
                  <a:lnTo>
                    <a:pt x="434" y="48"/>
                  </a:lnTo>
                  <a:lnTo>
                    <a:pt x="476" y="82"/>
                  </a:lnTo>
                  <a:lnTo>
                    <a:pt x="511" y="125"/>
                  </a:lnTo>
                  <a:lnTo>
                    <a:pt x="536" y="171"/>
                  </a:lnTo>
                  <a:lnTo>
                    <a:pt x="553" y="224"/>
                  </a:lnTo>
                  <a:lnTo>
                    <a:pt x="559" y="280"/>
                  </a:lnTo>
                  <a:lnTo>
                    <a:pt x="553" y="326"/>
                  </a:lnTo>
                  <a:lnTo>
                    <a:pt x="544" y="370"/>
                  </a:lnTo>
                  <a:lnTo>
                    <a:pt x="524" y="413"/>
                  </a:lnTo>
                  <a:lnTo>
                    <a:pt x="499" y="449"/>
                  </a:lnTo>
                  <a:lnTo>
                    <a:pt x="471" y="484"/>
                  </a:lnTo>
                  <a:lnTo>
                    <a:pt x="440" y="518"/>
                  </a:lnTo>
                  <a:lnTo>
                    <a:pt x="419" y="555"/>
                  </a:lnTo>
                  <a:lnTo>
                    <a:pt x="403" y="587"/>
                  </a:lnTo>
                  <a:lnTo>
                    <a:pt x="394" y="614"/>
                  </a:lnTo>
                  <a:lnTo>
                    <a:pt x="388" y="637"/>
                  </a:lnTo>
                  <a:lnTo>
                    <a:pt x="386" y="653"/>
                  </a:lnTo>
                  <a:lnTo>
                    <a:pt x="386" y="657"/>
                  </a:lnTo>
                  <a:lnTo>
                    <a:pt x="284" y="703"/>
                  </a:lnTo>
                  <a:lnTo>
                    <a:pt x="282" y="707"/>
                  </a:lnTo>
                  <a:lnTo>
                    <a:pt x="279" y="705"/>
                  </a:lnTo>
                  <a:lnTo>
                    <a:pt x="275" y="707"/>
                  </a:lnTo>
                  <a:lnTo>
                    <a:pt x="273" y="703"/>
                  </a:lnTo>
                  <a:lnTo>
                    <a:pt x="171" y="657"/>
                  </a:lnTo>
                  <a:lnTo>
                    <a:pt x="171" y="653"/>
                  </a:lnTo>
                  <a:lnTo>
                    <a:pt x="169" y="637"/>
                  </a:lnTo>
                  <a:lnTo>
                    <a:pt x="163" y="614"/>
                  </a:lnTo>
                  <a:lnTo>
                    <a:pt x="154" y="586"/>
                  </a:lnTo>
                  <a:lnTo>
                    <a:pt x="138" y="551"/>
                  </a:lnTo>
                  <a:lnTo>
                    <a:pt x="115" y="516"/>
                  </a:lnTo>
                  <a:lnTo>
                    <a:pt x="83" y="480"/>
                  </a:lnTo>
                  <a:lnTo>
                    <a:pt x="83" y="480"/>
                  </a:lnTo>
                  <a:lnTo>
                    <a:pt x="48" y="438"/>
                  </a:lnTo>
                  <a:lnTo>
                    <a:pt x="21" y="390"/>
                  </a:lnTo>
                  <a:lnTo>
                    <a:pt x="6" y="338"/>
                  </a:lnTo>
                  <a:lnTo>
                    <a:pt x="0" y="280"/>
                  </a:lnTo>
                  <a:lnTo>
                    <a:pt x="6" y="224"/>
                  </a:lnTo>
                  <a:lnTo>
                    <a:pt x="21" y="171"/>
                  </a:lnTo>
                  <a:lnTo>
                    <a:pt x="46" y="125"/>
                  </a:lnTo>
                  <a:lnTo>
                    <a:pt x="81" y="82"/>
                  </a:lnTo>
                  <a:lnTo>
                    <a:pt x="123" y="48"/>
                  </a:lnTo>
                  <a:lnTo>
                    <a:pt x="169" y="23"/>
                  </a:lnTo>
                  <a:lnTo>
                    <a:pt x="223" y="5"/>
                  </a:lnTo>
                  <a:lnTo>
                    <a:pt x="279"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Rectangle 11"/>
            <p:cNvSpPr>
              <a:spLocks noChangeArrowheads="1"/>
            </p:cNvSpPr>
            <p:nvPr/>
          </p:nvSpPr>
          <p:spPr bwMode="auto">
            <a:xfrm>
              <a:off x="4013200" y="4911725"/>
              <a:ext cx="163513" cy="112713"/>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12"/>
            <p:cNvSpPr>
              <a:spLocks noChangeArrowheads="1"/>
            </p:cNvSpPr>
            <p:nvPr/>
          </p:nvSpPr>
          <p:spPr bwMode="auto">
            <a:xfrm>
              <a:off x="4083050" y="4451350"/>
              <a:ext cx="23813" cy="482600"/>
            </a:xfrm>
            <a:prstGeom prst="rect">
              <a:avLst/>
            </a:prstGeom>
            <a:solidFill>
              <a:srgbClr val="00003D"/>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Freeform 13"/>
            <p:cNvSpPr>
              <a:spLocks noEditPoints="1"/>
            </p:cNvSpPr>
            <p:nvPr/>
          </p:nvSpPr>
          <p:spPr bwMode="auto">
            <a:xfrm>
              <a:off x="3652838" y="3649663"/>
              <a:ext cx="685800" cy="592138"/>
            </a:xfrm>
            <a:custGeom>
              <a:avLst/>
              <a:gdLst>
                <a:gd name="T0" fmla="*/ 386 w 432"/>
                <a:gd name="T1" fmla="*/ 373 h 373"/>
                <a:gd name="T2" fmla="*/ 386 w 432"/>
                <a:gd name="T3" fmla="*/ 373 h 373"/>
                <a:gd name="T4" fmla="*/ 386 w 432"/>
                <a:gd name="T5" fmla="*/ 373 h 373"/>
                <a:gd name="T6" fmla="*/ 386 w 432"/>
                <a:gd name="T7" fmla="*/ 373 h 373"/>
                <a:gd name="T8" fmla="*/ 432 w 432"/>
                <a:gd name="T9" fmla="*/ 252 h 373"/>
                <a:gd name="T10" fmla="*/ 432 w 432"/>
                <a:gd name="T11" fmla="*/ 252 h 373"/>
                <a:gd name="T12" fmla="*/ 432 w 432"/>
                <a:gd name="T13" fmla="*/ 252 h 373"/>
                <a:gd name="T14" fmla="*/ 413 w 432"/>
                <a:gd name="T15" fmla="*/ 286 h 373"/>
                <a:gd name="T16" fmla="*/ 400 w 432"/>
                <a:gd name="T17" fmla="*/ 317 h 373"/>
                <a:gd name="T18" fmla="*/ 392 w 432"/>
                <a:gd name="T19" fmla="*/ 342 h 373"/>
                <a:gd name="T20" fmla="*/ 388 w 432"/>
                <a:gd name="T21" fmla="*/ 363 h 373"/>
                <a:gd name="T22" fmla="*/ 392 w 432"/>
                <a:gd name="T23" fmla="*/ 342 h 373"/>
                <a:gd name="T24" fmla="*/ 400 w 432"/>
                <a:gd name="T25" fmla="*/ 317 h 373"/>
                <a:gd name="T26" fmla="*/ 413 w 432"/>
                <a:gd name="T27" fmla="*/ 286 h 373"/>
                <a:gd name="T28" fmla="*/ 432 w 432"/>
                <a:gd name="T29" fmla="*/ 252 h 373"/>
                <a:gd name="T30" fmla="*/ 123 w 432"/>
                <a:gd name="T31" fmla="*/ 250 h 373"/>
                <a:gd name="T32" fmla="*/ 134 w 432"/>
                <a:gd name="T33" fmla="*/ 265 h 373"/>
                <a:gd name="T34" fmla="*/ 150 w 432"/>
                <a:gd name="T35" fmla="*/ 296 h 373"/>
                <a:gd name="T36" fmla="*/ 159 w 432"/>
                <a:gd name="T37" fmla="*/ 323 h 373"/>
                <a:gd name="T38" fmla="*/ 150 w 432"/>
                <a:gd name="T39" fmla="*/ 296 h 373"/>
                <a:gd name="T40" fmla="*/ 134 w 432"/>
                <a:gd name="T41" fmla="*/ 265 h 373"/>
                <a:gd name="T42" fmla="*/ 123 w 432"/>
                <a:gd name="T43" fmla="*/ 250 h 373"/>
                <a:gd name="T44" fmla="*/ 83 w 432"/>
                <a:gd name="T45" fmla="*/ 200 h 373"/>
                <a:gd name="T46" fmla="*/ 111 w 432"/>
                <a:gd name="T47" fmla="*/ 233 h 373"/>
                <a:gd name="T48" fmla="*/ 123 w 432"/>
                <a:gd name="T49" fmla="*/ 250 h 373"/>
                <a:gd name="T50" fmla="*/ 111 w 432"/>
                <a:gd name="T51" fmla="*/ 233 h 373"/>
                <a:gd name="T52" fmla="*/ 83 w 432"/>
                <a:gd name="T53" fmla="*/ 200 h 373"/>
                <a:gd name="T54" fmla="*/ 0 w 432"/>
                <a:gd name="T55" fmla="*/ 0 h 373"/>
                <a:gd name="T56" fmla="*/ 6 w 432"/>
                <a:gd name="T57" fmla="*/ 56 h 373"/>
                <a:gd name="T58" fmla="*/ 21 w 432"/>
                <a:gd name="T59" fmla="*/ 108 h 373"/>
                <a:gd name="T60" fmla="*/ 46 w 432"/>
                <a:gd name="T61" fmla="*/ 156 h 373"/>
                <a:gd name="T62" fmla="*/ 21 w 432"/>
                <a:gd name="T63" fmla="*/ 108 h 373"/>
                <a:gd name="T64" fmla="*/ 6 w 432"/>
                <a:gd name="T65" fmla="*/ 56 h 373"/>
                <a:gd name="T66" fmla="*/ 0 w 432"/>
                <a:gd name="T6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373">
                  <a:moveTo>
                    <a:pt x="386" y="373"/>
                  </a:moveTo>
                  <a:lnTo>
                    <a:pt x="386" y="373"/>
                  </a:lnTo>
                  <a:lnTo>
                    <a:pt x="386" y="373"/>
                  </a:lnTo>
                  <a:lnTo>
                    <a:pt x="386" y="373"/>
                  </a:lnTo>
                  <a:close/>
                  <a:moveTo>
                    <a:pt x="432" y="252"/>
                  </a:moveTo>
                  <a:lnTo>
                    <a:pt x="432" y="252"/>
                  </a:lnTo>
                  <a:lnTo>
                    <a:pt x="432" y="252"/>
                  </a:lnTo>
                  <a:lnTo>
                    <a:pt x="413" y="286"/>
                  </a:lnTo>
                  <a:lnTo>
                    <a:pt x="400" y="317"/>
                  </a:lnTo>
                  <a:lnTo>
                    <a:pt x="392" y="342"/>
                  </a:lnTo>
                  <a:lnTo>
                    <a:pt x="388" y="363"/>
                  </a:lnTo>
                  <a:lnTo>
                    <a:pt x="392" y="342"/>
                  </a:lnTo>
                  <a:lnTo>
                    <a:pt x="400" y="317"/>
                  </a:lnTo>
                  <a:lnTo>
                    <a:pt x="413" y="286"/>
                  </a:lnTo>
                  <a:lnTo>
                    <a:pt x="432" y="252"/>
                  </a:lnTo>
                  <a:close/>
                  <a:moveTo>
                    <a:pt x="123" y="250"/>
                  </a:moveTo>
                  <a:lnTo>
                    <a:pt x="134" y="265"/>
                  </a:lnTo>
                  <a:lnTo>
                    <a:pt x="150" y="296"/>
                  </a:lnTo>
                  <a:lnTo>
                    <a:pt x="159" y="323"/>
                  </a:lnTo>
                  <a:lnTo>
                    <a:pt x="150" y="296"/>
                  </a:lnTo>
                  <a:lnTo>
                    <a:pt x="134" y="265"/>
                  </a:lnTo>
                  <a:lnTo>
                    <a:pt x="123" y="250"/>
                  </a:lnTo>
                  <a:close/>
                  <a:moveTo>
                    <a:pt x="83" y="200"/>
                  </a:moveTo>
                  <a:lnTo>
                    <a:pt x="111" y="233"/>
                  </a:lnTo>
                  <a:lnTo>
                    <a:pt x="123" y="250"/>
                  </a:lnTo>
                  <a:lnTo>
                    <a:pt x="111" y="233"/>
                  </a:lnTo>
                  <a:lnTo>
                    <a:pt x="83" y="200"/>
                  </a:lnTo>
                  <a:close/>
                  <a:moveTo>
                    <a:pt x="0" y="0"/>
                  </a:moveTo>
                  <a:lnTo>
                    <a:pt x="6" y="56"/>
                  </a:lnTo>
                  <a:lnTo>
                    <a:pt x="21" y="108"/>
                  </a:lnTo>
                  <a:lnTo>
                    <a:pt x="46" y="156"/>
                  </a:lnTo>
                  <a:lnTo>
                    <a:pt x="21" y="108"/>
                  </a:lnTo>
                  <a:lnTo>
                    <a:pt x="6" y="56"/>
                  </a:lnTo>
                  <a:lnTo>
                    <a:pt x="0" y="0"/>
                  </a:lnTo>
                  <a:close/>
                </a:path>
              </a:pathLst>
            </a:custGeom>
            <a:solidFill>
              <a:srgbClr val="8BC9D8"/>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Freeform 14"/>
            <p:cNvSpPr>
              <a:spLocks/>
            </p:cNvSpPr>
            <p:nvPr/>
          </p:nvSpPr>
          <p:spPr bwMode="auto">
            <a:xfrm>
              <a:off x="3652838" y="3424238"/>
              <a:ext cx="685800" cy="823913"/>
            </a:xfrm>
            <a:custGeom>
              <a:avLst/>
              <a:gdLst>
                <a:gd name="T0" fmla="*/ 38 w 432"/>
                <a:gd name="T1" fmla="*/ 0 h 519"/>
                <a:gd name="T2" fmla="*/ 432 w 432"/>
                <a:gd name="T3" fmla="*/ 394 h 519"/>
                <a:gd name="T4" fmla="*/ 413 w 432"/>
                <a:gd name="T5" fmla="*/ 428 h 519"/>
                <a:gd name="T6" fmla="*/ 400 w 432"/>
                <a:gd name="T7" fmla="*/ 459 h 519"/>
                <a:gd name="T8" fmla="*/ 392 w 432"/>
                <a:gd name="T9" fmla="*/ 484 h 519"/>
                <a:gd name="T10" fmla="*/ 388 w 432"/>
                <a:gd name="T11" fmla="*/ 505 h 519"/>
                <a:gd name="T12" fmla="*/ 386 w 432"/>
                <a:gd name="T13" fmla="*/ 511 h 519"/>
                <a:gd name="T14" fmla="*/ 386 w 432"/>
                <a:gd name="T15" fmla="*/ 515 h 519"/>
                <a:gd name="T16" fmla="*/ 386 w 432"/>
                <a:gd name="T17" fmla="*/ 515 h 519"/>
                <a:gd name="T18" fmla="*/ 386 w 432"/>
                <a:gd name="T19" fmla="*/ 515 h 519"/>
                <a:gd name="T20" fmla="*/ 171 w 432"/>
                <a:gd name="T21" fmla="*/ 519 h 519"/>
                <a:gd name="T22" fmla="*/ 171 w 432"/>
                <a:gd name="T23" fmla="*/ 513 h 519"/>
                <a:gd name="T24" fmla="*/ 167 w 432"/>
                <a:gd name="T25" fmla="*/ 494 h 519"/>
                <a:gd name="T26" fmla="*/ 159 w 432"/>
                <a:gd name="T27" fmla="*/ 465 h 519"/>
                <a:gd name="T28" fmla="*/ 150 w 432"/>
                <a:gd name="T29" fmla="*/ 438 h 519"/>
                <a:gd name="T30" fmla="*/ 134 w 432"/>
                <a:gd name="T31" fmla="*/ 407 h 519"/>
                <a:gd name="T32" fmla="*/ 111 w 432"/>
                <a:gd name="T33" fmla="*/ 375 h 519"/>
                <a:gd name="T34" fmla="*/ 83 w 432"/>
                <a:gd name="T35" fmla="*/ 342 h 519"/>
                <a:gd name="T36" fmla="*/ 83 w 432"/>
                <a:gd name="T37" fmla="*/ 342 h 519"/>
                <a:gd name="T38" fmla="*/ 83 w 432"/>
                <a:gd name="T39" fmla="*/ 342 h 519"/>
                <a:gd name="T40" fmla="*/ 63 w 432"/>
                <a:gd name="T41" fmla="*/ 321 h 519"/>
                <a:gd name="T42" fmla="*/ 46 w 432"/>
                <a:gd name="T43" fmla="*/ 298 h 519"/>
                <a:gd name="T44" fmla="*/ 46 w 432"/>
                <a:gd name="T45" fmla="*/ 298 h 519"/>
                <a:gd name="T46" fmla="*/ 46 w 432"/>
                <a:gd name="T47" fmla="*/ 298 h 519"/>
                <a:gd name="T48" fmla="*/ 21 w 432"/>
                <a:gd name="T49" fmla="*/ 250 h 519"/>
                <a:gd name="T50" fmla="*/ 6 w 432"/>
                <a:gd name="T51" fmla="*/ 198 h 519"/>
                <a:gd name="T52" fmla="*/ 0 w 432"/>
                <a:gd name="T53" fmla="*/ 142 h 519"/>
                <a:gd name="T54" fmla="*/ 0 w 432"/>
                <a:gd name="T55" fmla="*/ 142 h 519"/>
                <a:gd name="T56" fmla="*/ 0 w 432"/>
                <a:gd name="T57" fmla="*/ 142 h 519"/>
                <a:gd name="T58" fmla="*/ 0 w 432"/>
                <a:gd name="T59" fmla="*/ 140 h 519"/>
                <a:gd name="T60" fmla="*/ 0 w 432"/>
                <a:gd name="T61" fmla="*/ 140 h 519"/>
                <a:gd name="T62" fmla="*/ 4 w 432"/>
                <a:gd name="T63" fmla="*/ 90 h 519"/>
                <a:gd name="T64" fmla="*/ 17 w 432"/>
                <a:gd name="T65" fmla="*/ 44 h 519"/>
                <a:gd name="T66" fmla="*/ 38 w 432"/>
                <a:gd name="T67" fmla="*/ 0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2" h="519">
                  <a:moveTo>
                    <a:pt x="38" y="0"/>
                  </a:moveTo>
                  <a:lnTo>
                    <a:pt x="432" y="394"/>
                  </a:lnTo>
                  <a:lnTo>
                    <a:pt x="413" y="428"/>
                  </a:lnTo>
                  <a:lnTo>
                    <a:pt x="400" y="459"/>
                  </a:lnTo>
                  <a:lnTo>
                    <a:pt x="392" y="484"/>
                  </a:lnTo>
                  <a:lnTo>
                    <a:pt x="388" y="505"/>
                  </a:lnTo>
                  <a:lnTo>
                    <a:pt x="386" y="511"/>
                  </a:lnTo>
                  <a:lnTo>
                    <a:pt x="386" y="515"/>
                  </a:lnTo>
                  <a:lnTo>
                    <a:pt x="386" y="515"/>
                  </a:lnTo>
                  <a:lnTo>
                    <a:pt x="386" y="515"/>
                  </a:lnTo>
                  <a:lnTo>
                    <a:pt x="171" y="519"/>
                  </a:lnTo>
                  <a:lnTo>
                    <a:pt x="171" y="513"/>
                  </a:lnTo>
                  <a:lnTo>
                    <a:pt x="167" y="494"/>
                  </a:lnTo>
                  <a:lnTo>
                    <a:pt x="159" y="465"/>
                  </a:lnTo>
                  <a:lnTo>
                    <a:pt x="150" y="438"/>
                  </a:lnTo>
                  <a:lnTo>
                    <a:pt x="134" y="407"/>
                  </a:lnTo>
                  <a:lnTo>
                    <a:pt x="111" y="375"/>
                  </a:lnTo>
                  <a:lnTo>
                    <a:pt x="83" y="342"/>
                  </a:lnTo>
                  <a:lnTo>
                    <a:pt x="83" y="342"/>
                  </a:lnTo>
                  <a:lnTo>
                    <a:pt x="83" y="342"/>
                  </a:lnTo>
                  <a:lnTo>
                    <a:pt x="63" y="321"/>
                  </a:lnTo>
                  <a:lnTo>
                    <a:pt x="46" y="298"/>
                  </a:lnTo>
                  <a:lnTo>
                    <a:pt x="46" y="298"/>
                  </a:lnTo>
                  <a:lnTo>
                    <a:pt x="46" y="298"/>
                  </a:lnTo>
                  <a:lnTo>
                    <a:pt x="21" y="250"/>
                  </a:lnTo>
                  <a:lnTo>
                    <a:pt x="6" y="198"/>
                  </a:lnTo>
                  <a:lnTo>
                    <a:pt x="0" y="142"/>
                  </a:lnTo>
                  <a:lnTo>
                    <a:pt x="0" y="142"/>
                  </a:lnTo>
                  <a:lnTo>
                    <a:pt x="0" y="142"/>
                  </a:lnTo>
                  <a:lnTo>
                    <a:pt x="0" y="140"/>
                  </a:lnTo>
                  <a:lnTo>
                    <a:pt x="0" y="140"/>
                  </a:lnTo>
                  <a:lnTo>
                    <a:pt x="4" y="90"/>
                  </a:lnTo>
                  <a:lnTo>
                    <a:pt x="17" y="44"/>
                  </a:lnTo>
                  <a:lnTo>
                    <a:pt x="38" y="0"/>
                  </a:lnTo>
                  <a:close/>
                </a:path>
              </a:pathLst>
            </a:custGeom>
            <a:solidFill>
              <a:srgbClr val="E5A3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5"/>
            <p:cNvSpPr>
              <a:spLocks noChangeArrowheads="1"/>
            </p:cNvSpPr>
            <p:nvPr/>
          </p:nvSpPr>
          <p:spPr bwMode="auto">
            <a:xfrm>
              <a:off x="3924300" y="4241800"/>
              <a:ext cx="341313" cy="209550"/>
            </a:xfrm>
            <a:prstGeom prst="rect">
              <a:avLst/>
            </a:prstGeom>
            <a:solidFill>
              <a:srgbClr val="E616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6"/>
            <p:cNvSpPr>
              <a:spLocks/>
            </p:cNvSpPr>
            <p:nvPr/>
          </p:nvSpPr>
          <p:spPr bwMode="auto">
            <a:xfrm>
              <a:off x="3921125" y="4265613"/>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17"/>
            <p:cNvSpPr>
              <a:spLocks/>
            </p:cNvSpPr>
            <p:nvPr/>
          </p:nvSpPr>
          <p:spPr bwMode="auto">
            <a:xfrm>
              <a:off x="3921125" y="4327525"/>
              <a:ext cx="347663" cy="50800"/>
            </a:xfrm>
            <a:custGeom>
              <a:avLst/>
              <a:gdLst>
                <a:gd name="T0" fmla="*/ 219 w 219"/>
                <a:gd name="T1" fmla="*/ 0 h 32"/>
                <a:gd name="T2" fmla="*/ 219 w 219"/>
                <a:gd name="T3" fmla="*/ 3 h 32"/>
                <a:gd name="T4" fmla="*/ 2 w 219"/>
                <a:gd name="T5" fmla="*/ 32 h 32"/>
                <a:gd name="T6" fmla="*/ 0 w 219"/>
                <a:gd name="T7" fmla="*/ 26 h 32"/>
                <a:gd name="T8" fmla="*/ 219 w 219"/>
                <a:gd name="T9" fmla="*/ 0 h 32"/>
              </a:gdLst>
              <a:ahLst/>
              <a:cxnLst>
                <a:cxn ang="0">
                  <a:pos x="T0" y="T1"/>
                </a:cxn>
                <a:cxn ang="0">
                  <a:pos x="T2" y="T3"/>
                </a:cxn>
                <a:cxn ang="0">
                  <a:pos x="T4" y="T5"/>
                </a:cxn>
                <a:cxn ang="0">
                  <a:pos x="T6" y="T7"/>
                </a:cxn>
                <a:cxn ang="0">
                  <a:pos x="T8" y="T9"/>
                </a:cxn>
              </a:cxnLst>
              <a:rect l="0" t="0" r="r" b="b"/>
              <a:pathLst>
                <a:path w="219" h="32">
                  <a:moveTo>
                    <a:pt x="219" y="0"/>
                  </a:moveTo>
                  <a:lnTo>
                    <a:pt x="219" y="3"/>
                  </a:lnTo>
                  <a:lnTo>
                    <a:pt x="2" y="32"/>
                  </a:lnTo>
                  <a:lnTo>
                    <a:pt x="0" y="26"/>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18"/>
            <p:cNvSpPr>
              <a:spLocks/>
            </p:cNvSpPr>
            <p:nvPr/>
          </p:nvSpPr>
          <p:spPr bwMode="auto">
            <a:xfrm>
              <a:off x="3921125" y="4375150"/>
              <a:ext cx="347663" cy="52388"/>
            </a:xfrm>
            <a:custGeom>
              <a:avLst/>
              <a:gdLst>
                <a:gd name="T0" fmla="*/ 219 w 219"/>
                <a:gd name="T1" fmla="*/ 0 h 33"/>
                <a:gd name="T2" fmla="*/ 219 w 219"/>
                <a:gd name="T3" fmla="*/ 6 h 33"/>
                <a:gd name="T4" fmla="*/ 2 w 219"/>
                <a:gd name="T5" fmla="*/ 33 h 33"/>
                <a:gd name="T6" fmla="*/ 0 w 219"/>
                <a:gd name="T7" fmla="*/ 27 h 33"/>
                <a:gd name="T8" fmla="*/ 219 w 219"/>
                <a:gd name="T9" fmla="*/ 0 h 33"/>
              </a:gdLst>
              <a:ahLst/>
              <a:cxnLst>
                <a:cxn ang="0">
                  <a:pos x="T0" y="T1"/>
                </a:cxn>
                <a:cxn ang="0">
                  <a:pos x="T2" y="T3"/>
                </a:cxn>
                <a:cxn ang="0">
                  <a:pos x="T4" y="T5"/>
                </a:cxn>
                <a:cxn ang="0">
                  <a:pos x="T6" y="T7"/>
                </a:cxn>
                <a:cxn ang="0">
                  <a:pos x="T8" y="T9"/>
                </a:cxn>
              </a:cxnLst>
              <a:rect l="0" t="0" r="r" b="b"/>
              <a:pathLst>
                <a:path w="219" h="33">
                  <a:moveTo>
                    <a:pt x="219" y="0"/>
                  </a:moveTo>
                  <a:lnTo>
                    <a:pt x="219" y="6"/>
                  </a:lnTo>
                  <a:lnTo>
                    <a:pt x="2" y="33"/>
                  </a:lnTo>
                  <a:lnTo>
                    <a:pt x="0" y="27"/>
                  </a:lnTo>
                  <a:lnTo>
                    <a:pt x="219"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6" name="Group 15"/>
          <p:cNvGrpSpPr/>
          <p:nvPr/>
        </p:nvGrpSpPr>
        <p:grpSpPr>
          <a:xfrm>
            <a:off x="4700972" y="2136975"/>
            <a:ext cx="2619241" cy="3167400"/>
            <a:chOff x="6399213" y="2936875"/>
            <a:chExt cx="1744662" cy="2109788"/>
          </a:xfrm>
        </p:grpSpPr>
        <p:sp>
          <p:nvSpPr>
            <p:cNvPr id="17" name="Freeform 19"/>
            <p:cNvSpPr>
              <a:spLocks/>
            </p:cNvSpPr>
            <p:nvPr/>
          </p:nvSpPr>
          <p:spPr bwMode="auto">
            <a:xfrm>
              <a:off x="6756400" y="2936875"/>
              <a:ext cx="884238" cy="1427163"/>
            </a:xfrm>
            <a:custGeom>
              <a:avLst/>
              <a:gdLst>
                <a:gd name="T0" fmla="*/ 0 w 557"/>
                <a:gd name="T1" fmla="*/ 0 h 899"/>
                <a:gd name="T2" fmla="*/ 557 w 557"/>
                <a:gd name="T3" fmla="*/ 0 h 899"/>
                <a:gd name="T4" fmla="*/ 557 w 557"/>
                <a:gd name="T5" fmla="*/ 891 h 899"/>
                <a:gd name="T6" fmla="*/ 540 w 557"/>
                <a:gd name="T7" fmla="*/ 891 h 899"/>
                <a:gd name="T8" fmla="*/ 511 w 557"/>
                <a:gd name="T9" fmla="*/ 893 h 899"/>
                <a:gd name="T10" fmla="*/ 484 w 557"/>
                <a:gd name="T11" fmla="*/ 899 h 899"/>
                <a:gd name="T12" fmla="*/ 461 w 557"/>
                <a:gd name="T13" fmla="*/ 854 h 899"/>
                <a:gd name="T14" fmla="*/ 432 w 557"/>
                <a:gd name="T15" fmla="*/ 816 h 899"/>
                <a:gd name="T16" fmla="*/ 398 w 557"/>
                <a:gd name="T17" fmla="*/ 781 h 899"/>
                <a:gd name="T18" fmla="*/ 357 w 557"/>
                <a:gd name="T19" fmla="*/ 753 h 899"/>
                <a:gd name="T20" fmla="*/ 313 w 557"/>
                <a:gd name="T21" fmla="*/ 733 h 899"/>
                <a:gd name="T22" fmla="*/ 265 w 557"/>
                <a:gd name="T23" fmla="*/ 720 h 899"/>
                <a:gd name="T24" fmla="*/ 213 w 557"/>
                <a:gd name="T25" fmla="*/ 716 h 899"/>
                <a:gd name="T26" fmla="*/ 163 w 557"/>
                <a:gd name="T27" fmla="*/ 720 h 899"/>
                <a:gd name="T28" fmla="*/ 117 w 557"/>
                <a:gd name="T29" fmla="*/ 731 h 899"/>
                <a:gd name="T30" fmla="*/ 73 w 557"/>
                <a:gd name="T31" fmla="*/ 753 h 899"/>
                <a:gd name="T32" fmla="*/ 35 w 557"/>
                <a:gd name="T33" fmla="*/ 778 h 899"/>
                <a:gd name="T34" fmla="*/ 0 w 557"/>
                <a:gd name="T35" fmla="*/ 810 h 899"/>
                <a:gd name="T36" fmla="*/ 0 w 557"/>
                <a:gd name="T37" fmla="*/ 0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7" h="899">
                  <a:moveTo>
                    <a:pt x="0" y="0"/>
                  </a:moveTo>
                  <a:lnTo>
                    <a:pt x="557" y="0"/>
                  </a:lnTo>
                  <a:lnTo>
                    <a:pt x="557" y="891"/>
                  </a:lnTo>
                  <a:lnTo>
                    <a:pt x="540" y="891"/>
                  </a:lnTo>
                  <a:lnTo>
                    <a:pt x="511" y="893"/>
                  </a:lnTo>
                  <a:lnTo>
                    <a:pt x="484" y="899"/>
                  </a:lnTo>
                  <a:lnTo>
                    <a:pt x="461" y="854"/>
                  </a:lnTo>
                  <a:lnTo>
                    <a:pt x="432" y="816"/>
                  </a:lnTo>
                  <a:lnTo>
                    <a:pt x="398" y="781"/>
                  </a:lnTo>
                  <a:lnTo>
                    <a:pt x="357" y="753"/>
                  </a:lnTo>
                  <a:lnTo>
                    <a:pt x="313" y="733"/>
                  </a:lnTo>
                  <a:lnTo>
                    <a:pt x="265" y="720"/>
                  </a:lnTo>
                  <a:lnTo>
                    <a:pt x="213" y="716"/>
                  </a:lnTo>
                  <a:lnTo>
                    <a:pt x="163" y="720"/>
                  </a:lnTo>
                  <a:lnTo>
                    <a:pt x="117" y="731"/>
                  </a:lnTo>
                  <a:lnTo>
                    <a:pt x="73" y="753"/>
                  </a:lnTo>
                  <a:lnTo>
                    <a:pt x="35" y="778"/>
                  </a:lnTo>
                  <a:lnTo>
                    <a:pt x="0" y="810"/>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Freeform 20"/>
            <p:cNvSpPr>
              <a:spLocks/>
            </p:cNvSpPr>
            <p:nvPr/>
          </p:nvSpPr>
          <p:spPr bwMode="auto">
            <a:xfrm>
              <a:off x="6838950" y="3063875"/>
              <a:ext cx="719138" cy="111125"/>
            </a:xfrm>
            <a:custGeom>
              <a:avLst/>
              <a:gdLst>
                <a:gd name="T0" fmla="*/ 35 w 453"/>
                <a:gd name="T1" fmla="*/ 0 h 70"/>
                <a:gd name="T2" fmla="*/ 419 w 453"/>
                <a:gd name="T3" fmla="*/ 0 h 70"/>
                <a:gd name="T4" fmla="*/ 434 w 453"/>
                <a:gd name="T5" fmla="*/ 2 h 70"/>
                <a:gd name="T6" fmla="*/ 444 w 453"/>
                <a:gd name="T7" fmla="*/ 8 h 70"/>
                <a:gd name="T8" fmla="*/ 449 w 453"/>
                <a:gd name="T9" fmla="*/ 16 h 70"/>
                <a:gd name="T10" fmla="*/ 451 w 453"/>
                <a:gd name="T11" fmla="*/ 23 h 70"/>
                <a:gd name="T12" fmla="*/ 453 w 453"/>
                <a:gd name="T13" fmla="*/ 29 h 70"/>
                <a:gd name="T14" fmla="*/ 453 w 453"/>
                <a:gd name="T15" fmla="*/ 31 h 70"/>
                <a:gd name="T16" fmla="*/ 453 w 453"/>
                <a:gd name="T17" fmla="*/ 37 h 70"/>
                <a:gd name="T18" fmla="*/ 449 w 453"/>
                <a:gd name="T19" fmla="*/ 50 h 70"/>
                <a:gd name="T20" fmla="*/ 444 w 453"/>
                <a:gd name="T21" fmla="*/ 60 h 70"/>
                <a:gd name="T22" fmla="*/ 436 w 453"/>
                <a:gd name="T23" fmla="*/ 66 h 70"/>
                <a:gd name="T24" fmla="*/ 428 w 453"/>
                <a:gd name="T25" fmla="*/ 68 h 70"/>
                <a:gd name="T26" fmla="*/ 423 w 453"/>
                <a:gd name="T27" fmla="*/ 70 h 70"/>
                <a:gd name="T28" fmla="*/ 419 w 453"/>
                <a:gd name="T29" fmla="*/ 70 h 70"/>
                <a:gd name="T30" fmla="*/ 35 w 453"/>
                <a:gd name="T31" fmla="*/ 70 h 70"/>
                <a:gd name="T32" fmla="*/ 19 w 453"/>
                <a:gd name="T33" fmla="*/ 66 h 70"/>
                <a:gd name="T34" fmla="*/ 12 w 453"/>
                <a:gd name="T35" fmla="*/ 60 h 70"/>
                <a:gd name="T36" fmla="*/ 6 w 453"/>
                <a:gd name="T37" fmla="*/ 52 h 70"/>
                <a:gd name="T38" fmla="*/ 2 w 453"/>
                <a:gd name="T39" fmla="*/ 46 h 70"/>
                <a:gd name="T40" fmla="*/ 0 w 453"/>
                <a:gd name="T41" fmla="*/ 41 h 70"/>
                <a:gd name="T42" fmla="*/ 0 w 453"/>
                <a:gd name="T43" fmla="*/ 37 h 70"/>
                <a:gd name="T44" fmla="*/ 0 w 453"/>
                <a:gd name="T45" fmla="*/ 31 h 70"/>
                <a:gd name="T46" fmla="*/ 4 w 453"/>
                <a:gd name="T47" fmla="*/ 18 h 70"/>
                <a:gd name="T48" fmla="*/ 10 w 453"/>
                <a:gd name="T49" fmla="*/ 10 h 70"/>
                <a:gd name="T50" fmla="*/ 17 w 453"/>
                <a:gd name="T51" fmla="*/ 4 h 70"/>
                <a:gd name="T52" fmla="*/ 25 w 453"/>
                <a:gd name="T53" fmla="*/ 0 h 70"/>
                <a:gd name="T54" fmla="*/ 31 w 453"/>
                <a:gd name="T55" fmla="*/ 0 h 70"/>
                <a:gd name="T56" fmla="*/ 35 w 453"/>
                <a:gd name="T5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70">
                  <a:moveTo>
                    <a:pt x="35" y="0"/>
                  </a:moveTo>
                  <a:lnTo>
                    <a:pt x="419" y="0"/>
                  </a:lnTo>
                  <a:lnTo>
                    <a:pt x="434" y="2"/>
                  </a:lnTo>
                  <a:lnTo>
                    <a:pt x="444" y="8"/>
                  </a:lnTo>
                  <a:lnTo>
                    <a:pt x="449" y="16"/>
                  </a:lnTo>
                  <a:lnTo>
                    <a:pt x="451" y="23"/>
                  </a:lnTo>
                  <a:lnTo>
                    <a:pt x="453" y="29"/>
                  </a:lnTo>
                  <a:lnTo>
                    <a:pt x="453" y="31"/>
                  </a:lnTo>
                  <a:lnTo>
                    <a:pt x="453" y="37"/>
                  </a:lnTo>
                  <a:lnTo>
                    <a:pt x="449" y="50"/>
                  </a:lnTo>
                  <a:lnTo>
                    <a:pt x="444" y="60"/>
                  </a:lnTo>
                  <a:lnTo>
                    <a:pt x="436" y="66"/>
                  </a:lnTo>
                  <a:lnTo>
                    <a:pt x="428" y="68"/>
                  </a:lnTo>
                  <a:lnTo>
                    <a:pt x="423" y="70"/>
                  </a:lnTo>
                  <a:lnTo>
                    <a:pt x="419" y="70"/>
                  </a:lnTo>
                  <a:lnTo>
                    <a:pt x="35" y="70"/>
                  </a:lnTo>
                  <a:lnTo>
                    <a:pt x="19" y="66"/>
                  </a:lnTo>
                  <a:lnTo>
                    <a:pt x="12" y="60"/>
                  </a:lnTo>
                  <a:lnTo>
                    <a:pt x="6" y="52"/>
                  </a:lnTo>
                  <a:lnTo>
                    <a:pt x="2" y="46"/>
                  </a:lnTo>
                  <a:lnTo>
                    <a:pt x="0" y="41"/>
                  </a:lnTo>
                  <a:lnTo>
                    <a:pt x="0" y="37"/>
                  </a:lnTo>
                  <a:lnTo>
                    <a:pt x="0" y="31"/>
                  </a:lnTo>
                  <a:lnTo>
                    <a:pt x="4" y="18"/>
                  </a:lnTo>
                  <a:lnTo>
                    <a:pt x="10" y="10"/>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Freeform 21"/>
            <p:cNvSpPr>
              <a:spLocks/>
            </p:cNvSpPr>
            <p:nvPr/>
          </p:nvSpPr>
          <p:spPr bwMode="auto">
            <a:xfrm>
              <a:off x="6838950" y="3451225"/>
              <a:ext cx="719138" cy="109538"/>
            </a:xfrm>
            <a:custGeom>
              <a:avLst/>
              <a:gdLst>
                <a:gd name="T0" fmla="*/ 35 w 453"/>
                <a:gd name="T1" fmla="*/ 0 h 69"/>
                <a:gd name="T2" fmla="*/ 419 w 453"/>
                <a:gd name="T3" fmla="*/ 0 h 69"/>
                <a:gd name="T4" fmla="*/ 434 w 453"/>
                <a:gd name="T5" fmla="*/ 4 h 69"/>
                <a:gd name="T6" fmla="*/ 444 w 453"/>
                <a:gd name="T7" fmla="*/ 10 h 69"/>
                <a:gd name="T8" fmla="*/ 449 w 453"/>
                <a:gd name="T9" fmla="*/ 16 h 69"/>
                <a:gd name="T10" fmla="*/ 451 w 453"/>
                <a:gd name="T11" fmla="*/ 23 h 69"/>
                <a:gd name="T12" fmla="*/ 453 w 453"/>
                <a:gd name="T13" fmla="*/ 29 h 69"/>
                <a:gd name="T14" fmla="*/ 453 w 453"/>
                <a:gd name="T15" fmla="*/ 33 h 69"/>
                <a:gd name="T16" fmla="*/ 453 w 453"/>
                <a:gd name="T17" fmla="*/ 39 h 69"/>
                <a:gd name="T18" fmla="*/ 449 w 453"/>
                <a:gd name="T19" fmla="*/ 52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3 h 69"/>
                <a:gd name="T46" fmla="*/ 4 w 453"/>
                <a:gd name="T47" fmla="*/ 20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4"/>
                  </a:lnTo>
                  <a:lnTo>
                    <a:pt x="444" y="10"/>
                  </a:lnTo>
                  <a:lnTo>
                    <a:pt x="449" y="16"/>
                  </a:lnTo>
                  <a:lnTo>
                    <a:pt x="451" y="23"/>
                  </a:lnTo>
                  <a:lnTo>
                    <a:pt x="453" y="29"/>
                  </a:lnTo>
                  <a:lnTo>
                    <a:pt x="453" y="33"/>
                  </a:lnTo>
                  <a:lnTo>
                    <a:pt x="453" y="39"/>
                  </a:lnTo>
                  <a:lnTo>
                    <a:pt x="449" y="52"/>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3"/>
                  </a:lnTo>
                  <a:lnTo>
                    <a:pt x="4" y="20"/>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22"/>
            <p:cNvSpPr>
              <a:spLocks/>
            </p:cNvSpPr>
            <p:nvPr/>
          </p:nvSpPr>
          <p:spPr bwMode="auto">
            <a:xfrm>
              <a:off x="6838950" y="36528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7 h 69"/>
                <a:gd name="T18" fmla="*/ 449 w 453"/>
                <a:gd name="T19" fmla="*/ 50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5 h 69"/>
                <a:gd name="T34" fmla="*/ 12 w 453"/>
                <a:gd name="T35" fmla="*/ 60 h 69"/>
                <a:gd name="T36" fmla="*/ 6 w 453"/>
                <a:gd name="T37" fmla="*/ 54 h 69"/>
                <a:gd name="T38" fmla="*/ 2 w 453"/>
                <a:gd name="T39" fmla="*/ 46 h 69"/>
                <a:gd name="T40" fmla="*/ 0 w 453"/>
                <a:gd name="T41" fmla="*/ 40 h 69"/>
                <a:gd name="T42" fmla="*/ 0 w 453"/>
                <a:gd name="T43" fmla="*/ 37 h 69"/>
                <a:gd name="T44" fmla="*/ 0 w 453"/>
                <a:gd name="T45" fmla="*/ 31 h 69"/>
                <a:gd name="T46" fmla="*/ 4 w 453"/>
                <a:gd name="T47" fmla="*/ 17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7"/>
                  </a:lnTo>
                  <a:lnTo>
                    <a:pt x="449" y="50"/>
                  </a:lnTo>
                  <a:lnTo>
                    <a:pt x="444" y="60"/>
                  </a:lnTo>
                  <a:lnTo>
                    <a:pt x="436" y="65"/>
                  </a:lnTo>
                  <a:lnTo>
                    <a:pt x="428" y="67"/>
                  </a:lnTo>
                  <a:lnTo>
                    <a:pt x="423" y="69"/>
                  </a:lnTo>
                  <a:lnTo>
                    <a:pt x="419" y="69"/>
                  </a:lnTo>
                  <a:lnTo>
                    <a:pt x="35" y="69"/>
                  </a:lnTo>
                  <a:lnTo>
                    <a:pt x="19" y="65"/>
                  </a:lnTo>
                  <a:lnTo>
                    <a:pt x="12" y="60"/>
                  </a:lnTo>
                  <a:lnTo>
                    <a:pt x="6" y="54"/>
                  </a:lnTo>
                  <a:lnTo>
                    <a:pt x="2" y="46"/>
                  </a:lnTo>
                  <a:lnTo>
                    <a:pt x="0" y="40"/>
                  </a:lnTo>
                  <a:lnTo>
                    <a:pt x="0" y="37"/>
                  </a:lnTo>
                  <a:lnTo>
                    <a:pt x="0" y="31"/>
                  </a:lnTo>
                  <a:lnTo>
                    <a:pt x="4" y="17"/>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Freeform 23"/>
            <p:cNvSpPr>
              <a:spLocks/>
            </p:cNvSpPr>
            <p:nvPr/>
          </p:nvSpPr>
          <p:spPr bwMode="auto">
            <a:xfrm>
              <a:off x="6838950" y="3844925"/>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5 h 69"/>
                <a:gd name="T10" fmla="*/ 451 w 453"/>
                <a:gd name="T11" fmla="*/ 23 h 69"/>
                <a:gd name="T12" fmla="*/ 453 w 453"/>
                <a:gd name="T13" fmla="*/ 29 h 69"/>
                <a:gd name="T14" fmla="*/ 453 w 453"/>
                <a:gd name="T15" fmla="*/ 31 h 69"/>
                <a:gd name="T16" fmla="*/ 453 w 453"/>
                <a:gd name="T17" fmla="*/ 38 h 69"/>
                <a:gd name="T18" fmla="*/ 449 w 453"/>
                <a:gd name="T19" fmla="*/ 52 h 69"/>
                <a:gd name="T20" fmla="*/ 444 w 453"/>
                <a:gd name="T21" fmla="*/ 60 h 69"/>
                <a:gd name="T22" fmla="*/ 436 w 453"/>
                <a:gd name="T23" fmla="*/ 65 h 69"/>
                <a:gd name="T24" fmla="*/ 428 w 453"/>
                <a:gd name="T25" fmla="*/ 67 h 69"/>
                <a:gd name="T26" fmla="*/ 423 w 453"/>
                <a:gd name="T27" fmla="*/ 69 h 69"/>
                <a:gd name="T28" fmla="*/ 419 w 453"/>
                <a:gd name="T29" fmla="*/ 69 h 69"/>
                <a:gd name="T30" fmla="*/ 35 w 453"/>
                <a:gd name="T31" fmla="*/ 69 h 69"/>
                <a:gd name="T32" fmla="*/ 19 w 453"/>
                <a:gd name="T33" fmla="*/ 67 h 69"/>
                <a:gd name="T34" fmla="*/ 12 w 453"/>
                <a:gd name="T35" fmla="*/ 62 h 69"/>
                <a:gd name="T36" fmla="*/ 6 w 453"/>
                <a:gd name="T37" fmla="*/ 54 h 69"/>
                <a:gd name="T38" fmla="*/ 2 w 453"/>
                <a:gd name="T39" fmla="*/ 46 h 69"/>
                <a:gd name="T40" fmla="*/ 0 w 453"/>
                <a:gd name="T41" fmla="*/ 40 h 69"/>
                <a:gd name="T42" fmla="*/ 0 w 453"/>
                <a:gd name="T43" fmla="*/ 38 h 69"/>
                <a:gd name="T44" fmla="*/ 0 w 453"/>
                <a:gd name="T45" fmla="*/ 31 h 69"/>
                <a:gd name="T46" fmla="*/ 4 w 453"/>
                <a:gd name="T47" fmla="*/ 19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5"/>
                  </a:lnTo>
                  <a:lnTo>
                    <a:pt x="451" y="23"/>
                  </a:lnTo>
                  <a:lnTo>
                    <a:pt x="453" y="29"/>
                  </a:lnTo>
                  <a:lnTo>
                    <a:pt x="453" y="31"/>
                  </a:lnTo>
                  <a:lnTo>
                    <a:pt x="453" y="38"/>
                  </a:lnTo>
                  <a:lnTo>
                    <a:pt x="449" y="52"/>
                  </a:lnTo>
                  <a:lnTo>
                    <a:pt x="444" y="60"/>
                  </a:lnTo>
                  <a:lnTo>
                    <a:pt x="436" y="65"/>
                  </a:lnTo>
                  <a:lnTo>
                    <a:pt x="428" y="67"/>
                  </a:lnTo>
                  <a:lnTo>
                    <a:pt x="423" y="69"/>
                  </a:lnTo>
                  <a:lnTo>
                    <a:pt x="419" y="69"/>
                  </a:lnTo>
                  <a:lnTo>
                    <a:pt x="35" y="69"/>
                  </a:lnTo>
                  <a:lnTo>
                    <a:pt x="19" y="67"/>
                  </a:lnTo>
                  <a:lnTo>
                    <a:pt x="12" y="62"/>
                  </a:lnTo>
                  <a:lnTo>
                    <a:pt x="6" y="54"/>
                  </a:lnTo>
                  <a:lnTo>
                    <a:pt x="2" y="46"/>
                  </a:lnTo>
                  <a:lnTo>
                    <a:pt x="0" y="40"/>
                  </a:lnTo>
                  <a:lnTo>
                    <a:pt x="0" y="38"/>
                  </a:lnTo>
                  <a:lnTo>
                    <a:pt x="0" y="31"/>
                  </a:lnTo>
                  <a:lnTo>
                    <a:pt x="4" y="19"/>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Freeform 24"/>
            <p:cNvSpPr>
              <a:spLocks/>
            </p:cNvSpPr>
            <p:nvPr/>
          </p:nvSpPr>
          <p:spPr bwMode="auto">
            <a:xfrm>
              <a:off x="6888163" y="3086100"/>
              <a:ext cx="60325" cy="60325"/>
            </a:xfrm>
            <a:custGeom>
              <a:avLst/>
              <a:gdLst>
                <a:gd name="T0" fmla="*/ 19 w 38"/>
                <a:gd name="T1" fmla="*/ 0 h 38"/>
                <a:gd name="T2" fmla="*/ 25 w 38"/>
                <a:gd name="T3" fmla="*/ 2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1 h 38"/>
                <a:gd name="T16" fmla="*/ 31 w 38"/>
                <a:gd name="T17" fmla="*/ 34 h 38"/>
                <a:gd name="T18" fmla="*/ 25 w 38"/>
                <a:gd name="T19" fmla="*/ 38 h 38"/>
                <a:gd name="T20" fmla="*/ 19 w 38"/>
                <a:gd name="T21" fmla="*/ 38 h 38"/>
                <a:gd name="T22" fmla="*/ 13 w 38"/>
                <a:gd name="T23" fmla="*/ 38 h 38"/>
                <a:gd name="T24" fmla="*/ 7 w 38"/>
                <a:gd name="T25" fmla="*/ 34 h 38"/>
                <a:gd name="T26" fmla="*/ 4 w 38"/>
                <a:gd name="T27" fmla="*/ 31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2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2"/>
                  </a:lnTo>
                  <a:lnTo>
                    <a:pt x="31" y="4"/>
                  </a:lnTo>
                  <a:lnTo>
                    <a:pt x="34" y="7"/>
                  </a:lnTo>
                  <a:lnTo>
                    <a:pt x="36" y="13"/>
                  </a:lnTo>
                  <a:lnTo>
                    <a:pt x="38" y="19"/>
                  </a:lnTo>
                  <a:lnTo>
                    <a:pt x="36" y="25"/>
                  </a:lnTo>
                  <a:lnTo>
                    <a:pt x="34" y="31"/>
                  </a:lnTo>
                  <a:lnTo>
                    <a:pt x="31" y="34"/>
                  </a:lnTo>
                  <a:lnTo>
                    <a:pt x="25" y="38"/>
                  </a:lnTo>
                  <a:lnTo>
                    <a:pt x="19" y="38"/>
                  </a:lnTo>
                  <a:lnTo>
                    <a:pt x="13" y="38"/>
                  </a:lnTo>
                  <a:lnTo>
                    <a:pt x="7" y="34"/>
                  </a:lnTo>
                  <a:lnTo>
                    <a:pt x="4" y="31"/>
                  </a:lnTo>
                  <a:lnTo>
                    <a:pt x="0" y="25"/>
                  </a:lnTo>
                  <a:lnTo>
                    <a:pt x="0" y="19"/>
                  </a:lnTo>
                  <a:lnTo>
                    <a:pt x="0" y="13"/>
                  </a:lnTo>
                  <a:lnTo>
                    <a:pt x="4" y="7"/>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5"/>
            <p:cNvSpPr>
              <a:spLocks/>
            </p:cNvSpPr>
            <p:nvPr/>
          </p:nvSpPr>
          <p:spPr bwMode="auto">
            <a:xfrm>
              <a:off x="6838950" y="3259138"/>
              <a:ext cx="719138" cy="109538"/>
            </a:xfrm>
            <a:custGeom>
              <a:avLst/>
              <a:gdLst>
                <a:gd name="T0" fmla="*/ 35 w 453"/>
                <a:gd name="T1" fmla="*/ 0 h 69"/>
                <a:gd name="T2" fmla="*/ 419 w 453"/>
                <a:gd name="T3" fmla="*/ 0 h 69"/>
                <a:gd name="T4" fmla="*/ 434 w 453"/>
                <a:gd name="T5" fmla="*/ 2 h 69"/>
                <a:gd name="T6" fmla="*/ 444 w 453"/>
                <a:gd name="T7" fmla="*/ 8 h 69"/>
                <a:gd name="T8" fmla="*/ 449 w 453"/>
                <a:gd name="T9" fmla="*/ 16 h 69"/>
                <a:gd name="T10" fmla="*/ 451 w 453"/>
                <a:gd name="T11" fmla="*/ 23 h 69"/>
                <a:gd name="T12" fmla="*/ 453 w 453"/>
                <a:gd name="T13" fmla="*/ 29 h 69"/>
                <a:gd name="T14" fmla="*/ 453 w 453"/>
                <a:gd name="T15" fmla="*/ 31 h 69"/>
                <a:gd name="T16" fmla="*/ 453 w 453"/>
                <a:gd name="T17" fmla="*/ 39 h 69"/>
                <a:gd name="T18" fmla="*/ 449 w 453"/>
                <a:gd name="T19" fmla="*/ 50 h 69"/>
                <a:gd name="T20" fmla="*/ 444 w 453"/>
                <a:gd name="T21" fmla="*/ 60 h 69"/>
                <a:gd name="T22" fmla="*/ 436 w 453"/>
                <a:gd name="T23" fmla="*/ 66 h 69"/>
                <a:gd name="T24" fmla="*/ 428 w 453"/>
                <a:gd name="T25" fmla="*/ 68 h 69"/>
                <a:gd name="T26" fmla="*/ 423 w 453"/>
                <a:gd name="T27" fmla="*/ 69 h 69"/>
                <a:gd name="T28" fmla="*/ 419 w 453"/>
                <a:gd name="T29" fmla="*/ 69 h 69"/>
                <a:gd name="T30" fmla="*/ 35 w 453"/>
                <a:gd name="T31" fmla="*/ 69 h 69"/>
                <a:gd name="T32" fmla="*/ 19 w 453"/>
                <a:gd name="T33" fmla="*/ 68 h 69"/>
                <a:gd name="T34" fmla="*/ 12 w 453"/>
                <a:gd name="T35" fmla="*/ 62 h 69"/>
                <a:gd name="T36" fmla="*/ 6 w 453"/>
                <a:gd name="T37" fmla="*/ 54 h 69"/>
                <a:gd name="T38" fmla="*/ 2 w 453"/>
                <a:gd name="T39" fmla="*/ 46 h 69"/>
                <a:gd name="T40" fmla="*/ 0 w 453"/>
                <a:gd name="T41" fmla="*/ 41 h 69"/>
                <a:gd name="T42" fmla="*/ 0 w 453"/>
                <a:gd name="T43" fmla="*/ 39 h 69"/>
                <a:gd name="T44" fmla="*/ 0 w 453"/>
                <a:gd name="T45" fmla="*/ 31 h 69"/>
                <a:gd name="T46" fmla="*/ 4 w 453"/>
                <a:gd name="T47" fmla="*/ 18 h 69"/>
                <a:gd name="T48" fmla="*/ 10 w 453"/>
                <a:gd name="T49" fmla="*/ 10 h 69"/>
                <a:gd name="T50" fmla="*/ 17 w 453"/>
                <a:gd name="T51" fmla="*/ 4 h 69"/>
                <a:gd name="T52" fmla="*/ 25 w 453"/>
                <a:gd name="T53" fmla="*/ 2 h 69"/>
                <a:gd name="T54" fmla="*/ 31 w 453"/>
                <a:gd name="T55" fmla="*/ 0 h 69"/>
                <a:gd name="T56" fmla="*/ 35 w 453"/>
                <a:gd name="T5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3" h="69">
                  <a:moveTo>
                    <a:pt x="35" y="0"/>
                  </a:moveTo>
                  <a:lnTo>
                    <a:pt x="419" y="0"/>
                  </a:lnTo>
                  <a:lnTo>
                    <a:pt x="434" y="2"/>
                  </a:lnTo>
                  <a:lnTo>
                    <a:pt x="444" y="8"/>
                  </a:lnTo>
                  <a:lnTo>
                    <a:pt x="449" y="16"/>
                  </a:lnTo>
                  <a:lnTo>
                    <a:pt x="451" y="23"/>
                  </a:lnTo>
                  <a:lnTo>
                    <a:pt x="453" y="29"/>
                  </a:lnTo>
                  <a:lnTo>
                    <a:pt x="453" y="31"/>
                  </a:lnTo>
                  <a:lnTo>
                    <a:pt x="453" y="39"/>
                  </a:lnTo>
                  <a:lnTo>
                    <a:pt x="449" y="50"/>
                  </a:lnTo>
                  <a:lnTo>
                    <a:pt x="444" y="60"/>
                  </a:lnTo>
                  <a:lnTo>
                    <a:pt x="436" y="66"/>
                  </a:lnTo>
                  <a:lnTo>
                    <a:pt x="428" y="68"/>
                  </a:lnTo>
                  <a:lnTo>
                    <a:pt x="423" y="69"/>
                  </a:lnTo>
                  <a:lnTo>
                    <a:pt x="419" y="69"/>
                  </a:lnTo>
                  <a:lnTo>
                    <a:pt x="35" y="69"/>
                  </a:lnTo>
                  <a:lnTo>
                    <a:pt x="19" y="68"/>
                  </a:lnTo>
                  <a:lnTo>
                    <a:pt x="12" y="62"/>
                  </a:lnTo>
                  <a:lnTo>
                    <a:pt x="6" y="54"/>
                  </a:lnTo>
                  <a:lnTo>
                    <a:pt x="2" y="46"/>
                  </a:lnTo>
                  <a:lnTo>
                    <a:pt x="0" y="41"/>
                  </a:lnTo>
                  <a:lnTo>
                    <a:pt x="0" y="39"/>
                  </a:lnTo>
                  <a:lnTo>
                    <a:pt x="0" y="31"/>
                  </a:lnTo>
                  <a:lnTo>
                    <a:pt x="4" y="18"/>
                  </a:lnTo>
                  <a:lnTo>
                    <a:pt x="10" y="10"/>
                  </a:lnTo>
                  <a:lnTo>
                    <a:pt x="17" y="4"/>
                  </a:lnTo>
                  <a:lnTo>
                    <a:pt x="25" y="2"/>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reeform 26"/>
            <p:cNvSpPr>
              <a:spLocks/>
            </p:cNvSpPr>
            <p:nvPr/>
          </p:nvSpPr>
          <p:spPr bwMode="auto">
            <a:xfrm>
              <a:off x="6888163" y="3284538"/>
              <a:ext cx="60325" cy="57150"/>
            </a:xfrm>
            <a:custGeom>
              <a:avLst/>
              <a:gdLst>
                <a:gd name="T0" fmla="*/ 19 w 38"/>
                <a:gd name="T1" fmla="*/ 0 h 36"/>
                <a:gd name="T2" fmla="*/ 25 w 38"/>
                <a:gd name="T3" fmla="*/ 0 h 36"/>
                <a:gd name="T4" fmla="*/ 31 w 38"/>
                <a:gd name="T5" fmla="*/ 3 h 36"/>
                <a:gd name="T6" fmla="*/ 34 w 38"/>
                <a:gd name="T7" fmla="*/ 7 h 36"/>
                <a:gd name="T8" fmla="*/ 36 w 38"/>
                <a:gd name="T9" fmla="*/ 11 h 36"/>
                <a:gd name="T10" fmla="*/ 38 w 38"/>
                <a:gd name="T11" fmla="*/ 19 h 36"/>
                <a:gd name="T12" fmla="*/ 36 w 38"/>
                <a:gd name="T13" fmla="*/ 25 h 36"/>
                <a:gd name="T14" fmla="*/ 34 w 38"/>
                <a:gd name="T15" fmla="*/ 28 h 36"/>
                <a:gd name="T16" fmla="*/ 31 w 38"/>
                <a:gd name="T17" fmla="*/ 32 h 36"/>
                <a:gd name="T18" fmla="*/ 25 w 38"/>
                <a:gd name="T19" fmla="*/ 36 h 36"/>
                <a:gd name="T20" fmla="*/ 19 w 38"/>
                <a:gd name="T21" fmla="*/ 36 h 36"/>
                <a:gd name="T22" fmla="*/ 13 w 38"/>
                <a:gd name="T23" fmla="*/ 36 h 36"/>
                <a:gd name="T24" fmla="*/ 7 w 38"/>
                <a:gd name="T25" fmla="*/ 32 h 36"/>
                <a:gd name="T26" fmla="*/ 4 w 38"/>
                <a:gd name="T27" fmla="*/ 28 h 36"/>
                <a:gd name="T28" fmla="*/ 0 w 38"/>
                <a:gd name="T29" fmla="*/ 25 h 36"/>
                <a:gd name="T30" fmla="*/ 0 w 38"/>
                <a:gd name="T31" fmla="*/ 19 h 36"/>
                <a:gd name="T32" fmla="*/ 0 w 38"/>
                <a:gd name="T33" fmla="*/ 11 h 36"/>
                <a:gd name="T34" fmla="*/ 4 w 38"/>
                <a:gd name="T35" fmla="*/ 7 h 36"/>
                <a:gd name="T36" fmla="*/ 7 w 38"/>
                <a:gd name="T37" fmla="*/ 3 h 36"/>
                <a:gd name="T38" fmla="*/ 13 w 38"/>
                <a:gd name="T39" fmla="*/ 0 h 36"/>
                <a:gd name="T40" fmla="*/ 19 w 38"/>
                <a:gd name="T4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6">
                  <a:moveTo>
                    <a:pt x="19" y="0"/>
                  </a:moveTo>
                  <a:lnTo>
                    <a:pt x="25" y="0"/>
                  </a:lnTo>
                  <a:lnTo>
                    <a:pt x="31" y="3"/>
                  </a:lnTo>
                  <a:lnTo>
                    <a:pt x="34" y="7"/>
                  </a:lnTo>
                  <a:lnTo>
                    <a:pt x="36" y="11"/>
                  </a:lnTo>
                  <a:lnTo>
                    <a:pt x="38" y="19"/>
                  </a:lnTo>
                  <a:lnTo>
                    <a:pt x="36" y="25"/>
                  </a:lnTo>
                  <a:lnTo>
                    <a:pt x="34" y="28"/>
                  </a:lnTo>
                  <a:lnTo>
                    <a:pt x="31" y="32"/>
                  </a:lnTo>
                  <a:lnTo>
                    <a:pt x="25" y="36"/>
                  </a:lnTo>
                  <a:lnTo>
                    <a:pt x="19" y="36"/>
                  </a:lnTo>
                  <a:lnTo>
                    <a:pt x="13" y="36"/>
                  </a:lnTo>
                  <a:lnTo>
                    <a:pt x="7" y="32"/>
                  </a:lnTo>
                  <a:lnTo>
                    <a:pt x="4" y="28"/>
                  </a:lnTo>
                  <a:lnTo>
                    <a:pt x="0" y="25"/>
                  </a:lnTo>
                  <a:lnTo>
                    <a:pt x="0" y="19"/>
                  </a:lnTo>
                  <a:lnTo>
                    <a:pt x="0" y="11"/>
                  </a:lnTo>
                  <a:lnTo>
                    <a:pt x="4" y="7"/>
                  </a:lnTo>
                  <a:lnTo>
                    <a:pt x="7" y="3"/>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27"/>
            <p:cNvSpPr>
              <a:spLocks/>
            </p:cNvSpPr>
            <p:nvPr/>
          </p:nvSpPr>
          <p:spPr bwMode="auto">
            <a:xfrm>
              <a:off x="6888163" y="3476625"/>
              <a:ext cx="60325" cy="60325"/>
            </a:xfrm>
            <a:custGeom>
              <a:avLst/>
              <a:gdLst>
                <a:gd name="T0" fmla="*/ 19 w 38"/>
                <a:gd name="T1" fmla="*/ 0 h 38"/>
                <a:gd name="T2" fmla="*/ 25 w 38"/>
                <a:gd name="T3" fmla="*/ 0 h 38"/>
                <a:gd name="T4" fmla="*/ 31 w 38"/>
                <a:gd name="T5" fmla="*/ 4 h 38"/>
                <a:gd name="T6" fmla="*/ 34 w 38"/>
                <a:gd name="T7" fmla="*/ 7 h 38"/>
                <a:gd name="T8" fmla="*/ 36 w 38"/>
                <a:gd name="T9" fmla="*/ 13 h 38"/>
                <a:gd name="T10" fmla="*/ 38 w 38"/>
                <a:gd name="T11" fmla="*/ 19 h 38"/>
                <a:gd name="T12" fmla="*/ 36 w 38"/>
                <a:gd name="T13" fmla="*/ 25 h 38"/>
                <a:gd name="T14" fmla="*/ 34 w 38"/>
                <a:gd name="T15" fmla="*/ 30 h 38"/>
                <a:gd name="T16" fmla="*/ 31 w 38"/>
                <a:gd name="T17" fmla="*/ 34 h 38"/>
                <a:gd name="T18" fmla="*/ 25 w 38"/>
                <a:gd name="T19" fmla="*/ 36 h 38"/>
                <a:gd name="T20" fmla="*/ 19 w 38"/>
                <a:gd name="T21" fmla="*/ 38 h 38"/>
                <a:gd name="T22" fmla="*/ 13 w 38"/>
                <a:gd name="T23" fmla="*/ 36 h 38"/>
                <a:gd name="T24" fmla="*/ 7 w 38"/>
                <a:gd name="T25" fmla="*/ 34 h 38"/>
                <a:gd name="T26" fmla="*/ 4 w 38"/>
                <a:gd name="T27" fmla="*/ 30 h 38"/>
                <a:gd name="T28" fmla="*/ 0 w 38"/>
                <a:gd name="T29" fmla="*/ 25 h 38"/>
                <a:gd name="T30" fmla="*/ 0 w 38"/>
                <a:gd name="T31" fmla="*/ 19 h 38"/>
                <a:gd name="T32" fmla="*/ 0 w 38"/>
                <a:gd name="T33" fmla="*/ 13 h 38"/>
                <a:gd name="T34" fmla="*/ 4 w 38"/>
                <a:gd name="T35" fmla="*/ 7 h 38"/>
                <a:gd name="T36" fmla="*/ 7 w 38"/>
                <a:gd name="T37" fmla="*/ 4 h 38"/>
                <a:gd name="T38" fmla="*/ 13 w 38"/>
                <a:gd name="T39" fmla="*/ 0 h 38"/>
                <a:gd name="T40" fmla="*/ 19 w 38"/>
                <a:gd name="T41"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8">
                  <a:moveTo>
                    <a:pt x="19" y="0"/>
                  </a:moveTo>
                  <a:lnTo>
                    <a:pt x="25" y="0"/>
                  </a:lnTo>
                  <a:lnTo>
                    <a:pt x="31" y="4"/>
                  </a:lnTo>
                  <a:lnTo>
                    <a:pt x="34" y="7"/>
                  </a:lnTo>
                  <a:lnTo>
                    <a:pt x="36" y="13"/>
                  </a:lnTo>
                  <a:lnTo>
                    <a:pt x="38" y="19"/>
                  </a:lnTo>
                  <a:lnTo>
                    <a:pt x="36" y="25"/>
                  </a:lnTo>
                  <a:lnTo>
                    <a:pt x="34" y="30"/>
                  </a:lnTo>
                  <a:lnTo>
                    <a:pt x="31" y="34"/>
                  </a:lnTo>
                  <a:lnTo>
                    <a:pt x="25" y="36"/>
                  </a:lnTo>
                  <a:lnTo>
                    <a:pt x="19" y="38"/>
                  </a:lnTo>
                  <a:lnTo>
                    <a:pt x="13" y="36"/>
                  </a:lnTo>
                  <a:lnTo>
                    <a:pt x="7" y="34"/>
                  </a:lnTo>
                  <a:lnTo>
                    <a:pt x="4" y="30"/>
                  </a:lnTo>
                  <a:lnTo>
                    <a:pt x="0" y="25"/>
                  </a:lnTo>
                  <a:lnTo>
                    <a:pt x="0" y="19"/>
                  </a:lnTo>
                  <a:lnTo>
                    <a:pt x="0" y="13"/>
                  </a:lnTo>
                  <a:lnTo>
                    <a:pt x="4" y="7"/>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Freeform 28"/>
            <p:cNvSpPr>
              <a:spLocks/>
            </p:cNvSpPr>
            <p:nvPr/>
          </p:nvSpPr>
          <p:spPr bwMode="auto">
            <a:xfrm>
              <a:off x="6888163" y="3676650"/>
              <a:ext cx="60325" cy="61913"/>
            </a:xfrm>
            <a:custGeom>
              <a:avLst/>
              <a:gdLst>
                <a:gd name="T0" fmla="*/ 19 w 38"/>
                <a:gd name="T1" fmla="*/ 0 h 39"/>
                <a:gd name="T2" fmla="*/ 25 w 38"/>
                <a:gd name="T3" fmla="*/ 0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29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29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0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0"/>
                  </a:lnTo>
                  <a:lnTo>
                    <a:pt x="31" y="4"/>
                  </a:lnTo>
                  <a:lnTo>
                    <a:pt x="34" y="8"/>
                  </a:lnTo>
                  <a:lnTo>
                    <a:pt x="36" y="14"/>
                  </a:lnTo>
                  <a:lnTo>
                    <a:pt x="38" y="20"/>
                  </a:lnTo>
                  <a:lnTo>
                    <a:pt x="36" y="25"/>
                  </a:lnTo>
                  <a:lnTo>
                    <a:pt x="34" y="29"/>
                  </a:lnTo>
                  <a:lnTo>
                    <a:pt x="31" y="35"/>
                  </a:lnTo>
                  <a:lnTo>
                    <a:pt x="25" y="37"/>
                  </a:lnTo>
                  <a:lnTo>
                    <a:pt x="19" y="39"/>
                  </a:lnTo>
                  <a:lnTo>
                    <a:pt x="13" y="37"/>
                  </a:lnTo>
                  <a:lnTo>
                    <a:pt x="7" y="35"/>
                  </a:lnTo>
                  <a:lnTo>
                    <a:pt x="4" y="29"/>
                  </a:lnTo>
                  <a:lnTo>
                    <a:pt x="0" y="25"/>
                  </a:lnTo>
                  <a:lnTo>
                    <a:pt x="0" y="20"/>
                  </a:lnTo>
                  <a:lnTo>
                    <a:pt x="0" y="14"/>
                  </a:lnTo>
                  <a:lnTo>
                    <a:pt x="4" y="8"/>
                  </a:lnTo>
                  <a:lnTo>
                    <a:pt x="7" y="4"/>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Freeform 29"/>
            <p:cNvSpPr>
              <a:spLocks/>
            </p:cNvSpPr>
            <p:nvPr/>
          </p:nvSpPr>
          <p:spPr bwMode="auto">
            <a:xfrm>
              <a:off x="6888163" y="3868738"/>
              <a:ext cx="60325" cy="61913"/>
            </a:xfrm>
            <a:custGeom>
              <a:avLst/>
              <a:gdLst>
                <a:gd name="T0" fmla="*/ 19 w 38"/>
                <a:gd name="T1" fmla="*/ 0 h 39"/>
                <a:gd name="T2" fmla="*/ 25 w 38"/>
                <a:gd name="T3" fmla="*/ 2 h 39"/>
                <a:gd name="T4" fmla="*/ 31 w 38"/>
                <a:gd name="T5" fmla="*/ 4 h 39"/>
                <a:gd name="T6" fmla="*/ 34 w 38"/>
                <a:gd name="T7" fmla="*/ 8 h 39"/>
                <a:gd name="T8" fmla="*/ 36 w 38"/>
                <a:gd name="T9" fmla="*/ 14 h 39"/>
                <a:gd name="T10" fmla="*/ 38 w 38"/>
                <a:gd name="T11" fmla="*/ 20 h 39"/>
                <a:gd name="T12" fmla="*/ 36 w 38"/>
                <a:gd name="T13" fmla="*/ 25 h 39"/>
                <a:gd name="T14" fmla="*/ 34 w 38"/>
                <a:gd name="T15" fmla="*/ 31 h 39"/>
                <a:gd name="T16" fmla="*/ 31 w 38"/>
                <a:gd name="T17" fmla="*/ 35 h 39"/>
                <a:gd name="T18" fmla="*/ 25 w 38"/>
                <a:gd name="T19" fmla="*/ 37 h 39"/>
                <a:gd name="T20" fmla="*/ 19 w 38"/>
                <a:gd name="T21" fmla="*/ 39 h 39"/>
                <a:gd name="T22" fmla="*/ 13 w 38"/>
                <a:gd name="T23" fmla="*/ 37 h 39"/>
                <a:gd name="T24" fmla="*/ 7 w 38"/>
                <a:gd name="T25" fmla="*/ 35 h 39"/>
                <a:gd name="T26" fmla="*/ 4 w 38"/>
                <a:gd name="T27" fmla="*/ 31 h 39"/>
                <a:gd name="T28" fmla="*/ 0 w 38"/>
                <a:gd name="T29" fmla="*/ 25 h 39"/>
                <a:gd name="T30" fmla="*/ 0 w 38"/>
                <a:gd name="T31" fmla="*/ 20 h 39"/>
                <a:gd name="T32" fmla="*/ 0 w 38"/>
                <a:gd name="T33" fmla="*/ 14 h 39"/>
                <a:gd name="T34" fmla="*/ 4 w 38"/>
                <a:gd name="T35" fmla="*/ 8 h 39"/>
                <a:gd name="T36" fmla="*/ 7 w 38"/>
                <a:gd name="T37" fmla="*/ 4 h 39"/>
                <a:gd name="T38" fmla="*/ 13 w 38"/>
                <a:gd name="T39" fmla="*/ 2 h 39"/>
                <a:gd name="T40" fmla="*/ 19 w 38"/>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19" y="0"/>
                  </a:moveTo>
                  <a:lnTo>
                    <a:pt x="25" y="2"/>
                  </a:lnTo>
                  <a:lnTo>
                    <a:pt x="31" y="4"/>
                  </a:lnTo>
                  <a:lnTo>
                    <a:pt x="34" y="8"/>
                  </a:lnTo>
                  <a:lnTo>
                    <a:pt x="36" y="14"/>
                  </a:lnTo>
                  <a:lnTo>
                    <a:pt x="38" y="20"/>
                  </a:lnTo>
                  <a:lnTo>
                    <a:pt x="36" y="25"/>
                  </a:lnTo>
                  <a:lnTo>
                    <a:pt x="34" y="31"/>
                  </a:lnTo>
                  <a:lnTo>
                    <a:pt x="31" y="35"/>
                  </a:lnTo>
                  <a:lnTo>
                    <a:pt x="25" y="37"/>
                  </a:lnTo>
                  <a:lnTo>
                    <a:pt x="19" y="39"/>
                  </a:lnTo>
                  <a:lnTo>
                    <a:pt x="13" y="37"/>
                  </a:lnTo>
                  <a:lnTo>
                    <a:pt x="7" y="35"/>
                  </a:lnTo>
                  <a:lnTo>
                    <a:pt x="4" y="31"/>
                  </a:lnTo>
                  <a:lnTo>
                    <a:pt x="0" y="25"/>
                  </a:lnTo>
                  <a:lnTo>
                    <a:pt x="0" y="20"/>
                  </a:lnTo>
                  <a:lnTo>
                    <a:pt x="0" y="14"/>
                  </a:lnTo>
                  <a:lnTo>
                    <a:pt x="4" y="8"/>
                  </a:lnTo>
                  <a:lnTo>
                    <a:pt x="7" y="4"/>
                  </a:lnTo>
                  <a:lnTo>
                    <a:pt x="13" y="2"/>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Freeform 30"/>
            <p:cNvSpPr>
              <a:spLocks/>
            </p:cNvSpPr>
            <p:nvPr/>
          </p:nvSpPr>
          <p:spPr bwMode="auto">
            <a:xfrm>
              <a:off x="6838950" y="4040188"/>
              <a:ext cx="719138" cy="106363"/>
            </a:xfrm>
            <a:custGeom>
              <a:avLst/>
              <a:gdLst>
                <a:gd name="T0" fmla="*/ 35 w 453"/>
                <a:gd name="T1" fmla="*/ 0 h 67"/>
                <a:gd name="T2" fmla="*/ 419 w 453"/>
                <a:gd name="T3" fmla="*/ 0 h 67"/>
                <a:gd name="T4" fmla="*/ 434 w 453"/>
                <a:gd name="T5" fmla="*/ 2 h 67"/>
                <a:gd name="T6" fmla="*/ 444 w 453"/>
                <a:gd name="T7" fmla="*/ 8 h 67"/>
                <a:gd name="T8" fmla="*/ 449 w 453"/>
                <a:gd name="T9" fmla="*/ 15 h 67"/>
                <a:gd name="T10" fmla="*/ 451 w 453"/>
                <a:gd name="T11" fmla="*/ 23 h 67"/>
                <a:gd name="T12" fmla="*/ 453 w 453"/>
                <a:gd name="T13" fmla="*/ 29 h 67"/>
                <a:gd name="T14" fmla="*/ 453 w 453"/>
                <a:gd name="T15" fmla="*/ 31 h 67"/>
                <a:gd name="T16" fmla="*/ 453 w 453"/>
                <a:gd name="T17" fmla="*/ 36 h 67"/>
                <a:gd name="T18" fmla="*/ 449 w 453"/>
                <a:gd name="T19" fmla="*/ 50 h 67"/>
                <a:gd name="T20" fmla="*/ 444 w 453"/>
                <a:gd name="T21" fmla="*/ 58 h 67"/>
                <a:gd name="T22" fmla="*/ 436 w 453"/>
                <a:gd name="T23" fmla="*/ 63 h 67"/>
                <a:gd name="T24" fmla="*/ 428 w 453"/>
                <a:gd name="T25" fmla="*/ 67 h 67"/>
                <a:gd name="T26" fmla="*/ 423 w 453"/>
                <a:gd name="T27" fmla="*/ 67 h 67"/>
                <a:gd name="T28" fmla="*/ 419 w 453"/>
                <a:gd name="T29" fmla="*/ 67 h 67"/>
                <a:gd name="T30" fmla="*/ 321 w 453"/>
                <a:gd name="T31" fmla="*/ 67 h 67"/>
                <a:gd name="T32" fmla="*/ 273 w 453"/>
                <a:gd name="T33" fmla="*/ 42 h 67"/>
                <a:gd name="T34" fmla="*/ 219 w 453"/>
                <a:gd name="T35" fmla="*/ 25 h 67"/>
                <a:gd name="T36" fmla="*/ 161 w 453"/>
                <a:gd name="T37" fmla="*/ 21 h 67"/>
                <a:gd name="T38" fmla="*/ 110 w 453"/>
                <a:gd name="T39" fmla="*/ 25 h 67"/>
                <a:gd name="T40" fmla="*/ 60 w 453"/>
                <a:gd name="T41" fmla="*/ 38 h 67"/>
                <a:gd name="T42" fmla="*/ 13 w 453"/>
                <a:gd name="T43" fmla="*/ 61 h 67"/>
                <a:gd name="T44" fmla="*/ 8 w 453"/>
                <a:gd name="T45" fmla="*/ 56 h 67"/>
                <a:gd name="T46" fmla="*/ 4 w 453"/>
                <a:gd name="T47" fmla="*/ 52 h 67"/>
                <a:gd name="T48" fmla="*/ 2 w 453"/>
                <a:gd name="T49" fmla="*/ 46 h 67"/>
                <a:gd name="T50" fmla="*/ 2 w 453"/>
                <a:gd name="T51" fmla="*/ 40 h 67"/>
                <a:gd name="T52" fmla="*/ 0 w 453"/>
                <a:gd name="T53" fmla="*/ 38 h 67"/>
                <a:gd name="T54" fmla="*/ 0 w 453"/>
                <a:gd name="T55" fmla="*/ 36 h 67"/>
                <a:gd name="T56" fmla="*/ 0 w 453"/>
                <a:gd name="T57" fmla="*/ 31 h 67"/>
                <a:gd name="T58" fmla="*/ 4 w 453"/>
                <a:gd name="T59" fmla="*/ 17 h 67"/>
                <a:gd name="T60" fmla="*/ 10 w 453"/>
                <a:gd name="T61" fmla="*/ 8 h 67"/>
                <a:gd name="T62" fmla="*/ 17 w 453"/>
                <a:gd name="T63" fmla="*/ 4 h 67"/>
                <a:gd name="T64" fmla="*/ 25 w 453"/>
                <a:gd name="T65" fmla="*/ 0 h 67"/>
                <a:gd name="T66" fmla="*/ 31 w 453"/>
                <a:gd name="T67" fmla="*/ 0 h 67"/>
                <a:gd name="T68" fmla="*/ 35 w 453"/>
                <a:gd name="T6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3" h="67">
                  <a:moveTo>
                    <a:pt x="35" y="0"/>
                  </a:moveTo>
                  <a:lnTo>
                    <a:pt x="419" y="0"/>
                  </a:lnTo>
                  <a:lnTo>
                    <a:pt x="434" y="2"/>
                  </a:lnTo>
                  <a:lnTo>
                    <a:pt x="444" y="8"/>
                  </a:lnTo>
                  <a:lnTo>
                    <a:pt x="449" y="15"/>
                  </a:lnTo>
                  <a:lnTo>
                    <a:pt x="451" y="23"/>
                  </a:lnTo>
                  <a:lnTo>
                    <a:pt x="453" y="29"/>
                  </a:lnTo>
                  <a:lnTo>
                    <a:pt x="453" y="31"/>
                  </a:lnTo>
                  <a:lnTo>
                    <a:pt x="453" y="36"/>
                  </a:lnTo>
                  <a:lnTo>
                    <a:pt x="449" y="50"/>
                  </a:lnTo>
                  <a:lnTo>
                    <a:pt x="444" y="58"/>
                  </a:lnTo>
                  <a:lnTo>
                    <a:pt x="436" y="63"/>
                  </a:lnTo>
                  <a:lnTo>
                    <a:pt x="428" y="67"/>
                  </a:lnTo>
                  <a:lnTo>
                    <a:pt x="423" y="67"/>
                  </a:lnTo>
                  <a:lnTo>
                    <a:pt x="419" y="67"/>
                  </a:lnTo>
                  <a:lnTo>
                    <a:pt x="321" y="67"/>
                  </a:lnTo>
                  <a:lnTo>
                    <a:pt x="273" y="42"/>
                  </a:lnTo>
                  <a:lnTo>
                    <a:pt x="219" y="25"/>
                  </a:lnTo>
                  <a:lnTo>
                    <a:pt x="161" y="21"/>
                  </a:lnTo>
                  <a:lnTo>
                    <a:pt x="110" y="25"/>
                  </a:lnTo>
                  <a:lnTo>
                    <a:pt x="60" y="38"/>
                  </a:lnTo>
                  <a:lnTo>
                    <a:pt x="13" y="61"/>
                  </a:lnTo>
                  <a:lnTo>
                    <a:pt x="8" y="56"/>
                  </a:lnTo>
                  <a:lnTo>
                    <a:pt x="4" y="52"/>
                  </a:lnTo>
                  <a:lnTo>
                    <a:pt x="2" y="46"/>
                  </a:lnTo>
                  <a:lnTo>
                    <a:pt x="2" y="40"/>
                  </a:lnTo>
                  <a:lnTo>
                    <a:pt x="0" y="38"/>
                  </a:lnTo>
                  <a:lnTo>
                    <a:pt x="0" y="36"/>
                  </a:lnTo>
                  <a:lnTo>
                    <a:pt x="0" y="31"/>
                  </a:lnTo>
                  <a:lnTo>
                    <a:pt x="4" y="17"/>
                  </a:lnTo>
                  <a:lnTo>
                    <a:pt x="10" y="8"/>
                  </a:lnTo>
                  <a:lnTo>
                    <a:pt x="17" y="4"/>
                  </a:lnTo>
                  <a:lnTo>
                    <a:pt x="25" y="0"/>
                  </a:lnTo>
                  <a:lnTo>
                    <a:pt x="31" y="0"/>
                  </a:lnTo>
                  <a:lnTo>
                    <a:pt x="3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Freeform 31"/>
            <p:cNvSpPr>
              <a:spLocks/>
            </p:cNvSpPr>
            <p:nvPr/>
          </p:nvSpPr>
          <p:spPr bwMode="auto">
            <a:xfrm>
              <a:off x="6888163" y="4064000"/>
              <a:ext cx="60325" cy="58738"/>
            </a:xfrm>
            <a:custGeom>
              <a:avLst/>
              <a:gdLst>
                <a:gd name="T0" fmla="*/ 19 w 38"/>
                <a:gd name="T1" fmla="*/ 0 h 37"/>
                <a:gd name="T2" fmla="*/ 25 w 38"/>
                <a:gd name="T3" fmla="*/ 0 h 37"/>
                <a:gd name="T4" fmla="*/ 31 w 38"/>
                <a:gd name="T5" fmla="*/ 2 h 37"/>
                <a:gd name="T6" fmla="*/ 34 w 38"/>
                <a:gd name="T7" fmla="*/ 8 h 37"/>
                <a:gd name="T8" fmla="*/ 36 w 38"/>
                <a:gd name="T9" fmla="*/ 12 h 37"/>
                <a:gd name="T10" fmla="*/ 38 w 38"/>
                <a:gd name="T11" fmla="*/ 18 h 37"/>
                <a:gd name="T12" fmla="*/ 36 w 38"/>
                <a:gd name="T13" fmla="*/ 25 h 37"/>
                <a:gd name="T14" fmla="*/ 34 w 38"/>
                <a:gd name="T15" fmla="*/ 29 h 37"/>
                <a:gd name="T16" fmla="*/ 31 w 38"/>
                <a:gd name="T17" fmla="*/ 33 h 37"/>
                <a:gd name="T18" fmla="*/ 25 w 38"/>
                <a:gd name="T19" fmla="*/ 37 h 37"/>
                <a:gd name="T20" fmla="*/ 19 w 38"/>
                <a:gd name="T21" fmla="*/ 37 h 37"/>
                <a:gd name="T22" fmla="*/ 13 w 38"/>
                <a:gd name="T23" fmla="*/ 37 h 37"/>
                <a:gd name="T24" fmla="*/ 7 w 38"/>
                <a:gd name="T25" fmla="*/ 33 h 37"/>
                <a:gd name="T26" fmla="*/ 4 w 38"/>
                <a:gd name="T27" fmla="*/ 29 h 37"/>
                <a:gd name="T28" fmla="*/ 0 w 38"/>
                <a:gd name="T29" fmla="*/ 25 h 37"/>
                <a:gd name="T30" fmla="*/ 0 w 38"/>
                <a:gd name="T31" fmla="*/ 18 h 37"/>
                <a:gd name="T32" fmla="*/ 0 w 38"/>
                <a:gd name="T33" fmla="*/ 12 h 37"/>
                <a:gd name="T34" fmla="*/ 4 w 38"/>
                <a:gd name="T35" fmla="*/ 8 h 37"/>
                <a:gd name="T36" fmla="*/ 7 w 38"/>
                <a:gd name="T37" fmla="*/ 2 h 37"/>
                <a:gd name="T38" fmla="*/ 13 w 38"/>
                <a:gd name="T39" fmla="*/ 0 h 37"/>
                <a:gd name="T40" fmla="*/ 19 w 38"/>
                <a:gd name="T41"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7">
                  <a:moveTo>
                    <a:pt x="19" y="0"/>
                  </a:moveTo>
                  <a:lnTo>
                    <a:pt x="25" y="0"/>
                  </a:lnTo>
                  <a:lnTo>
                    <a:pt x="31" y="2"/>
                  </a:lnTo>
                  <a:lnTo>
                    <a:pt x="34" y="8"/>
                  </a:lnTo>
                  <a:lnTo>
                    <a:pt x="36" y="12"/>
                  </a:lnTo>
                  <a:lnTo>
                    <a:pt x="38" y="18"/>
                  </a:lnTo>
                  <a:lnTo>
                    <a:pt x="36" y="25"/>
                  </a:lnTo>
                  <a:lnTo>
                    <a:pt x="34" y="29"/>
                  </a:lnTo>
                  <a:lnTo>
                    <a:pt x="31" y="33"/>
                  </a:lnTo>
                  <a:lnTo>
                    <a:pt x="25" y="37"/>
                  </a:lnTo>
                  <a:lnTo>
                    <a:pt x="19" y="37"/>
                  </a:lnTo>
                  <a:lnTo>
                    <a:pt x="13" y="37"/>
                  </a:lnTo>
                  <a:lnTo>
                    <a:pt x="7" y="33"/>
                  </a:lnTo>
                  <a:lnTo>
                    <a:pt x="4" y="29"/>
                  </a:lnTo>
                  <a:lnTo>
                    <a:pt x="0" y="25"/>
                  </a:lnTo>
                  <a:lnTo>
                    <a:pt x="0" y="18"/>
                  </a:lnTo>
                  <a:lnTo>
                    <a:pt x="0" y="12"/>
                  </a:lnTo>
                  <a:lnTo>
                    <a:pt x="4" y="8"/>
                  </a:lnTo>
                  <a:lnTo>
                    <a:pt x="7" y="2"/>
                  </a:lnTo>
                  <a:lnTo>
                    <a:pt x="13" y="0"/>
                  </a:lnTo>
                  <a:lnTo>
                    <a:pt x="1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Freeform 32"/>
            <p:cNvSpPr>
              <a:spLocks/>
            </p:cNvSpPr>
            <p:nvPr/>
          </p:nvSpPr>
          <p:spPr bwMode="auto">
            <a:xfrm>
              <a:off x="7839075" y="3136900"/>
              <a:ext cx="304800" cy="366713"/>
            </a:xfrm>
            <a:custGeom>
              <a:avLst/>
              <a:gdLst>
                <a:gd name="T0" fmla="*/ 192 w 192"/>
                <a:gd name="T1" fmla="*/ 0 h 231"/>
                <a:gd name="T2" fmla="*/ 173 w 192"/>
                <a:gd name="T3" fmla="*/ 231 h 231"/>
                <a:gd name="T4" fmla="*/ 0 w 192"/>
                <a:gd name="T5" fmla="*/ 118 h 231"/>
                <a:gd name="T6" fmla="*/ 192 w 192"/>
                <a:gd name="T7" fmla="*/ 0 h 231"/>
              </a:gdLst>
              <a:ahLst/>
              <a:cxnLst>
                <a:cxn ang="0">
                  <a:pos x="T0" y="T1"/>
                </a:cxn>
                <a:cxn ang="0">
                  <a:pos x="T2" y="T3"/>
                </a:cxn>
                <a:cxn ang="0">
                  <a:pos x="T4" y="T5"/>
                </a:cxn>
                <a:cxn ang="0">
                  <a:pos x="T6" y="T7"/>
                </a:cxn>
              </a:cxnLst>
              <a:rect l="0" t="0" r="r" b="b"/>
              <a:pathLst>
                <a:path w="192" h="231">
                  <a:moveTo>
                    <a:pt x="192" y="0"/>
                  </a:moveTo>
                  <a:lnTo>
                    <a:pt x="173" y="231"/>
                  </a:lnTo>
                  <a:lnTo>
                    <a:pt x="0" y="118"/>
                  </a:lnTo>
                  <a:lnTo>
                    <a:pt x="192"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Freeform 33"/>
            <p:cNvSpPr>
              <a:spLocks/>
            </p:cNvSpPr>
            <p:nvPr/>
          </p:nvSpPr>
          <p:spPr bwMode="auto">
            <a:xfrm>
              <a:off x="7315200" y="4064000"/>
              <a:ext cx="328613" cy="300038"/>
            </a:xfrm>
            <a:custGeom>
              <a:avLst/>
              <a:gdLst>
                <a:gd name="T0" fmla="*/ 0 w 207"/>
                <a:gd name="T1" fmla="*/ 0 h 189"/>
                <a:gd name="T2" fmla="*/ 46 w 207"/>
                <a:gd name="T3" fmla="*/ 20 h 189"/>
                <a:gd name="T4" fmla="*/ 86 w 207"/>
                <a:gd name="T5" fmla="*/ 48 h 189"/>
                <a:gd name="T6" fmla="*/ 123 w 207"/>
                <a:gd name="T7" fmla="*/ 81 h 189"/>
                <a:gd name="T8" fmla="*/ 151 w 207"/>
                <a:gd name="T9" fmla="*/ 121 h 189"/>
                <a:gd name="T10" fmla="*/ 174 w 207"/>
                <a:gd name="T11" fmla="*/ 166 h 189"/>
                <a:gd name="T12" fmla="*/ 205 w 207"/>
                <a:gd name="T13" fmla="*/ 160 h 189"/>
                <a:gd name="T14" fmla="*/ 205 w 207"/>
                <a:gd name="T15" fmla="*/ 181 h 189"/>
                <a:gd name="T16" fmla="*/ 207 w 207"/>
                <a:gd name="T17" fmla="*/ 181 h 189"/>
                <a:gd name="T18" fmla="*/ 188 w 207"/>
                <a:gd name="T19" fmla="*/ 181 h 189"/>
                <a:gd name="T20" fmla="*/ 159 w 207"/>
                <a:gd name="T21" fmla="*/ 183 h 189"/>
                <a:gd name="T22" fmla="*/ 132 w 207"/>
                <a:gd name="T23" fmla="*/ 189 h 189"/>
                <a:gd name="T24" fmla="*/ 109 w 207"/>
                <a:gd name="T25" fmla="*/ 142 h 189"/>
                <a:gd name="T26" fmla="*/ 78 w 207"/>
                <a:gd name="T27" fmla="*/ 102 h 189"/>
                <a:gd name="T28" fmla="*/ 42 w 207"/>
                <a:gd name="T29" fmla="*/ 68 h 189"/>
                <a:gd name="T30" fmla="*/ 0 w 207"/>
                <a:gd name="T31" fmla="*/ 39 h 189"/>
                <a:gd name="T32" fmla="*/ 0 w 207"/>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89">
                  <a:moveTo>
                    <a:pt x="0" y="0"/>
                  </a:moveTo>
                  <a:lnTo>
                    <a:pt x="46" y="20"/>
                  </a:lnTo>
                  <a:lnTo>
                    <a:pt x="86" y="48"/>
                  </a:lnTo>
                  <a:lnTo>
                    <a:pt x="123" y="81"/>
                  </a:lnTo>
                  <a:lnTo>
                    <a:pt x="151" y="121"/>
                  </a:lnTo>
                  <a:lnTo>
                    <a:pt x="174" y="166"/>
                  </a:lnTo>
                  <a:lnTo>
                    <a:pt x="205" y="160"/>
                  </a:lnTo>
                  <a:lnTo>
                    <a:pt x="205" y="181"/>
                  </a:lnTo>
                  <a:lnTo>
                    <a:pt x="207" y="181"/>
                  </a:lnTo>
                  <a:lnTo>
                    <a:pt x="188" y="181"/>
                  </a:lnTo>
                  <a:lnTo>
                    <a:pt x="159" y="183"/>
                  </a:lnTo>
                  <a:lnTo>
                    <a:pt x="132" y="189"/>
                  </a:lnTo>
                  <a:lnTo>
                    <a:pt x="109" y="142"/>
                  </a:lnTo>
                  <a:lnTo>
                    <a:pt x="78" y="102"/>
                  </a:lnTo>
                  <a:lnTo>
                    <a:pt x="42" y="68"/>
                  </a:lnTo>
                  <a:lnTo>
                    <a:pt x="0" y="39"/>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2" name="Freeform 34"/>
            <p:cNvSpPr>
              <a:spLocks/>
            </p:cNvSpPr>
            <p:nvPr/>
          </p:nvSpPr>
          <p:spPr bwMode="auto">
            <a:xfrm>
              <a:off x="7640638" y="2936875"/>
              <a:ext cx="101600" cy="1384300"/>
            </a:xfrm>
            <a:custGeom>
              <a:avLst/>
              <a:gdLst>
                <a:gd name="T0" fmla="*/ 0 w 64"/>
                <a:gd name="T1" fmla="*/ 0 h 872"/>
                <a:gd name="T2" fmla="*/ 64 w 64"/>
                <a:gd name="T3" fmla="*/ 134 h 872"/>
                <a:gd name="T4" fmla="*/ 64 w 64"/>
                <a:gd name="T5" fmla="*/ 872 h 872"/>
                <a:gd name="T6" fmla="*/ 25 w 64"/>
                <a:gd name="T7" fmla="*/ 868 h 872"/>
                <a:gd name="T8" fmla="*/ 14 w 64"/>
                <a:gd name="T9" fmla="*/ 868 h 872"/>
                <a:gd name="T10" fmla="*/ 0 w 64"/>
                <a:gd name="T11" fmla="*/ 870 h 872"/>
                <a:gd name="T12" fmla="*/ 0 w 64"/>
                <a:gd name="T13" fmla="*/ 0 h 872"/>
              </a:gdLst>
              <a:ahLst/>
              <a:cxnLst>
                <a:cxn ang="0">
                  <a:pos x="T0" y="T1"/>
                </a:cxn>
                <a:cxn ang="0">
                  <a:pos x="T2" y="T3"/>
                </a:cxn>
                <a:cxn ang="0">
                  <a:pos x="T4" y="T5"/>
                </a:cxn>
                <a:cxn ang="0">
                  <a:pos x="T6" y="T7"/>
                </a:cxn>
                <a:cxn ang="0">
                  <a:pos x="T8" y="T9"/>
                </a:cxn>
                <a:cxn ang="0">
                  <a:pos x="T10" y="T11"/>
                </a:cxn>
                <a:cxn ang="0">
                  <a:pos x="T12" y="T13"/>
                </a:cxn>
              </a:cxnLst>
              <a:rect l="0" t="0" r="r" b="b"/>
              <a:pathLst>
                <a:path w="64" h="872">
                  <a:moveTo>
                    <a:pt x="0" y="0"/>
                  </a:moveTo>
                  <a:lnTo>
                    <a:pt x="64" y="134"/>
                  </a:lnTo>
                  <a:lnTo>
                    <a:pt x="64" y="872"/>
                  </a:lnTo>
                  <a:lnTo>
                    <a:pt x="25" y="868"/>
                  </a:lnTo>
                  <a:lnTo>
                    <a:pt x="14" y="868"/>
                  </a:lnTo>
                  <a:lnTo>
                    <a:pt x="0" y="870"/>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Freeform 35"/>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Freeform 36"/>
            <p:cNvSpPr>
              <a:spLocks/>
            </p:cNvSpPr>
            <p:nvPr/>
          </p:nvSpPr>
          <p:spPr bwMode="auto">
            <a:xfrm>
              <a:off x="7640638" y="4314825"/>
              <a:ext cx="101600" cy="63500"/>
            </a:xfrm>
            <a:custGeom>
              <a:avLst/>
              <a:gdLst>
                <a:gd name="T0" fmla="*/ 25 w 64"/>
                <a:gd name="T1" fmla="*/ 0 h 40"/>
                <a:gd name="T2" fmla="*/ 64 w 64"/>
                <a:gd name="T3" fmla="*/ 4 h 40"/>
                <a:gd name="T4" fmla="*/ 64 w 64"/>
                <a:gd name="T5" fmla="*/ 40 h 40"/>
                <a:gd name="T6" fmla="*/ 50 w 64"/>
                <a:gd name="T7" fmla="*/ 34 h 40"/>
                <a:gd name="T8" fmla="*/ 35 w 64"/>
                <a:gd name="T9" fmla="*/ 29 h 40"/>
                <a:gd name="T10" fmla="*/ 33 w 64"/>
                <a:gd name="T11" fmla="*/ 29 h 40"/>
                <a:gd name="T12" fmla="*/ 19 w 64"/>
                <a:gd name="T13" fmla="*/ 25 h 40"/>
                <a:gd name="T14" fmla="*/ 16 w 64"/>
                <a:gd name="T15" fmla="*/ 25 h 40"/>
                <a:gd name="T16" fmla="*/ 2 w 64"/>
                <a:gd name="T17" fmla="*/ 23 h 40"/>
                <a:gd name="T18" fmla="*/ 0 w 64"/>
                <a:gd name="T19" fmla="*/ 23 h 40"/>
                <a:gd name="T20" fmla="*/ 0 w 64"/>
                <a:gd name="T21" fmla="*/ 2 h 40"/>
                <a:gd name="T22" fmla="*/ 14 w 64"/>
                <a:gd name="T23" fmla="*/ 0 h 40"/>
                <a:gd name="T24" fmla="*/ 25 w 64"/>
                <a:gd name="T2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40">
                  <a:moveTo>
                    <a:pt x="25" y="0"/>
                  </a:moveTo>
                  <a:lnTo>
                    <a:pt x="64" y="4"/>
                  </a:lnTo>
                  <a:lnTo>
                    <a:pt x="64" y="40"/>
                  </a:lnTo>
                  <a:lnTo>
                    <a:pt x="50" y="34"/>
                  </a:lnTo>
                  <a:lnTo>
                    <a:pt x="35" y="29"/>
                  </a:lnTo>
                  <a:lnTo>
                    <a:pt x="33" y="29"/>
                  </a:lnTo>
                  <a:lnTo>
                    <a:pt x="19" y="25"/>
                  </a:lnTo>
                  <a:lnTo>
                    <a:pt x="16" y="25"/>
                  </a:lnTo>
                  <a:lnTo>
                    <a:pt x="2" y="23"/>
                  </a:lnTo>
                  <a:lnTo>
                    <a:pt x="0" y="23"/>
                  </a:lnTo>
                  <a:lnTo>
                    <a:pt x="0" y="2"/>
                  </a:lnTo>
                  <a:lnTo>
                    <a:pt x="14" y="0"/>
                  </a:lnTo>
                  <a:lnTo>
                    <a:pt x="25"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Freeform 37"/>
            <p:cNvSpPr>
              <a:spLocks/>
            </p:cNvSpPr>
            <p:nvPr/>
          </p:nvSpPr>
          <p:spPr bwMode="auto">
            <a:xfrm>
              <a:off x="6399213" y="4073525"/>
              <a:ext cx="1531938" cy="738188"/>
            </a:xfrm>
            <a:custGeom>
              <a:avLst/>
              <a:gdLst>
                <a:gd name="T0" fmla="*/ 440 w 965"/>
                <a:gd name="T1" fmla="*/ 0 h 465"/>
                <a:gd name="T2" fmla="*/ 442 w 965"/>
                <a:gd name="T3" fmla="*/ 0 h 465"/>
                <a:gd name="T4" fmla="*/ 442 w 965"/>
                <a:gd name="T5" fmla="*/ 0 h 465"/>
                <a:gd name="T6" fmla="*/ 550 w 965"/>
                <a:gd name="T7" fmla="*/ 21 h 465"/>
                <a:gd name="T8" fmla="*/ 598 w 965"/>
                <a:gd name="T9" fmla="*/ 46 h 465"/>
                <a:gd name="T10" fmla="*/ 671 w 965"/>
                <a:gd name="T11" fmla="*/ 113 h 465"/>
                <a:gd name="T12" fmla="*/ 671 w 965"/>
                <a:gd name="T13" fmla="*/ 113 h 465"/>
                <a:gd name="T14" fmla="*/ 671 w 965"/>
                <a:gd name="T15" fmla="*/ 113 h 465"/>
                <a:gd name="T16" fmla="*/ 671 w 965"/>
                <a:gd name="T17" fmla="*/ 115 h 465"/>
                <a:gd name="T18" fmla="*/ 671 w 965"/>
                <a:gd name="T19" fmla="*/ 115 h 465"/>
                <a:gd name="T20" fmla="*/ 709 w 965"/>
                <a:gd name="T21" fmla="*/ 181 h 465"/>
                <a:gd name="T22" fmla="*/ 709 w 965"/>
                <a:gd name="T23" fmla="*/ 181 h 465"/>
                <a:gd name="T24" fmla="*/ 709 w 965"/>
                <a:gd name="T25" fmla="*/ 181 h 465"/>
                <a:gd name="T26" fmla="*/ 709 w 965"/>
                <a:gd name="T27" fmla="*/ 183 h 465"/>
                <a:gd name="T28" fmla="*/ 711 w 965"/>
                <a:gd name="T29" fmla="*/ 183 h 465"/>
                <a:gd name="T30" fmla="*/ 765 w 965"/>
                <a:gd name="T31" fmla="*/ 175 h 465"/>
                <a:gd name="T32" fmla="*/ 784 w 965"/>
                <a:gd name="T33" fmla="*/ 175 h 465"/>
                <a:gd name="T34" fmla="*/ 798 w 965"/>
                <a:gd name="T35" fmla="*/ 177 h 465"/>
                <a:gd name="T36" fmla="*/ 801 w 965"/>
                <a:gd name="T37" fmla="*/ 177 h 465"/>
                <a:gd name="T38" fmla="*/ 817 w 965"/>
                <a:gd name="T39" fmla="*/ 181 h 465"/>
                <a:gd name="T40" fmla="*/ 832 w 965"/>
                <a:gd name="T41" fmla="*/ 186 h 465"/>
                <a:gd name="T42" fmla="*/ 846 w 965"/>
                <a:gd name="T43" fmla="*/ 192 h 465"/>
                <a:gd name="T44" fmla="*/ 919 w 965"/>
                <a:gd name="T45" fmla="*/ 246 h 465"/>
                <a:gd name="T46" fmla="*/ 959 w 965"/>
                <a:gd name="T47" fmla="*/ 327 h 465"/>
                <a:gd name="T48" fmla="*/ 959 w 965"/>
                <a:gd name="T49" fmla="*/ 423 h 465"/>
                <a:gd name="T50" fmla="*/ 6 w 965"/>
                <a:gd name="T51" fmla="*/ 465 h 465"/>
                <a:gd name="T52" fmla="*/ 0 w 965"/>
                <a:gd name="T53" fmla="*/ 427 h 465"/>
                <a:gd name="T54" fmla="*/ 22 w 965"/>
                <a:gd name="T55" fmla="*/ 352 h 465"/>
                <a:gd name="T56" fmla="*/ 75 w 965"/>
                <a:gd name="T57" fmla="*/ 298 h 465"/>
                <a:gd name="T58" fmla="*/ 148 w 965"/>
                <a:gd name="T59" fmla="*/ 275 h 465"/>
                <a:gd name="T60" fmla="*/ 171 w 965"/>
                <a:gd name="T61" fmla="*/ 177 h 465"/>
                <a:gd name="T62" fmla="*/ 225 w 965"/>
                <a:gd name="T63" fmla="*/ 94 h 465"/>
                <a:gd name="T64" fmla="*/ 256 w 965"/>
                <a:gd name="T65" fmla="*/ 65 h 465"/>
                <a:gd name="T66" fmla="*/ 315 w 965"/>
                <a:gd name="T67" fmla="*/ 27 h 465"/>
                <a:gd name="T68" fmla="*/ 327 w 965"/>
                <a:gd name="T69" fmla="*/ 31 h 465"/>
                <a:gd name="T70" fmla="*/ 339 w 965"/>
                <a:gd name="T71" fmla="*/ 27 h 465"/>
                <a:gd name="T72" fmla="*/ 346 w 965"/>
                <a:gd name="T73" fmla="*/ 15 h 465"/>
                <a:gd name="T74" fmla="*/ 433 w 965"/>
                <a:gd name="T75" fmla="*/ 0 h 465"/>
                <a:gd name="T76" fmla="*/ 435 w 965"/>
                <a:gd name="T77" fmla="*/ 0 h 465"/>
                <a:gd name="T78" fmla="*/ 436 w 965"/>
                <a:gd name="T79" fmla="*/ 0 h 465"/>
                <a:gd name="T80" fmla="*/ 436 w 965"/>
                <a:gd name="T81" fmla="*/ 0 h 465"/>
                <a:gd name="T82" fmla="*/ 436 w 965"/>
                <a:gd name="T83"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5" h="465">
                  <a:moveTo>
                    <a:pt x="436" y="0"/>
                  </a:moveTo>
                  <a:lnTo>
                    <a:pt x="440" y="0"/>
                  </a:lnTo>
                  <a:lnTo>
                    <a:pt x="440" y="0"/>
                  </a:lnTo>
                  <a:lnTo>
                    <a:pt x="442" y="0"/>
                  </a:lnTo>
                  <a:lnTo>
                    <a:pt x="442" y="0"/>
                  </a:lnTo>
                  <a:lnTo>
                    <a:pt x="442" y="0"/>
                  </a:lnTo>
                  <a:lnTo>
                    <a:pt x="498" y="6"/>
                  </a:lnTo>
                  <a:lnTo>
                    <a:pt x="550" y="21"/>
                  </a:lnTo>
                  <a:lnTo>
                    <a:pt x="598" y="46"/>
                  </a:lnTo>
                  <a:lnTo>
                    <a:pt x="598" y="46"/>
                  </a:lnTo>
                  <a:lnTo>
                    <a:pt x="636" y="77"/>
                  </a:lnTo>
                  <a:lnTo>
                    <a:pt x="671" y="113"/>
                  </a:lnTo>
                  <a:lnTo>
                    <a:pt x="671" y="113"/>
                  </a:lnTo>
                  <a:lnTo>
                    <a:pt x="671" y="113"/>
                  </a:lnTo>
                  <a:lnTo>
                    <a:pt x="671" y="113"/>
                  </a:lnTo>
                  <a:lnTo>
                    <a:pt x="671" y="113"/>
                  </a:lnTo>
                  <a:lnTo>
                    <a:pt x="671" y="115"/>
                  </a:lnTo>
                  <a:lnTo>
                    <a:pt x="671" y="115"/>
                  </a:lnTo>
                  <a:lnTo>
                    <a:pt x="671" y="115"/>
                  </a:lnTo>
                  <a:lnTo>
                    <a:pt x="671" y="115"/>
                  </a:lnTo>
                  <a:lnTo>
                    <a:pt x="692" y="146"/>
                  </a:lnTo>
                  <a:lnTo>
                    <a:pt x="709" y="181"/>
                  </a:lnTo>
                  <a:lnTo>
                    <a:pt x="709" y="181"/>
                  </a:lnTo>
                  <a:lnTo>
                    <a:pt x="709" y="181"/>
                  </a:lnTo>
                  <a:lnTo>
                    <a:pt x="709" y="181"/>
                  </a:lnTo>
                  <a:lnTo>
                    <a:pt x="709" y="181"/>
                  </a:lnTo>
                  <a:lnTo>
                    <a:pt x="709" y="183"/>
                  </a:lnTo>
                  <a:lnTo>
                    <a:pt x="709" y="183"/>
                  </a:lnTo>
                  <a:lnTo>
                    <a:pt x="709" y="183"/>
                  </a:lnTo>
                  <a:lnTo>
                    <a:pt x="711" y="183"/>
                  </a:lnTo>
                  <a:lnTo>
                    <a:pt x="744" y="175"/>
                  </a:lnTo>
                  <a:lnTo>
                    <a:pt x="765" y="175"/>
                  </a:lnTo>
                  <a:lnTo>
                    <a:pt x="784" y="175"/>
                  </a:lnTo>
                  <a:lnTo>
                    <a:pt x="784" y="175"/>
                  </a:lnTo>
                  <a:lnTo>
                    <a:pt x="794" y="177"/>
                  </a:lnTo>
                  <a:lnTo>
                    <a:pt x="798" y="177"/>
                  </a:lnTo>
                  <a:lnTo>
                    <a:pt x="801" y="177"/>
                  </a:lnTo>
                  <a:lnTo>
                    <a:pt x="801" y="177"/>
                  </a:lnTo>
                  <a:lnTo>
                    <a:pt x="815" y="181"/>
                  </a:lnTo>
                  <a:lnTo>
                    <a:pt x="817" y="181"/>
                  </a:lnTo>
                  <a:lnTo>
                    <a:pt x="817" y="181"/>
                  </a:lnTo>
                  <a:lnTo>
                    <a:pt x="832" y="186"/>
                  </a:lnTo>
                  <a:lnTo>
                    <a:pt x="846" y="192"/>
                  </a:lnTo>
                  <a:lnTo>
                    <a:pt x="846" y="192"/>
                  </a:lnTo>
                  <a:lnTo>
                    <a:pt x="886" y="215"/>
                  </a:lnTo>
                  <a:lnTo>
                    <a:pt x="919" y="246"/>
                  </a:lnTo>
                  <a:lnTo>
                    <a:pt x="942" y="284"/>
                  </a:lnTo>
                  <a:lnTo>
                    <a:pt x="959" y="327"/>
                  </a:lnTo>
                  <a:lnTo>
                    <a:pt x="965" y="375"/>
                  </a:lnTo>
                  <a:lnTo>
                    <a:pt x="959" y="423"/>
                  </a:lnTo>
                  <a:lnTo>
                    <a:pt x="943" y="465"/>
                  </a:lnTo>
                  <a:lnTo>
                    <a:pt x="6" y="465"/>
                  </a:lnTo>
                  <a:lnTo>
                    <a:pt x="0" y="428"/>
                  </a:lnTo>
                  <a:lnTo>
                    <a:pt x="0" y="427"/>
                  </a:lnTo>
                  <a:lnTo>
                    <a:pt x="6" y="386"/>
                  </a:lnTo>
                  <a:lnTo>
                    <a:pt x="22" y="352"/>
                  </a:lnTo>
                  <a:lnTo>
                    <a:pt x="45" y="321"/>
                  </a:lnTo>
                  <a:lnTo>
                    <a:pt x="75" y="298"/>
                  </a:lnTo>
                  <a:lnTo>
                    <a:pt x="110" y="282"/>
                  </a:lnTo>
                  <a:lnTo>
                    <a:pt x="148" y="275"/>
                  </a:lnTo>
                  <a:lnTo>
                    <a:pt x="156" y="225"/>
                  </a:lnTo>
                  <a:lnTo>
                    <a:pt x="171" y="177"/>
                  </a:lnTo>
                  <a:lnTo>
                    <a:pt x="194" y="133"/>
                  </a:lnTo>
                  <a:lnTo>
                    <a:pt x="225" y="94"/>
                  </a:lnTo>
                  <a:lnTo>
                    <a:pt x="225" y="94"/>
                  </a:lnTo>
                  <a:lnTo>
                    <a:pt x="256" y="65"/>
                  </a:lnTo>
                  <a:lnTo>
                    <a:pt x="290" y="40"/>
                  </a:lnTo>
                  <a:lnTo>
                    <a:pt x="315" y="27"/>
                  </a:lnTo>
                  <a:lnTo>
                    <a:pt x="319" y="31"/>
                  </a:lnTo>
                  <a:lnTo>
                    <a:pt x="327" y="31"/>
                  </a:lnTo>
                  <a:lnTo>
                    <a:pt x="333" y="31"/>
                  </a:lnTo>
                  <a:lnTo>
                    <a:pt x="339" y="27"/>
                  </a:lnTo>
                  <a:lnTo>
                    <a:pt x="342" y="21"/>
                  </a:lnTo>
                  <a:lnTo>
                    <a:pt x="346" y="15"/>
                  </a:lnTo>
                  <a:lnTo>
                    <a:pt x="388" y="4"/>
                  </a:lnTo>
                  <a:lnTo>
                    <a:pt x="433" y="0"/>
                  </a:lnTo>
                  <a:lnTo>
                    <a:pt x="433" y="0"/>
                  </a:lnTo>
                  <a:lnTo>
                    <a:pt x="435" y="0"/>
                  </a:lnTo>
                  <a:lnTo>
                    <a:pt x="435" y="0"/>
                  </a:lnTo>
                  <a:lnTo>
                    <a:pt x="436" y="0"/>
                  </a:lnTo>
                  <a:lnTo>
                    <a:pt x="436" y="0"/>
                  </a:lnTo>
                  <a:lnTo>
                    <a:pt x="436" y="0"/>
                  </a:lnTo>
                  <a:lnTo>
                    <a:pt x="436" y="0"/>
                  </a:lnTo>
                  <a:lnTo>
                    <a:pt x="436" y="0"/>
                  </a:lnTo>
                  <a:close/>
                </a:path>
              </a:pathLst>
            </a:custGeom>
            <a:solidFill>
              <a:srgbClr val="BCECF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Freeform 38"/>
            <p:cNvSpPr>
              <a:spLocks/>
            </p:cNvSpPr>
            <p:nvPr/>
          </p:nvSpPr>
          <p:spPr bwMode="auto">
            <a:xfrm>
              <a:off x="6756400" y="4137025"/>
              <a:ext cx="103188" cy="85725"/>
            </a:xfrm>
            <a:custGeom>
              <a:avLst/>
              <a:gdLst>
                <a:gd name="T0" fmla="*/ 65 w 65"/>
                <a:gd name="T1" fmla="*/ 0 h 54"/>
                <a:gd name="T2" fmla="*/ 65 w 65"/>
                <a:gd name="T3" fmla="*/ 0 h 54"/>
                <a:gd name="T4" fmla="*/ 31 w 65"/>
                <a:gd name="T5" fmla="*/ 25 h 54"/>
                <a:gd name="T6" fmla="*/ 0 w 65"/>
                <a:gd name="T7" fmla="*/ 54 h 54"/>
                <a:gd name="T8" fmla="*/ 0 w 65"/>
                <a:gd name="T9" fmla="*/ 54 h 54"/>
                <a:gd name="T10" fmla="*/ 31 w 65"/>
                <a:gd name="T11" fmla="*/ 25 h 54"/>
                <a:gd name="T12" fmla="*/ 65 w 65"/>
                <a:gd name="T13" fmla="*/ 0 h 54"/>
              </a:gdLst>
              <a:ahLst/>
              <a:cxnLst>
                <a:cxn ang="0">
                  <a:pos x="T0" y="T1"/>
                </a:cxn>
                <a:cxn ang="0">
                  <a:pos x="T2" y="T3"/>
                </a:cxn>
                <a:cxn ang="0">
                  <a:pos x="T4" y="T5"/>
                </a:cxn>
                <a:cxn ang="0">
                  <a:pos x="T6" y="T7"/>
                </a:cxn>
                <a:cxn ang="0">
                  <a:pos x="T8" y="T9"/>
                </a:cxn>
                <a:cxn ang="0">
                  <a:pos x="T10" y="T11"/>
                </a:cxn>
                <a:cxn ang="0">
                  <a:pos x="T12" y="T13"/>
                </a:cxn>
              </a:cxnLst>
              <a:rect l="0" t="0" r="r" b="b"/>
              <a:pathLst>
                <a:path w="65" h="54">
                  <a:moveTo>
                    <a:pt x="65" y="0"/>
                  </a:moveTo>
                  <a:lnTo>
                    <a:pt x="65" y="0"/>
                  </a:lnTo>
                  <a:lnTo>
                    <a:pt x="31" y="25"/>
                  </a:lnTo>
                  <a:lnTo>
                    <a:pt x="0" y="54"/>
                  </a:lnTo>
                  <a:lnTo>
                    <a:pt x="0" y="54"/>
                  </a:lnTo>
                  <a:lnTo>
                    <a:pt x="31" y="25"/>
                  </a:lnTo>
                  <a:lnTo>
                    <a:pt x="65" y="0"/>
                  </a:lnTo>
                  <a:close/>
                </a:path>
              </a:pathLst>
            </a:custGeom>
            <a:solidFill>
              <a:srgbClr val="F9BD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39"/>
            <p:cNvSpPr>
              <a:spLocks noEditPoints="1"/>
            </p:cNvSpPr>
            <p:nvPr/>
          </p:nvSpPr>
          <p:spPr bwMode="auto">
            <a:xfrm>
              <a:off x="6859588" y="4073525"/>
              <a:ext cx="488950" cy="73025"/>
            </a:xfrm>
            <a:custGeom>
              <a:avLst/>
              <a:gdLst>
                <a:gd name="T0" fmla="*/ 25 w 308"/>
                <a:gd name="T1" fmla="*/ 27 h 46"/>
                <a:gd name="T2" fmla="*/ 25 w 308"/>
                <a:gd name="T3" fmla="*/ 27 h 46"/>
                <a:gd name="T4" fmla="*/ 0 w 308"/>
                <a:gd name="T5" fmla="*/ 40 h 46"/>
                <a:gd name="T6" fmla="*/ 0 w 308"/>
                <a:gd name="T7" fmla="*/ 40 h 46"/>
                <a:gd name="T8" fmla="*/ 25 w 308"/>
                <a:gd name="T9" fmla="*/ 27 h 46"/>
                <a:gd name="T10" fmla="*/ 269 w 308"/>
                <a:gd name="T11" fmla="*/ 27 h 46"/>
                <a:gd name="T12" fmla="*/ 287 w 308"/>
                <a:gd name="T13" fmla="*/ 33 h 46"/>
                <a:gd name="T14" fmla="*/ 287 w 308"/>
                <a:gd name="T15" fmla="*/ 33 h 46"/>
                <a:gd name="T16" fmla="*/ 308 w 308"/>
                <a:gd name="T17" fmla="*/ 46 h 46"/>
                <a:gd name="T18" fmla="*/ 308 w 308"/>
                <a:gd name="T19" fmla="*/ 46 h 46"/>
                <a:gd name="T20" fmla="*/ 269 w 308"/>
                <a:gd name="T21" fmla="*/ 27 h 46"/>
                <a:gd name="T22" fmla="*/ 254 w 308"/>
                <a:gd name="T23" fmla="*/ 19 h 46"/>
                <a:gd name="T24" fmla="*/ 260 w 308"/>
                <a:gd name="T25" fmla="*/ 21 h 46"/>
                <a:gd name="T26" fmla="*/ 269 w 308"/>
                <a:gd name="T27" fmla="*/ 27 h 46"/>
                <a:gd name="T28" fmla="*/ 254 w 308"/>
                <a:gd name="T29" fmla="*/ 19 h 46"/>
                <a:gd name="T30" fmla="*/ 73 w 308"/>
                <a:gd name="T31" fmla="*/ 10 h 46"/>
                <a:gd name="T32" fmla="*/ 56 w 308"/>
                <a:gd name="T33" fmla="*/ 15 h 46"/>
                <a:gd name="T34" fmla="*/ 56 w 308"/>
                <a:gd name="T35" fmla="*/ 15 h 46"/>
                <a:gd name="T36" fmla="*/ 73 w 308"/>
                <a:gd name="T37" fmla="*/ 10 h 46"/>
                <a:gd name="T38" fmla="*/ 219 w 308"/>
                <a:gd name="T39" fmla="*/ 10 h 46"/>
                <a:gd name="T40" fmla="*/ 244 w 308"/>
                <a:gd name="T41" fmla="*/ 15 h 46"/>
                <a:gd name="T42" fmla="*/ 254 w 308"/>
                <a:gd name="T43" fmla="*/ 19 h 46"/>
                <a:gd name="T44" fmla="*/ 219 w 308"/>
                <a:gd name="T45" fmla="*/ 10 h 46"/>
                <a:gd name="T46" fmla="*/ 204 w 308"/>
                <a:gd name="T47" fmla="*/ 4 h 46"/>
                <a:gd name="T48" fmla="*/ 208 w 308"/>
                <a:gd name="T49" fmla="*/ 6 h 46"/>
                <a:gd name="T50" fmla="*/ 219 w 308"/>
                <a:gd name="T51" fmla="*/ 10 h 46"/>
                <a:gd name="T52" fmla="*/ 204 w 308"/>
                <a:gd name="T53" fmla="*/ 4 h 46"/>
                <a:gd name="T54" fmla="*/ 98 w 308"/>
                <a:gd name="T55" fmla="*/ 4 h 46"/>
                <a:gd name="T56" fmla="*/ 73 w 308"/>
                <a:gd name="T57" fmla="*/ 10 h 46"/>
                <a:gd name="T58" fmla="*/ 98 w 308"/>
                <a:gd name="T59" fmla="*/ 4 h 46"/>
                <a:gd name="T60" fmla="*/ 98 w 308"/>
                <a:gd name="T61" fmla="*/ 4 h 46"/>
                <a:gd name="T62" fmla="*/ 116 w 308"/>
                <a:gd name="T63" fmla="*/ 2 h 46"/>
                <a:gd name="T64" fmla="*/ 98 w 308"/>
                <a:gd name="T65" fmla="*/ 4 h 46"/>
                <a:gd name="T66" fmla="*/ 98 w 308"/>
                <a:gd name="T67" fmla="*/ 4 h 46"/>
                <a:gd name="T68" fmla="*/ 116 w 308"/>
                <a:gd name="T69" fmla="*/ 2 h 46"/>
                <a:gd name="T70" fmla="*/ 145 w 308"/>
                <a:gd name="T71" fmla="*/ 0 h 46"/>
                <a:gd name="T72" fmla="*/ 145 w 308"/>
                <a:gd name="T73" fmla="*/ 0 h 46"/>
                <a:gd name="T74" fmla="*/ 116 w 308"/>
                <a:gd name="T75" fmla="*/ 2 h 46"/>
                <a:gd name="T76" fmla="*/ 143 w 308"/>
                <a:gd name="T77" fmla="*/ 0 h 46"/>
                <a:gd name="T78" fmla="*/ 143 w 308"/>
                <a:gd name="T79" fmla="*/ 0 h 46"/>
                <a:gd name="T80" fmla="*/ 145 w 308"/>
                <a:gd name="T81" fmla="*/ 0 h 46"/>
                <a:gd name="T82" fmla="*/ 146 w 308"/>
                <a:gd name="T83" fmla="*/ 0 h 46"/>
                <a:gd name="T84" fmla="*/ 145 w 308"/>
                <a:gd name="T85" fmla="*/ 0 h 46"/>
                <a:gd name="T86" fmla="*/ 145 w 308"/>
                <a:gd name="T87" fmla="*/ 0 h 46"/>
                <a:gd name="T88" fmla="*/ 146 w 308"/>
                <a:gd name="T89" fmla="*/ 0 h 46"/>
                <a:gd name="T90" fmla="*/ 152 w 308"/>
                <a:gd name="T91" fmla="*/ 0 h 46"/>
                <a:gd name="T92" fmla="*/ 200 w 308"/>
                <a:gd name="T93" fmla="*/ 4 h 46"/>
                <a:gd name="T94" fmla="*/ 204 w 308"/>
                <a:gd name="T95" fmla="*/ 4 h 46"/>
                <a:gd name="T96" fmla="*/ 152 w 308"/>
                <a:gd name="T97" fmla="*/ 0 h 46"/>
                <a:gd name="T98" fmla="*/ 146 w 308"/>
                <a:gd name="T99" fmla="*/ 0 h 46"/>
                <a:gd name="T100" fmla="*/ 146 w 308"/>
                <a:gd name="T101" fmla="*/ 0 h 46"/>
                <a:gd name="T102" fmla="*/ 146 w 308"/>
                <a:gd name="T103" fmla="*/ 0 h 46"/>
                <a:gd name="T104" fmla="*/ 146 w 308"/>
                <a:gd name="T105" fmla="*/ 0 h 46"/>
                <a:gd name="T106" fmla="*/ 146 w 308"/>
                <a:gd name="T107" fmla="*/ 0 h 46"/>
                <a:gd name="T108" fmla="*/ 146 w 308"/>
                <a:gd name="T109" fmla="*/ 0 h 46"/>
                <a:gd name="T110" fmla="*/ 146 w 308"/>
                <a:gd name="T111" fmla="*/ 0 h 46"/>
                <a:gd name="T112" fmla="*/ 146 w 308"/>
                <a:gd name="T113" fmla="*/ 0 h 46"/>
                <a:gd name="T114" fmla="*/ 146 w 308"/>
                <a:gd name="T115" fmla="*/ 0 h 46"/>
                <a:gd name="T116" fmla="*/ 146 w 308"/>
                <a:gd name="T117" fmla="*/ 0 h 46"/>
                <a:gd name="T118" fmla="*/ 146 w 308"/>
                <a:gd name="T119" fmla="*/ 0 h 46"/>
                <a:gd name="T120" fmla="*/ 146 w 308"/>
                <a:gd name="T1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8" h="46">
                  <a:moveTo>
                    <a:pt x="25" y="27"/>
                  </a:moveTo>
                  <a:lnTo>
                    <a:pt x="25" y="27"/>
                  </a:lnTo>
                  <a:lnTo>
                    <a:pt x="0" y="40"/>
                  </a:lnTo>
                  <a:lnTo>
                    <a:pt x="0" y="40"/>
                  </a:lnTo>
                  <a:lnTo>
                    <a:pt x="25" y="27"/>
                  </a:lnTo>
                  <a:close/>
                  <a:moveTo>
                    <a:pt x="269" y="27"/>
                  </a:moveTo>
                  <a:lnTo>
                    <a:pt x="287" y="33"/>
                  </a:lnTo>
                  <a:lnTo>
                    <a:pt x="287" y="33"/>
                  </a:lnTo>
                  <a:lnTo>
                    <a:pt x="308" y="46"/>
                  </a:lnTo>
                  <a:lnTo>
                    <a:pt x="308" y="46"/>
                  </a:lnTo>
                  <a:lnTo>
                    <a:pt x="269" y="27"/>
                  </a:lnTo>
                  <a:close/>
                  <a:moveTo>
                    <a:pt x="254" y="19"/>
                  </a:moveTo>
                  <a:lnTo>
                    <a:pt x="260" y="21"/>
                  </a:lnTo>
                  <a:lnTo>
                    <a:pt x="269" y="27"/>
                  </a:lnTo>
                  <a:lnTo>
                    <a:pt x="254" y="19"/>
                  </a:lnTo>
                  <a:close/>
                  <a:moveTo>
                    <a:pt x="73" y="10"/>
                  </a:moveTo>
                  <a:lnTo>
                    <a:pt x="56" y="15"/>
                  </a:lnTo>
                  <a:lnTo>
                    <a:pt x="56" y="15"/>
                  </a:lnTo>
                  <a:lnTo>
                    <a:pt x="73" y="10"/>
                  </a:lnTo>
                  <a:close/>
                  <a:moveTo>
                    <a:pt x="219" y="10"/>
                  </a:moveTo>
                  <a:lnTo>
                    <a:pt x="244" y="15"/>
                  </a:lnTo>
                  <a:lnTo>
                    <a:pt x="254" y="19"/>
                  </a:lnTo>
                  <a:lnTo>
                    <a:pt x="219" y="10"/>
                  </a:lnTo>
                  <a:close/>
                  <a:moveTo>
                    <a:pt x="204" y="4"/>
                  </a:moveTo>
                  <a:lnTo>
                    <a:pt x="208" y="6"/>
                  </a:lnTo>
                  <a:lnTo>
                    <a:pt x="219" y="10"/>
                  </a:lnTo>
                  <a:lnTo>
                    <a:pt x="204" y="4"/>
                  </a:lnTo>
                  <a:close/>
                  <a:moveTo>
                    <a:pt x="98" y="4"/>
                  </a:moveTo>
                  <a:lnTo>
                    <a:pt x="73" y="10"/>
                  </a:lnTo>
                  <a:lnTo>
                    <a:pt x="98" y="4"/>
                  </a:lnTo>
                  <a:lnTo>
                    <a:pt x="98" y="4"/>
                  </a:lnTo>
                  <a:close/>
                  <a:moveTo>
                    <a:pt x="116" y="2"/>
                  </a:moveTo>
                  <a:lnTo>
                    <a:pt x="98" y="4"/>
                  </a:lnTo>
                  <a:lnTo>
                    <a:pt x="98" y="4"/>
                  </a:lnTo>
                  <a:lnTo>
                    <a:pt x="116" y="2"/>
                  </a:lnTo>
                  <a:close/>
                  <a:moveTo>
                    <a:pt x="145" y="0"/>
                  </a:moveTo>
                  <a:lnTo>
                    <a:pt x="145" y="0"/>
                  </a:lnTo>
                  <a:lnTo>
                    <a:pt x="116" y="2"/>
                  </a:lnTo>
                  <a:lnTo>
                    <a:pt x="143" y="0"/>
                  </a:lnTo>
                  <a:lnTo>
                    <a:pt x="143" y="0"/>
                  </a:lnTo>
                  <a:lnTo>
                    <a:pt x="145" y="0"/>
                  </a:lnTo>
                  <a:close/>
                  <a:moveTo>
                    <a:pt x="146" y="0"/>
                  </a:moveTo>
                  <a:lnTo>
                    <a:pt x="145" y="0"/>
                  </a:lnTo>
                  <a:lnTo>
                    <a:pt x="145" y="0"/>
                  </a:lnTo>
                  <a:lnTo>
                    <a:pt x="146" y="0"/>
                  </a:lnTo>
                  <a:close/>
                  <a:moveTo>
                    <a:pt x="152" y="0"/>
                  </a:moveTo>
                  <a:lnTo>
                    <a:pt x="200" y="4"/>
                  </a:lnTo>
                  <a:lnTo>
                    <a:pt x="204" y="4"/>
                  </a:lnTo>
                  <a:lnTo>
                    <a:pt x="152" y="0"/>
                  </a:lnTo>
                  <a:close/>
                  <a:moveTo>
                    <a:pt x="146" y="0"/>
                  </a:moveTo>
                  <a:lnTo>
                    <a:pt x="146" y="0"/>
                  </a:lnTo>
                  <a:lnTo>
                    <a:pt x="146" y="0"/>
                  </a:lnTo>
                  <a:lnTo>
                    <a:pt x="146" y="0"/>
                  </a:lnTo>
                  <a:close/>
                  <a:moveTo>
                    <a:pt x="146" y="0"/>
                  </a:moveTo>
                  <a:lnTo>
                    <a:pt x="146" y="0"/>
                  </a:lnTo>
                  <a:lnTo>
                    <a:pt x="146" y="0"/>
                  </a:lnTo>
                  <a:lnTo>
                    <a:pt x="146" y="0"/>
                  </a:lnTo>
                  <a:close/>
                  <a:moveTo>
                    <a:pt x="146" y="0"/>
                  </a:moveTo>
                  <a:lnTo>
                    <a:pt x="146" y="0"/>
                  </a:lnTo>
                  <a:lnTo>
                    <a:pt x="146" y="0"/>
                  </a:lnTo>
                  <a:lnTo>
                    <a:pt x="146"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0"/>
            <p:cNvSpPr>
              <a:spLocks/>
            </p:cNvSpPr>
            <p:nvPr/>
          </p:nvSpPr>
          <p:spPr bwMode="auto">
            <a:xfrm>
              <a:off x="6899275" y="4097338"/>
              <a:ext cx="49213" cy="25400"/>
            </a:xfrm>
            <a:custGeom>
              <a:avLst/>
              <a:gdLst>
                <a:gd name="T0" fmla="*/ 31 w 31"/>
                <a:gd name="T1" fmla="*/ 0 h 16"/>
                <a:gd name="T2" fmla="*/ 31 w 31"/>
                <a:gd name="T3" fmla="*/ 0 h 16"/>
                <a:gd name="T4" fmla="*/ 27 w 31"/>
                <a:gd name="T5" fmla="*/ 6 h 16"/>
                <a:gd name="T6" fmla="*/ 24 w 31"/>
                <a:gd name="T7" fmla="*/ 12 h 16"/>
                <a:gd name="T8" fmla="*/ 18 w 31"/>
                <a:gd name="T9" fmla="*/ 16 h 16"/>
                <a:gd name="T10" fmla="*/ 12 w 31"/>
                <a:gd name="T11" fmla="*/ 16 h 16"/>
                <a:gd name="T12" fmla="*/ 4 w 31"/>
                <a:gd name="T13" fmla="*/ 16 h 16"/>
                <a:gd name="T14" fmla="*/ 0 w 31"/>
                <a:gd name="T15" fmla="*/ 12 h 16"/>
                <a:gd name="T16" fmla="*/ 0 w 31"/>
                <a:gd name="T17" fmla="*/ 12 h 16"/>
                <a:gd name="T18" fmla="*/ 14 w 31"/>
                <a:gd name="T19" fmla="*/ 6 h 16"/>
                <a:gd name="T20" fmla="*/ 31 w 31"/>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6">
                  <a:moveTo>
                    <a:pt x="31" y="0"/>
                  </a:moveTo>
                  <a:lnTo>
                    <a:pt x="31" y="0"/>
                  </a:lnTo>
                  <a:lnTo>
                    <a:pt x="27" y="6"/>
                  </a:lnTo>
                  <a:lnTo>
                    <a:pt x="24" y="12"/>
                  </a:lnTo>
                  <a:lnTo>
                    <a:pt x="18" y="16"/>
                  </a:lnTo>
                  <a:lnTo>
                    <a:pt x="12" y="16"/>
                  </a:lnTo>
                  <a:lnTo>
                    <a:pt x="4" y="16"/>
                  </a:lnTo>
                  <a:lnTo>
                    <a:pt x="0" y="12"/>
                  </a:lnTo>
                  <a:lnTo>
                    <a:pt x="0" y="12"/>
                  </a:lnTo>
                  <a:lnTo>
                    <a:pt x="14" y="6"/>
                  </a:lnTo>
                  <a:lnTo>
                    <a:pt x="3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Freeform 41"/>
            <p:cNvSpPr>
              <a:spLocks noEditPoints="1"/>
            </p:cNvSpPr>
            <p:nvPr/>
          </p:nvSpPr>
          <p:spPr bwMode="auto">
            <a:xfrm>
              <a:off x="7315200" y="4125913"/>
              <a:ext cx="328613" cy="238125"/>
            </a:xfrm>
            <a:custGeom>
              <a:avLst/>
              <a:gdLst>
                <a:gd name="T0" fmla="*/ 165 w 207"/>
                <a:gd name="T1" fmla="*/ 144 h 150"/>
                <a:gd name="T2" fmla="*/ 134 w 207"/>
                <a:gd name="T3" fmla="*/ 150 h 150"/>
                <a:gd name="T4" fmla="*/ 159 w 207"/>
                <a:gd name="T5" fmla="*/ 144 h 150"/>
                <a:gd name="T6" fmla="*/ 165 w 207"/>
                <a:gd name="T7" fmla="*/ 144 h 150"/>
                <a:gd name="T8" fmla="*/ 188 w 207"/>
                <a:gd name="T9" fmla="*/ 142 h 150"/>
                <a:gd name="T10" fmla="*/ 165 w 207"/>
                <a:gd name="T11" fmla="*/ 144 h 150"/>
                <a:gd name="T12" fmla="*/ 167 w 207"/>
                <a:gd name="T13" fmla="*/ 142 h 150"/>
                <a:gd name="T14" fmla="*/ 188 w 207"/>
                <a:gd name="T15" fmla="*/ 142 h 150"/>
                <a:gd name="T16" fmla="*/ 188 w 207"/>
                <a:gd name="T17" fmla="*/ 142 h 150"/>
                <a:gd name="T18" fmla="*/ 205 w 207"/>
                <a:gd name="T19" fmla="*/ 142 h 150"/>
                <a:gd name="T20" fmla="*/ 205 w 207"/>
                <a:gd name="T21" fmla="*/ 142 h 150"/>
                <a:gd name="T22" fmla="*/ 207 w 207"/>
                <a:gd name="T23" fmla="*/ 142 h 150"/>
                <a:gd name="T24" fmla="*/ 188 w 207"/>
                <a:gd name="T25" fmla="*/ 142 h 150"/>
                <a:gd name="T26" fmla="*/ 188 w 207"/>
                <a:gd name="T27" fmla="*/ 142 h 150"/>
                <a:gd name="T28" fmla="*/ 188 w 207"/>
                <a:gd name="T29" fmla="*/ 142 h 150"/>
                <a:gd name="T30" fmla="*/ 61 w 207"/>
                <a:gd name="T31" fmla="*/ 46 h 150"/>
                <a:gd name="T32" fmla="*/ 65 w 207"/>
                <a:gd name="T33" fmla="*/ 50 h 150"/>
                <a:gd name="T34" fmla="*/ 94 w 207"/>
                <a:gd name="T35" fmla="*/ 80 h 150"/>
                <a:gd name="T36" fmla="*/ 61 w 207"/>
                <a:gd name="T37" fmla="*/ 46 h 150"/>
                <a:gd name="T38" fmla="*/ 52 w 207"/>
                <a:gd name="T39" fmla="*/ 38 h 150"/>
                <a:gd name="T40" fmla="*/ 59 w 207"/>
                <a:gd name="T41" fmla="*/ 44 h 150"/>
                <a:gd name="T42" fmla="*/ 61 w 207"/>
                <a:gd name="T43" fmla="*/ 46 h 150"/>
                <a:gd name="T44" fmla="*/ 52 w 207"/>
                <a:gd name="T45" fmla="*/ 38 h 150"/>
                <a:gd name="T46" fmla="*/ 27 w 207"/>
                <a:gd name="T47" fmla="*/ 17 h 150"/>
                <a:gd name="T48" fmla="*/ 34 w 207"/>
                <a:gd name="T49" fmla="*/ 23 h 150"/>
                <a:gd name="T50" fmla="*/ 52 w 207"/>
                <a:gd name="T51" fmla="*/ 38 h 150"/>
                <a:gd name="T52" fmla="*/ 27 w 207"/>
                <a:gd name="T53" fmla="*/ 17 h 150"/>
                <a:gd name="T54" fmla="*/ 0 w 207"/>
                <a:gd name="T55" fmla="*/ 2 h 150"/>
                <a:gd name="T56" fmla="*/ 21 w 207"/>
                <a:gd name="T57" fmla="*/ 13 h 150"/>
                <a:gd name="T58" fmla="*/ 27 w 207"/>
                <a:gd name="T59" fmla="*/ 17 h 150"/>
                <a:gd name="T60" fmla="*/ 0 w 207"/>
                <a:gd name="T61" fmla="*/ 2 h 150"/>
                <a:gd name="T62" fmla="*/ 0 w 207"/>
                <a:gd name="T63" fmla="*/ 0 h 150"/>
                <a:gd name="T64" fmla="*/ 0 w 207"/>
                <a:gd name="T65" fmla="*/ 2 h 150"/>
                <a:gd name="T66" fmla="*/ 0 w 207"/>
                <a:gd name="T67" fmla="*/ 0 h 150"/>
                <a:gd name="T68" fmla="*/ 0 w 207"/>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 h="150">
                  <a:moveTo>
                    <a:pt x="165" y="144"/>
                  </a:moveTo>
                  <a:lnTo>
                    <a:pt x="134" y="150"/>
                  </a:lnTo>
                  <a:lnTo>
                    <a:pt x="159" y="144"/>
                  </a:lnTo>
                  <a:lnTo>
                    <a:pt x="165" y="144"/>
                  </a:lnTo>
                  <a:close/>
                  <a:moveTo>
                    <a:pt x="188" y="142"/>
                  </a:moveTo>
                  <a:lnTo>
                    <a:pt x="165" y="144"/>
                  </a:lnTo>
                  <a:lnTo>
                    <a:pt x="167" y="142"/>
                  </a:lnTo>
                  <a:lnTo>
                    <a:pt x="188" y="142"/>
                  </a:lnTo>
                  <a:close/>
                  <a:moveTo>
                    <a:pt x="188" y="142"/>
                  </a:moveTo>
                  <a:lnTo>
                    <a:pt x="205" y="142"/>
                  </a:lnTo>
                  <a:lnTo>
                    <a:pt x="205" y="142"/>
                  </a:lnTo>
                  <a:lnTo>
                    <a:pt x="207" y="142"/>
                  </a:lnTo>
                  <a:lnTo>
                    <a:pt x="188" y="142"/>
                  </a:lnTo>
                  <a:lnTo>
                    <a:pt x="188" y="142"/>
                  </a:lnTo>
                  <a:lnTo>
                    <a:pt x="188" y="142"/>
                  </a:lnTo>
                  <a:close/>
                  <a:moveTo>
                    <a:pt x="61" y="46"/>
                  </a:moveTo>
                  <a:lnTo>
                    <a:pt x="65" y="50"/>
                  </a:lnTo>
                  <a:lnTo>
                    <a:pt x="94" y="80"/>
                  </a:lnTo>
                  <a:lnTo>
                    <a:pt x="61" y="46"/>
                  </a:lnTo>
                  <a:close/>
                  <a:moveTo>
                    <a:pt x="52" y="38"/>
                  </a:moveTo>
                  <a:lnTo>
                    <a:pt x="59" y="44"/>
                  </a:lnTo>
                  <a:lnTo>
                    <a:pt x="61" y="46"/>
                  </a:lnTo>
                  <a:lnTo>
                    <a:pt x="52" y="38"/>
                  </a:lnTo>
                  <a:close/>
                  <a:moveTo>
                    <a:pt x="27" y="17"/>
                  </a:moveTo>
                  <a:lnTo>
                    <a:pt x="34" y="23"/>
                  </a:lnTo>
                  <a:lnTo>
                    <a:pt x="52" y="38"/>
                  </a:lnTo>
                  <a:lnTo>
                    <a:pt x="27" y="17"/>
                  </a:lnTo>
                  <a:close/>
                  <a:moveTo>
                    <a:pt x="0" y="2"/>
                  </a:moveTo>
                  <a:lnTo>
                    <a:pt x="21" y="13"/>
                  </a:lnTo>
                  <a:lnTo>
                    <a:pt x="27" y="17"/>
                  </a:lnTo>
                  <a:lnTo>
                    <a:pt x="0" y="2"/>
                  </a:lnTo>
                  <a:close/>
                  <a:moveTo>
                    <a:pt x="0" y="0"/>
                  </a:moveTo>
                  <a:lnTo>
                    <a:pt x="0" y="2"/>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Freeform 42"/>
            <p:cNvSpPr>
              <a:spLocks/>
            </p:cNvSpPr>
            <p:nvPr/>
          </p:nvSpPr>
          <p:spPr bwMode="auto">
            <a:xfrm>
              <a:off x="7696200" y="4360863"/>
              <a:ext cx="46038" cy="17463"/>
            </a:xfrm>
            <a:custGeom>
              <a:avLst/>
              <a:gdLst>
                <a:gd name="T0" fmla="*/ 0 w 29"/>
                <a:gd name="T1" fmla="*/ 0 h 11"/>
                <a:gd name="T2" fmla="*/ 15 w 29"/>
                <a:gd name="T3" fmla="*/ 5 h 11"/>
                <a:gd name="T4" fmla="*/ 29 w 29"/>
                <a:gd name="T5" fmla="*/ 11 h 11"/>
                <a:gd name="T6" fmla="*/ 29 w 29"/>
                <a:gd name="T7" fmla="*/ 11 h 11"/>
                <a:gd name="T8" fmla="*/ 15 w 29"/>
                <a:gd name="T9" fmla="*/ 5 h 11"/>
                <a:gd name="T10" fmla="*/ 0 w 29"/>
                <a:gd name="T11" fmla="*/ 0 h 11"/>
              </a:gdLst>
              <a:ahLst/>
              <a:cxnLst>
                <a:cxn ang="0">
                  <a:pos x="T0" y="T1"/>
                </a:cxn>
                <a:cxn ang="0">
                  <a:pos x="T2" y="T3"/>
                </a:cxn>
                <a:cxn ang="0">
                  <a:pos x="T4" y="T5"/>
                </a:cxn>
                <a:cxn ang="0">
                  <a:pos x="T6" y="T7"/>
                </a:cxn>
                <a:cxn ang="0">
                  <a:pos x="T8" y="T9"/>
                </a:cxn>
                <a:cxn ang="0">
                  <a:pos x="T10" y="T11"/>
                </a:cxn>
              </a:cxnLst>
              <a:rect l="0" t="0" r="r" b="b"/>
              <a:pathLst>
                <a:path w="29" h="11">
                  <a:moveTo>
                    <a:pt x="0" y="0"/>
                  </a:moveTo>
                  <a:lnTo>
                    <a:pt x="15" y="5"/>
                  </a:lnTo>
                  <a:lnTo>
                    <a:pt x="29" y="11"/>
                  </a:lnTo>
                  <a:lnTo>
                    <a:pt x="29" y="11"/>
                  </a:lnTo>
                  <a:lnTo>
                    <a:pt x="15" y="5"/>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43"/>
            <p:cNvSpPr>
              <a:spLocks noEditPoints="1"/>
            </p:cNvSpPr>
            <p:nvPr/>
          </p:nvSpPr>
          <p:spPr bwMode="auto">
            <a:xfrm>
              <a:off x="7640638" y="4351338"/>
              <a:ext cx="101600" cy="26988"/>
            </a:xfrm>
            <a:custGeom>
              <a:avLst/>
              <a:gdLst>
                <a:gd name="T0" fmla="*/ 64 w 64"/>
                <a:gd name="T1" fmla="*/ 17 h 17"/>
                <a:gd name="T2" fmla="*/ 64 w 64"/>
                <a:gd name="T3" fmla="*/ 17 h 17"/>
                <a:gd name="T4" fmla="*/ 64 w 64"/>
                <a:gd name="T5" fmla="*/ 17 h 17"/>
                <a:gd name="T6" fmla="*/ 64 w 64"/>
                <a:gd name="T7" fmla="*/ 17 h 17"/>
                <a:gd name="T8" fmla="*/ 35 w 64"/>
                <a:gd name="T9" fmla="*/ 6 h 17"/>
                <a:gd name="T10" fmla="*/ 35 w 64"/>
                <a:gd name="T11" fmla="*/ 6 h 17"/>
                <a:gd name="T12" fmla="*/ 50 w 64"/>
                <a:gd name="T13" fmla="*/ 11 h 17"/>
                <a:gd name="T14" fmla="*/ 64 w 64"/>
                <a:gd name="T15" fmla="*/ 17 h 17"/>
                <a:gd name="T16" fmla="*/ 35 w 64"/>
                <a:gd name="T17" fmla="*/ 6 h 17"/>
                <a:gd name="T18" fmla="*/ 33 w 64"/>
                <a:gd name="T19" fmla="*/ 6 h 17"/>
                <a:gd name="T20" fmla="*/ 33 w 64"/>
                <a:gd name="T21" fmla="*/ 6 h 17"/>
                <a:gd name="T22" fmla="*/ 35 w 64"/>
                <a:gd name="T23" fmla="*/ 6 h 17"/>
                <a:gd name="T24" fmla="*/ 35 w 64"/>
                <a:gd name="T25" fmla="*/ 6 h 17"/>
                <a:gd name="T26" fmla="*/ 33 w 64"/>
                <a:gd name="T27" fmla="*/ 6 h 17"/>
                <a:gd name="T28" fmla="*/ 2 w 64"/>
                <a:gd name="T29" fmla="*/ 0 h 17"/>
                <a:gd name="T30" fmla="*/ 2 w 64"/>
                <a:gd name="T31" fmla="*/ 0 h 17"/>
                <a:gd name="T32" fmla="*/ 2 w 64"/>
                <a:gd name="T33" fmla="*/ 0 h 17"/>
                <a:gd name="T34" fmla="*/ 12 w 64"/>
                <a:gd name="T35" fmla="*/ 2 h 17"/>
                <a:gd name="T36" fmla="*/ 16 w 64"/>
                <a:gd name="T37" fmla="*/ 2 h 17"/>
                <a:gd name="T38" fmla="*/ 19 w 64"/>
                <a:gd name="T39" fmla="*/ 2 h 17"/>
                <a:gd name="T40" fmla="*/ 19 w 64"/>
                <a:gd name="T41" fmla="*/ 2 h 17"/>
                <a:gd name="T42" fmla="*/ 33 w 64"/>
                <a:gd name="T43" fmla="*/ 6 h 17"/>
                <a:gd name="T44" fmla="*/ 33 w 64"/>
                <a:gd name="T45" fmla="*/ 6 h 17"/>
                <a:gd name="T46" fmla="*/ 2 w 64"/>
                <a:gd name="T47" fmla="*/ 0 h 17"/>
                <a:gd name="T48" fmla="*/ 0 w 64"/>
                <a:gd name="T49" fmla="*/ 0 h 17"/>
                <a:gd name="T50" fmla="*/ 2 w 64"/>
                <a:gd name="T51" fmla="*/ 0 h 17"/>
                <a:gd name="T52" fmla="*/ 0 w 64"/>
                <a:gd name="T53" fmla="*/ 0 h 17"/>
                <a:gd name="T54" fmla="*/ 0 w 64"/>
                <a:gd name="T5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17">
                  <a:moveTo>
                    <a:pt x="64" y="17"/>
                  </a:moveTo>
                  <a:lnTo>
                    <a:pt x="64" y="17"/>
                  </a:lnTo>
                  <a:lnTo>
                    <a:pt x="64" y="17"/>
                  </a:lnTo>
                  <a:lnTo>
                    <a:pt x="64" y="17"/>
                  </a:lnTo>
                  <a:close/>
                  <a:moveTo>
                    <a:pt x="35" y="6"/>
                  </a:moveTo>
                  <a:lnTo>
                    <a:pt x="35" y="6"/>
                  </a:lnTo>
                  <a:lnTo>
                    <a:pt x="50" y="11"/>
                  </a:lnTo>
                  <a:lnTo>
                    <a:pt x="64" y="17"/>
                  </a:lnTo>
                  <a:lnTo>
                    <a:pt x="35" y="6"/>
                  </a:lnTo>
                  <a:close/>
                  <a:moveTo>
                    <a:pt x="33" y="6"/>
                  </a:moveTo>
                  <a:lnTo>
                    <a:pt x="33" y="6"/>
                  </a:lnTo>
                  <a:lnTo>
                    <a:pt x="35" y="6"/>
                  </a:lnTo>
                  <a:lnTo>
                    <a:pt x="35" y="6"/>
                  </a:lnTo>
                  <a:lnTo>
                    <a:pt x="33" y="6"/>
                  </a:lnTo>
                  <a:close/>
                  <a:moveTo>
                    <a:pt x="2" y="0"/>
                  </a:moveTo>
                  <a:lnTo>
                    <a:pt x="2" y="0"/>
                  </a:lnTo>
                  <a:lnTo>
                    <a:pt x="2" y="0"/>
                  </a:lnTo>
                  <a:lnTo>
                    <a:pt x="12" y="2"/>
                  </a:lnTo>
                  <a:lnTo>
                    <a:pt x="16" y="2"/>
                  </a:lnTo>
                  <a:lnTo>
                    <a:pt x="19" y="2"/>
                  </a:lnTo>
                  <a:lnTo>
                    <a:pt x="19" y="2"/>
                  </a:lnTo>
                  <a:lnTo>
                    <a:pt x="33" y="6"/>
                  </a:lnTo>
                  <a:lnTo>
                    <a:pt x="33" y="6"/>
                  </a:lnTo>
                  <a:lnTo>
                    <a:pt x="2" y="0"/>
                  </a:lnTo>
                  <a:close/>
                  <a:moveTo>
                    <a:pt x="0" y="0"/>
                  </a:moveTo>
                  <a:lnTo>
                    <a:pt x="2" y="0"/>
                  </a:lnTo>
                  <a:lnTo>
                    <a:pt x="0" y="0"/>
                  </a:lnTo>
                  <a:lnTo>
                    <a:pt x="0" y="0"/>
                  </a:lnTo>
                  <a:close/>
                </a:path>
              </a:pathLst>
            </a:custGeom>
            <a:solidFill>
              <a:srgbClr val="F0B0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44"/>
            <p:cNvSpPr>
              <a:spLocks/>
            </p:cNvSpPr>
            <p:nvPr/>
          </p:nvSpPr>
          <p:spPr bwMode="auto">
            <a:xfrm>
              <a:off x="6457950" y="3314700"/>
              <a:ext cx="1630363" cy="1731963"/>
            </a:xfrm>
            <a:custGeom>
              <a:avLst/>
              <a:gdLst>
                <a:gd name="T0" fmla="*/ 943 w 1027"/>
                <a:gd name="T1" fmla="*/ 0 h 1091"/>
                <a:gd name="T2" fmla="*/ 1027 w 1027"/>
                <a:gd name="T3" fmla="*/ 25 h 1091"/>
                <a:gd name="T4" fmla="*/ 705 w 1027"/>
                <a:gd name="T5" fmla="*/ 524 h 1091"/>
                <a:gd name="T6" fmla="*/ 538 w 1027"/>
                <a:gd name="T7" fmla="*/ 422 h 1091"/>
                <a:gd name="T8" fmla="*/ 123 w 1027"/>
                <a:gd name="T9" fmla="*/ 1087 h 1091"/>
                <a:gd name="T10" fmla="*/ 0 w 1027"/>
                <a:gd name="T11" fmla="*/ 1091 h 1091"/>
                <a:gd name="T12" fmla="*/ 501 w 1027"/>
                <a:gd name="T13" fmla="*/ 294 h 1091"/>
                <a:gd name="T14" fmla="*/ 674 w 1027"/>
                <a:gd name="T15" fmla="*/ 401 h 1091"/>
                <a:gd name="T16" fmla="*/ 943 w 1027"/>
                <a:gd name="T17" fmla="*/ 0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7" h="1091">
                  <a:moveTo>
                    <a:pt x="943" y="0"/>
                  </a:moveTo>
                  <a:lnTo>
                    <a:pt x="1027" y="25"/>
                  </a:lnTo>
                  <a:lnTo>
                    <a:pt x="705" y="524"/>
                  </a:lnTo>
                  <a:lnTo>
                    <a:pt x="538" y="422"/>
                  </a:lnTo>
                  <a:lnTo>
                    <a:pt x="123" y="1087"/>
                  </a:lnTo>
                  <a:lnTo>
                    <a:pt x="0" y="1091"/>
                  </a:lnTo>
                  <a:lnTo>
                    <a:pt x="501" y="294"/>
                  </a:lnTo>
                  <a:lnTo>
                    <a:pt x="674" y="401"/>
                  </a:lnTo>
                  <a:lnTo>
                    <a:pt x="943"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3" name="Group 42"/>
          <p:cNvGrpSpPr/>
          <p:nvPr/>
        </p:nvGrpSpPr>
        <p:grpSpPr>
          <a:xfrm>
            <a:off x="8891513" y="2039574"/>
            <a:ext cx="1849437" cy="3112585"/>
            <a:chOff x="9732963" y="2917825"/>
            <a:chExt cx="1231900" cy="2073276"/>
          </a:xfrm>
        </p:grpSpPr>
        <p:sp>
          <p:nvSpPr>
            <p:cNvPr id="44" name="Freeform 45"/>
            <p:cNvSpPr>
              <a:spLocks/>
            </p:cNvSpPr>
            <p:nvPr/>
          </p:nvSpPr>
          <p:spPr bwMode="auto">
            <a:xfrm>
              <a:off x="10094913" y="3887788"/>
              <a:ext cx="549275" cy="841375"/>
            </a:xfrm>
            <a:custGeom>
              <a:avLst/>
              <a:gdLst>
                <a:gd name="T0" fmla="*/ 173 w 346"/>
                <a:gd name="T1" fmla="*/ 0 h 530"/>
                <a:gd name="T2" fmla="*/ 346 w 346"/>
                <a:gd name="T3" fmla="*/ 265 h 530"/>
                <a:gd name="T4" fmla="*/ 177 w 346"/>
                <a:gd name="T5" fmla="*/ 530 h 530"/>
                <a:gd name="T6" fmla="*/ 0 w 346"/>
                <a:gd name="T7" fmla="*/ 265 h 530"/>
                <a:gd name="T8" fmla="*/ 173 w 346"/>
                <a:gd name="T9" fmla="*/ 0 h 530"/>
              </a:gdLst>
              <a:ahLst/>
              <a:cxnLst>
                <a:cxn ang="0">
                  <a:pos x="T0" y="T1"/>
                </a:cxn>
                <a:cxn ang="0">
                  <a:pos x="T2" y="T3"/>
                </a:cxn>
                <a:cxn ang="0">
                  <a:pos x="T4" y="T5"/>
                </a:cxn>
                <a:cxn ang="0">
                  <a:pos x="T6" y="T7"/>
                </a:cxn>
                <a:cxn ang="0">
                  <a:pos x="T8" y="T9"/>
                </a:cxn>
              </a:cxnLst>
              <a:rect l="0" t="0" r="r" b="b"/>
              <a:pathLst>
                <a:path w="346" h="530">
                  <a:moveTo>
                    <a:pt x="173" y="0"/>
                  </a:moveTo>
                  <a:lnTo>
                    <a:pt x="346" y="265"/>
                  </a:lnTo>
                  <a:lnTo>
                    <a:pt x="177" y="530"/>
                  </a:lnTo>
                  <a:lnTo>
                    <a:pt x="0" y="265"/>
                  </a:lnTo>
                  <a:lnTo>
                    <a:pt x="173"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46"/>
            <p:cNvSpPr>
              <a:spLocks/>
            </p:cNvSpPr>
            <p:nvPr/>
          </p:nvSpPr>
          <p:spPr bwMode="auto">
            <a:xfrm>
              <a:off x="10369550" y="3887788"/>
              <a:ext cx="274638" cy="841375"/>
            </a:xfrm>
            <a:custGeom>
              <a:avLst/>
              <a:gdLst>
                <a:gd name="T0" fmla="*/ 0 w 173"/>
                <a:gd name="T1" fmla="*/ 0 h 530"/>
                <a:gd name="T2" fmla="*/ 173 w 173"/>
                <a:gd name="T3" fmla="*/ 265 h 530"/>
                <a:gd name="T4" fmla="*/ 4 w 173"/>
                <a:gd name="T5" fmla="*/ 530 h 530"/>
                <a:gd name="T6" fmla="*/ 0 w 173"/>
                <a:gd name="T7" fmla="*/ 526 h 530"/>
                <a:gd name="T8" fmla="*/ 0 w 173"/>
                <a:gd name="T9" fmla="*/ 0 h 530"/>
              </a:gdLst>
              <a:ahLst/>
              <a:cxnLst>
                <a:cxn ang="0">
                  <a:pos x="T0" y="T1"/>
                </a:cxn>
                <a:cxn ang="0">
                  <a:pos x="T2" y="T3"/>
                </a:cxn>
                <a:cxn ang="0">
                  <a:pos x="T4" y="T5"/>
                </a:cxn>
                <a:cxn ang="0">
                  <a:pos x="T6" y="T7"/>
                </a:cxn>
                <a:cxn ang="0">
                  <a:pos x="T8" y="T9"/>
                </a:cxn>
              </a:cxnLst>
              <a:rect l="0" t="0" r="r" b="b"/>
              <a:pathLst>
                <a:path w="173" h="530">
                  <a:moveTo>
                    <a:pt x="0" y="0"/>
                  </a:moveTo>
                  <a:lnTo>
                    <a:pt x="173" y="265"/>
                  </a:lnTo>
                  <a:lnTo>
                    <a:pt x="4" y="530"/>
                  </a:lnTo>
                  <a:lnTo>
                    <a:pt x="0" y="526"/>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6" name="Freeform 47"/>
            <p:cNvSpPr>
              <a:spLocks/>
            </p:cNvSpPr>
            <p:nvPr/>
          </p:nvSpPr>
          <p:spPr bwMode="auto">
            <a:xfrm>
              <a:off x="10064750" y="4357688"/>
              <a:ext cx="414338" cy="633413"/>
            </a:xfrm>
            <a:custGeom>
              <a:avLst/>
              <a:gdLst>
                <a:gd name="T0" fmla="*/ 131 w 261"/>
                <a:gd name="T1" fmla="*/ 0 h 399"/>
                <a:gd name="T2" fmla="*/ 261 w 261"/>
                <a:gd name="T3" fmla="*/ 198 h 399"/>
                <a:gd name="T4" fmla="*/ 127 w 261"/>
                <a:gd name="T5" fmla="*/ 399 h 399"/>
                <a:gd name="T6" fmla="*/ 0 w 261"/>
                <a:gd name="T7" fmla="*/ 198 h 399"/>
                <a:gd name="T8" fmla="*/ 131 w 261"/>
                <a:gd name="T9" fmla="*/ 0 h 399"/>
              </a:gdLst>
              <a:ahLst/>
              <a:cxnLst>
                <a:cxn ang="0">
                  <a:pos x="T0" y="T1"/>
                </a:cxn>
                <a:cxn ang="0">
                  <a:pos x="T2" y="T3"/>
                </a:cxn>
                <a:cxn ang="0">
                  <a:pos x="T4" y="T5"/>
                </a:cxn>
                <a:cxn ang="0">
                  <a:pos x="T6" y="T7"/>
                </a:cxn>
                <a:cxn ang="0">
                  <a:pos x="T8" y="T9"/>
                </a:cxn>
              </a:cxnLst>
              <a:rect l="0" t="0" r="r" b="b"/>
              <a:pathLst>
                <a:path w="261" h="399">
                  <a:moveTo>
                    <a:pt x="131" y="0"/>
                  </a:moveTo>
                  <a:lnTo>
                    <a:pt x="261" y="198"/>
                  </a:lnTo>
                  <a:lnTo>
                    <a:pt x="127" y="399"/>
                  </a:lnTo>
                  <a:lnTo>
                    <a:pt x="0" y="198"/>
                  </a:lnTo>
                  <a:lnTo>
                    <a:pt x="131" y="0"/>
                  </a:lnTo>
                  <a:close/>
                </a:path>
              </a:pathLst>
            </a:custGeom>
            <a:solidFill>
              <a:srgbClr val="FF74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7" name="Freeform 48"/>
            <p:cNvSpPr>
              <a:spLocks/>
            </p:cNvSpPr>
            <p:nvPr/>
          </p:nvSpPr>
          <p:spPr bwMode="auto">
            <a:xfrm>
              <a:off x="10064750" y="4357688"/>
              <a:ext cx="207963" cy="633413"/>
            </a:xfrm>
            <a:custGeom>
              <a:avLst/>
              <a:gdLst>
                <a:gd name="T0" fmla="*/ 131 w 131"/>
                <a:gd name="T1" fmla="*/ 0 h 399"/>
                <a:gd name="T2" fmla="*/ 131 w 131"/>
                <a:gd name="T3" fmla="*/ 394 h 399"/>
                <a:gd name="T4" fmla="*/ 127 w 131"/>
                <a:gd name="T5" fmla="*/ 399 h 399"/>
                <a:gd name="T6" fmla="*/ 0 w 131"/>
                <a:gd name="T7" fmla="*/ 198 h 399"/>
                <a:gd name="T8" fmla="*/ 131 w 131"/>
                <a:gd name="T9" fmla="*/ 0 h 399"/>
              </a:gdLst>
              <a:ahLst/>
              <a:cxnLst>
                <a:cxn ang="0">
                  <a:pos x="T0" y="T1"/>
                </a:cxn>
                <a:cxn ang="0">
                  <a:pos x="T2" y="T3"/>
                </a:cxn>
                <a:cxn ang="0">
                  <a:pos x="T4" y="T5"/>
                </a:cxn>
                <a:cxn ang="0">
                  <a:pos x="T6" y="T7"/>
                </a:cxn>
                <a:cxn ang="0">
                  <a:pos x="T8" y="T9"/>
                </a:cxn>
              </a:cxnLst>
              <a:rect l="0" t="0" r="r" b="b"/>
              <a:pathLst>
                <a:path w="131" h="399">
                  <a:moveTo>
                    <a:pt x="131" y="0"/>
                  </a:moveTo>
                  <a:lnTo>
                    <a:pt x="131" y="394"/>
                  </a:lnTo>
                  <a:lnTo>
                    <a:pt x="127" y="399"/>
                  </a:lnTo>
                  <a:lnTo>
                    <a:pt x="0" y="198"/>
                  </a:lnTo>
                  <a:lnTo>
                    <a:pt x="131"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9"/>
            <p:cNvSpPr>
              <a:spLocks/>
            </p:cNvSpPr>
            <p:nvPr/>
          </p:nvSpPr>
          <p:spPr bwMode="auto">
            <a:xfrm>
              <a:off x="10644188" y="4524375"/>
              <a:ext cx="93663" cy="290513"/>
            </a:xfrm>
            <a:custGeom>
              <a:avLst/>
              <a:gdLst>
                <a:gd name="T0" fmla="*/ 0 w 59"/>
                <a:gd name="T1" fmla="*/ 0 h 183"/>
                <a:gd name="T2" fmla="*/ 59 w 59"/>
                <a:gd name="T3" fmla="*/ 93 h 183"/>
                <a:gd name="T4" fmla="*/ 0 w 59"/>
                <a:gd name="T5" fmla="*/ 183 h 183"/>
                <a:gd name="T6" fmla="*/ 0 w 59"/>
                <a:gd name="T7" fmla="*/ 2 h 183"/>
                <a:gd name="T8" fmla="*/ 0 w 59"/>
                <a:gd name="T9" fmla="*/ 0 h 183"/>
              </a:gdLst>
              <a:ahLst/>
              <a:cxnLst>
                <a:cxn ang="0">
                  <a:pos x="T0" y="T1"/>
                </a:cxn>
                <a:cxn ang="0">
                  <a:pos x="T2" y="T3"/>
                </a:cxn>
                <a:cxn ang="0">
                  <a:pos x="T4" y="T5"/>
                </a:cxn>
                <a:cxn ang="0">
                  <a:pos x="T6" y="T7"/>
                </a:cxn>
                <a:cxn ang="0">
                  <a:pos x="T8" y="T9"/>
                </a:cxn>
              </a:cxnLst>
              <a:rect l="0" t="0" r="r" b="b"/>
              <a:pathLst>
                <a:path w="59" h="183">
                  <a:moveTo>
                    <a:pt x="0" y="0"/>
                  </a:moveTo>
                  <a:lnTo>
                    <a:pt x="59" y="93"/>
                  </a:lnTo>
                  <a:lnTo>
                    <a:pt x="0" y="183"/>
                  </a:lnTo>
                  <a:lnTo>
                    <a:pt x="0" y="2"/>
                  </a:lnTo>
                  <a:lnTo>
                    <a:pt x="0"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Freeform 50"/>
            <p:cNvSpPr>
              <a:spLocks/>
            </p:cNvSpPr>
            <p:nvPr/>
          </p:nvSpPr>
          <p:spPr bwMode="auto">
            <a:xfrm>
              <a:off x="9732963" y="3448050"/>
              <a:ext cx="255588" cy="542925"/>
            </a:xfrm>
            <a:custGeom>
              <a:avLst/>
              <a:gdLst>
                <a:gd name="T0" fmla="*/ 161 w 161"/>
                <a:gd name="T1" fmla="*/ 0 h 342"/>
                <a:gd name="T2" fmla="*/ 161 w 161"/>
                <a:gd name="T3" fmla="*/ 306 h 342"/>
                <a:gd name="T4" fmla="*/ 0 w 161"/>
                <a:gd name="T5" fmla="*/ 342 h 342"/>
                <a:gd name="T6" fmla="*/ 27 w 161"/>
                <a:gd name="T7" fmla="*/ 75 h 342"/>
                <a:gd name="T8" fmla="*/ 161 w 161"/>
                <a:gd name="T9" fmla="*/ 0 h 342"/>
              </a:gdLst>
              <a:ahLst/>
              <a:cxnLst>
                <a:cxn ang="0">
                  <a:pos x="T0" y="T1"/>
                </a:cxn>
                <a:cxn ang="0">
                  <a:pos x="T2" y="T3"/>
                </a:cxn>
                <a:cxn ang="0">
                  <a:pos x="T4" y="T5"/>
                </a:cxn>
                <a:cxn ang="0">
                  <a:pos x="T6" y="T7"/>
                </a:cxn>
                <a:cxn ang="0">
                  <a:pos x="T8" y="T9"/>
                </a:cxn>
              </a:cxnLst>
              <a:rect l="0" t="0" r="r" b="b"/>
              <a:pathLst>
                <a:path w="161" h="342">
                  <a:moveTo>
                    <a:pt x="161" y="0"/>
                  </a:moveTo>
                  <a:lnTo>
                    <a:pt x="161" y="306"/>
                  </a:lnTo>
                  <a:lnTo>
                    <a:pt x="0" y="342"/>
                  </a:lnTo>
                  <a:lnTo>
                    <a:pt x="27" y="75"/>
                  </a:lnTo>
                  <a:lnTo>
                    <a:pt x="161"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0" name="Freeform 51"/>
            <p:cNvSpPr>
              <a:spLocks/>
            </p:cNvSpPr>
            <p:nvPr/>
          </p:nvSpPr>
          <p:spPr bwMode="auto">
            <a:xfrm>
              <a:off x="10707688" y="3448050"/>
              <a:ext cx="257175" cy="542925"/>
            </a:xfrm>
            <a:custGeom>
              <a:avLst/>
              <a:gdLst>
                <a:gd name="T0" fmla="*/ 0 w 162"/>
                <a:gd name="T1" fmla="*/ 0 h 342"/>
                <a:gd name="T2" fmla="*/ 137 w 162"/>
                <a:gd name="T3" fmla="*/ 75 h 342"/>
                <a:gd name="T4" fmla="*/ 162 w 162"/>
                <a:gd name="T5" fmla="*/ 342 h 342"/>
                <a:gd name="T6" fmla="*/ 0 w 162"/>
                <a:gd name="T7" fmla="*/ 306 h 342"/>
                <a:gd name="T8" fmla="*/ 0 w 162"/>
                <a:gd name="T9" fmla="*/ 0 h 342"/>
              </a:gdLst>
              <a:ahLst/>
              <a:cxnLst>
                <a:cxn ang="0">
                  <a:pos x="T0" y="T1"/>
                </a:cxn>
                <a:cxn ang="0">
                  <a:pos x="T2" y="T3"/>
                </a:cxn>
                <a:cxn ang="0">
                  <a:pos x="T4" y="T5"/>
                </a:cxn>
                <a:cxn ang="0">
                  <a:pos x="T6" y="T7"/>
                </a:cxn>
                <a:cxn ang="0">
                  <a:pos x="T8" y="T9"/>
                </a:cxn>
              </a:cxnLst>
              <a:rect l="0" t="0" r="r" b="b"/>
              <a:pathLst>
                <a:path w="162" h="342">
                  <a:moveTo>
                    <a:pt x="0" y="0"/>
                  </a:moveTo>
                  <a:lnTo>
                    <a:pt x="137" y="75"/>
                  </a:lnTo>
                  <a:lnTo>
                    <a:pt x="162" y="342"/>
                  </a:lnTo>
                  <a:lnTo>
                    <a:pt x="0" y="30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Freeform 52"/>
            <p:cNvSpPr>
              <a:spLocks/>
            </p:cNvSpPr>
            <p:nvPr/>
          </p:nvSpPr>
          <p:spPr bwMode="auto">
            <a:xfrm>
              <a:off x="10021888" y="3967163"/>
              <a:ext cx="665163" cy="152400"/>
            </a:xfrm>
            <a:custGeom>
              <a:avLst/>
              <a:gdLst>
                <a:gd name="T0" fmla="*/ 0 w 419"/>
                <a:gd name="T1" fmla="*/ 0 h 96"/>
                <a:gd name="T2" fmla="*/ 419 w 419"/>
                <a:gd name="T3" fmla="*/ 0 h 96"/>
                <a:gd name="T4" fmla="*/ 382 w 419"/>
                <a:gd name="T5" fmla="*/ 96 h 96"/>
                <a:gd name="T6" fmla="*/ 33 w 419"/>
                <a:gd name="T7" fmla="*/ 96 h 96"/>
                <a:gd name="T8" fmla="*/ 0 w 419"/>
                <a:gd name="T9" fmla="*/ 0 h 96"/>
              </a:gdLst>
              <a:ahLst/>
              <a:cxnLst>
                <a:cxn ang="0">
                  <a:pos x="T0" y="T1"/>
                </a:cxn>
                <a:cxn ang="0">
                  <a:pos x="T2" y="T3"/>
                </a:cxn>
                <a:cxn ang="0">
                  <a:pos x="T4" y="T5"/>
                </a:cxn>
                <a:cxn ang="0">
                  <a:pos x="T6" y="T7"/>
                </a:cxn>
                <a:cxn ang="0">
                  <a:pos x="T8" y="T9"/>
                </a:cxn>
              </a:cxnLst>
              <a:rect l="0" t="0" r="r" b="b"/>
              <a:pathLst>
                <a:path w="419" h="96">
                  <a:moveTo>
                    <a:pt x="0" y="0"/>
                  </a:moveTo>
                  <a:lnTo>
                    <a:pt x="419" y="0"/>
                  </a:lnTo>
                  <a:lnTo>
                    <a:pt x="382" y="96"/>
                  </a:lnTo>
                  <a:lnTo>
                    <a:pt x="33" y="96"/>
                  </a:lnTo>
                  <a:lnTo>
                    <a:pt x="0"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2" name="Freeform 53"/>
            <p:cNvSpPr>
              <a:spLocks/>
            </p:cNvSpPr>
            <p:nvPr/>
          </p:nvSpPr>
          <p:spPr bwMode="auto">
            <a:xfrm>
              <a:off x="9969500" y="2917825"/>
              <a:ext cx="757238" cy="1062038"/>
            </a:xfrm>
            <a:custGeom>
              <a:avLst/>
              <a:gdLst>
                <a:gd name="T0" fmla="*/ 239 w 477"/>
                <a:gd name="T1" fmla="*/ 0 h 669"/>
                <a:gd name="T2" fmla="*/ 477 w 477"/>
                <a:gd name="T3" fmla="*/ 281 h 669"/>
                <a:gd name="T4" fmla="*/ 477 w 477"/>
                <a:gd name="T5" fmla="*/ 669 h 669"/>
                <a:gd name="T6" fmla="*/ 0 w 477"/>
                <a:gd name="T7" fmla="*/ 669 h 669"/>
                <a:gd name="T8" fmla="*/ 0 w 477"/>
                <a:gd name="T9" fmla="*/ 283 h 669"/>
                <a:gd name="T10" fmla="*/ 239 w 477"/>
                <a:gd name="T11" fmla="*/ 0 h 669"/>
              </a:gdLst>
              <a:ahLst/>
              <a:cxnLst>
                <a:cxn ang="0">
                  <a:pos x="T0" y="T1"/>
                </a:cxn>
                <a:cxn ang="0">
                  <a:pos x="T2" y="T3"/>
                </a:cxn>
                <a:cxn ang="0">
                  <a:pos x="T4" y="T5"/>
                </a:cxn>
                <a:cxn ang="0">
                  <a:pos x="T6" y="T7"/>
                </a:cxn>
                <a:cxn ang="0">
                  <a:pos x="T8" y="T9"/>
                </a:cxn>
                <a:cxn ang="0">
                  <a:pos x="T10" y="T11"/>
                </a:cxn>
              </a:cxnLst>
              <a:rect l="0" t="0" r="r" b="b"/>
              <a:pathLst>
                <a:path w="477" h="669">
                  <a:moveTo>
                    <a:pt x="239" y="0"/>
                  </a:moveTo>
                  <a:lnTo>
                    <a:pt x="477" y="281"/>
                  </a:lnTo>
                  <a:lnTo>
                    <a:pt x="477" y="669"/>
                  </a:lnTo>
                  <a:lnTo>
                    <a:pt x="0" y="669"/>
                  </a:lnTo>
                  <a:lnTo>
                    <a:pt x="0" y="283"/>
                  </a:lnTo>
                  <a:lnTo>
                    <a:pt x="239" y="0"/>
                  </a:lnTo>
                  <a:close/>
                </a:path>
              </a:pathLst>
            </a:custGeom>
            <a:solidFill>
              <a:srgbClr val="DEDED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3" name="Freeform 54"/>
            <p:cNvSpPr>
              <a:spLocks/>
            </p:cNvSpPr>
            <p:nvPr/>
          </p:nvSpPr>
          <p:spPr bwMode="auto">
            <a:xfrm>
              <a:off x="9969500" y="2917825"/>
              <a:ext cx="506413" cy="1062038"/>
            </a:xfrm>
            <a:custGeom>
              <a:avLst/>
              <a:gdLst>
                <a:gd name="T0" fmla="*/ 239 w 319"/>
                <a:gd name="T1" fmla="*/ 0 h 669"/>
                <a:gd name="T2" fmla="*/ 241 w 319"/>
                <a:gd name="T3" fmla="*/ 6 h 669"/>
                <a:gd name="T4" fmla="*/ 244 w 319"/>
                <a:gd name="T5" fmla="*/ 21 h 669"/>
                <a:gd name="T6" fmla="*/ 252 w 319"/>
                <a:gd name="T7" fmla="*/ 46 h 669"/>
                <a:gd name="T8" fmla="*/ 260 w 319"/>
                <a:gd name="T9" fmla="*/ 81 h 669"/>
                <a:gd name="T10" fmla="*/ 269 w 319"/>
                <a:gd name="T11" fmla="*/ 125 h 669"/>
                <a:gd name="T12" fmla="*/ 279 w 319"/>
                <a:gd name="T13" fmla="*/ 177 h 669"/>
                <a:gd name="T14" fmla="*/ 289 w 319"/>
                <a:gd name="T15" fmla="*/ 238 h 669"/>
                <a:gd name="T16" fmla="*/ 298 w 319"/>
                <a:gd name="T17" fmla="*/ 309 h 669"/>
                <a:gd name="T18" fmla="*/ 306 w 319"/>
                <a:gd name="T19" fmla="*/ 386 h 669"/>
                <a:gd name="T20" fmla="*/ 314 w 319"/>
                <a:gd name="T21" fmla="*/ 473 h 669"/>
                <a:gd name="T22" fmla="*/ 317 w 319"/>
                <a:gd name="T23" fmla="*/ 567 h 669"/>
                <a:gd name="T24" fmla="*/ 319 w 319"/>
                <a:gd name="T25" fmla="*/ 669 h 669"/>
                <a:gd name="T26" fmla="*/ 0 w 319"/>
                <a:gd name="T27" fmla="*/ 669 h 669"/>
                <a:gd name="T28" fmla="*/ 0 w 319"/>
                <a:gd name="T29" fmla="*/ 283 h 669"/>
                <a:gd name="T30" fmla="*/ 239 w 319"/>
                <a:gd name="T31"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669">
                  <a:moveTo>
                    <a:pt x="239" y="0"/>
                  </a:moveTo>
                  <a:lnTo>
                    <a:pt x="241" y="6"/>
                  </a:lnTo>
                  <a:lnTo>
                    <a:pt x="244" y="21"/>
                  </a:lnTo>
                  <a:lnTo>
                    <a:pt x="252" y="46"/>
                  </a:lnTo>
                  <a:lnTo>
                    <a:pt x="260" y="81"/>
                  </a:lnTo>
                  <a:lnTo>
                    <a:pt x="269" y="125"/>
                  </a:lnTo>
                  <a:lnTo>
                    <a:pt x="279" y="177"/>
                  </a:lnTo>
                  <a:lnTo>
                    <a:pt x="289" y="238"/>
                  </a:lnTo>
                  <a:lnTo>
                    <a:pt x="298" y="309"/>
                  </a:lnTo>
                  <a:lnTo>
                    <a:pt x="306" y="386"/>
                  </a:lnTo>
                  <a:lnTo>
                    <a:pt x="314" y="473"/>
                  </a:lnTo>
                  <a:lnTo>
                    <a:pt x="317" y="567"/>
                  </a:lnTo>
                  <a:lnTo>
                    <a:pt x="319" y="669"/>
                  </a:lnTo>
                  <a:lnTo>
                    <a:pt x="0" y="669"/>
                  </a:lnTo>
                  <a:lnTo>
                    <a:pt x="0" y="283"/>
                  </a:lnTo>
                  <a:lnTo>
                    <a:pt x="239"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4" name="Freeform 55"/>
            <p:cNvSpPr>
              <a:spLocks/>
            </p:cNvSpPr>
            <p:nvPr/>
          </p:nvSpPr>
          <p:spPr bwMode="auto">
            <a:xfrm>
              <a:off x="10117138" y="3275013"/>
              <a:ext cx="466725" cy="463550"/>
            </a:xfrm>
            <a:custGeom>
              <a:avLst/>
              <a:gdLst>
                <a:gd name="T0" fmla="*/ 146 w 294"/>
                <a:gd name="T1" fmla="*/ 0 h 292"/>
                <a:gd name="T2" fmla="*/ 184 w 294"/>
                <a:gd name="T3" fmla="*/ 4 h 292"/>
                <a:gd name="T4" fmla="*/ 221 w 294"/>
                <a:gd name="T5" fmla="*/ 19 h 292"/>
                <a:gd name="T6" fmla="*/ 249 w 294"/>
                <a:gd name="T7" fmla="*/ 42 h 292"/>
                <a:gd name="T8" fmla="*/ 272 w 294"/>
                <a:gd name="T9" fmla="*/ 73 h 292"/>
                <a:gd name="T10" fmla="*/ 288 w 294"/>
                <a:gd name="T11" fmla="*/ 107 h 292"/>
                <a:gd name="T12" fmla="*/ 294 w 294"/>
                <a:gd name="T13" fmla="*/ 146 h 292"/>
                <a:gd name="T14" fmla="*/ 288 w 294"/>
                <a:gd name="T15" fmla="*/ 184 h 292"/>
                <a:gd name="T16" fmla="*/ 272 w 294"/>
                <a:gd name="T17" fmla="*/ 221 h 292"/>
                <a:gd name="T18" fmla="*/ 249 w 294"/>
                <a:gd name="T19" fmla="*/ 250 h 292"/>
                <a:gd name="T20" fmla="*/ 221 w 294"/>
                <a:gd name="T21" fmla="*/ 273 h 292"/>
                <a:gd name="T22" fmla="*/ 184 w 294"/>
                <a:gd name="T23" fmla="*/ 288 h 292"/>
                <a:gd name="T24" fmla="*/ 146 w 294"/>
                <a:gd name="T25" fmla="*/ 292 h 292"/>
                <a:gd name="T26" fmla="*/ 107 w 294"/>
                <a:gd name="T27" fmla="*/ 288 h 292"/>
                <a:gd name="T28" fmla="*/ 73 w 294"/>
                <a:gd name="T29" fmla="*/ 273 h 292"/>
                <a:gd name="T30" fmla="*/ 42 w 294"/>
                <a:gd name="T31" fmla="*/ 250 h 292"/>
                <a:gd name="T32" fmla="*/ 19 w 294"/>
                <a:gd name="T33" fmla="*/ 221 h 292"/>
                <a:gd name="T34" fmla="*/ 5 w 294"/>
                <a:gd name="T35" fmla="*/ 184 h 292"/>
                <a:gd name="T36" fmla="*/ 0 w 294"/>
                <a:gd name="T37" fmla="*/ 146 h 292"/>
                <a:gd name="T38" fmla="*/ 5 w 294"/>
                <a:gd name="T39" fmla="*/ 107 h 292"/>
                <a:gd name="T40" fmla="*/ 19 w 294"/>
                <a:gd name="T41" fmla="*/ 73 h 292"/>
                <a:gd name="T42" fmla="*/ 42 w 294"/>
                <a:gd name="T43" fmla="*/ 42 h 292"/>
                <a:gd name="T44" fmla="*/ 73 w 294"/>
                <a:gd name="T45" fmla="*/ 19 h 292"/>
                <a:gd name="T46" fmla="*/ 107 w 294"/>
                <a:gd name="T47" fmla="*/ 4 h 292"/>
                <a:gd name="T48" fmla="*/ 146 w 294"/>
                <a:gd name="T49"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292">
                  <a:moveTo>
                    <a:pt x="146" y="0"/>
                  </a:moveTo>
                  <a:lnTo>
                    <a:pt x="184" y="4"/>
                  </a:lnTo>
                  <a:lnTo>
                    <a:pt x="221" y="19"/>
                  </a:lnTo>
                  <a:lnTo>
                    <a:pt x="249" y="42"/>
                  </a:lnTo>
                  <a:lnTo>
                    <a:pt x="272" y="73"/>
                  </a:lnTo>
                  <a:lnTo>
                    <a:pt x="288" y="107"/>
                  </a:lnTo>
                  <a:lnTo>
                    <a:pt x="294" y="146"/>
                  </a:lnTo>
                  <a:lnTo>
                    <a:pt x="288" y="184"/>
                  </a:lnTo>
                  <a:lnTo>
                    <a:pt x="272" y="221"/>
                  </a:lnTo>
                  <a:lnTo>
                    <a:pt x="249" y="250"/>
                  </a:lnTo>
                  <a:lnTo>
                    <a:pt x="221" y="273"/>
                  </a:lnTo>
                  <a:lnTo>
                    <a:pt x="184" y="288"/>
                  </a:lnTo>
                  <a:lnTo>
                    <a:pt x="146" y="292"/>
                  </a:lnTo>
                  <a:lnTo>
                    <a:pt x="107" y="288"/>
                  </a:lnTo>
                  <a:lnTo>
                    <a:pt x="73" y="273"/>
                  </a:lnTo>
                  <a:lnTo>
                    <a:pt x="42" y="250"/>
                  </a:lnTo>
                  <a:lnTo>
                    <a:pt x="19" y="221"/>
                  </a:lnTo>
                  <a:lnTo>
                    <a:pt x="5" y="184"/>
                  </a:lnTo>
                  <a:lnTo>
                    <a:pt x="0" y="146"/>
                  </a:lnTo>
                  <a:lnTo>
                    <a:pt x="5" y="107"/>
                  </a:lnTo>
                  <a:lnTo>
                    <a:pt x="19" y="73"/>
                  </a:lnTo>
                  <a:lnTo>
                    <a:pt x="42" y="42"/>
                  </a:lnTo>
                  <a:lnTo>
                    <a:pt x="73" y="19"/>
                  </a:lnTo>
                  <a:lnTo>
                    <a:pt x="107" y="4"/>
                  </a:lnTo>
                  <a:lnTo>
                    <a:pt x="146" y="0"/>
                  </a:lnTo>
                  <a:close/>
                </a:path>
              </a:pathLst>
            </a:custGeom>
            <a:solidFill>
              <a:srgbClr val="B6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56"/>
            <p:cNvSpPr>
              <a:spLocks/>
            </p:cNvSpPr>
            <p:nvPr/>
          </p:nvSpPr>
          <p:spPr bwMode="auto">
            <a:xfrm>
              <a:off x="10196513" y="3354388"/>
              <a:ext cx="304800" cy="304800"/>
            </a:xfrm>
            <a:custGeom>
              <a:avLst/>
              <a:gdLst>
                <a:gd name="T0" fmla="*/ 96 w 192"/>
                <a:gd name="T1" fmla="*/ 0 h 192"/>
                <a:gd name="T2" fmla="*/ 126 w 192"/>
                <a:gd name="T3" fmla="*/ 6 h 192"/>
                <a:gd name="T4" fmla="*/ 153 w 192"/>
                <a:gd name="T5" fmla="*/ 19 h 192"/>
                <a:gd name="T6" fmla="*/ 174 w 192"/>
                <a:gd name="T7" fmla="*/ 38 h 192"/>
                <a:gd name="T8" fmla="*/ 188 w 192"/>
                <a:gd name="T9" fmla="*/ 65 h 192"/>
                <a:gd name="T10" fmla="*/ 192 w 192"/>
                <a:gd name="T11" fmla="*/ 96 h 192"/>
                <a:gd name="T12" fmla="*/ 188 w 192"/>
                <a:gd name="T13" fmla="*/ 127 h 192"/>
                <a:gd name="T14" fmla="*/ 174 w 192"/>
                <a:gd name="T15" fmla="*/ 153 h 192"/>
                <a:gd name="T16" fmla="*/ 153 w 192"/>
                <a:gd name="T17" fmla="*/ 175 h 192"/>
                <a:gd name="T18" fmla="*/ 126 w 192"/>
                <a:gd name="T19" fmla="*/ 188 h 192"/>
                <a:gd name="T20" fmla="*/ 96 w 192"/>
                <a:gd name="T21" fmla="*/ 192 h 192"/>
                <a:gd name="T22" fmla="*/ 65 w 192"/>
                <a:gd name="T23" fmla="*/ 188 h 192"/>
                <a:gd name="T24" fmla="*/ 40 w 192"/>
                <a:gd name="T25" fmla="*/ 175 h 192"/>
                <a:gd name="T26" fmla="*/ 19 w 192"/>
                <a:gd name="T27" fmla="*/ 153 h 192"/>
                <a:gd name="T28" fmla="*/ 5 w 192"/>
                <a:gd name="T29" fmla="*/ 127 h 192"/>
                <a:gd name="T30" fmla="*/ 0 w 192"/>
                <a:gd name="T31" fmla="*/ 96 h 192"/>
                <a:gd name="T32" fmla="*/ 5 w 192"/>
                <a:gd name="T33" fmla="*/ 65 h 192"/>
                <a:gd name="T34" fmla="*/ 19 w 192"/>
                <a:gd name="T35" fmla="*/ 38 h 192"/>
                <a:gd name="T36" fmla="*/ 40 w 192"/>
                <a:gd name="T37" fmla="*/ 19 h 192"/>
                <a:gd name="T38" fmla="*/ 65 w 192"/>
                <a:gd name="T39" fmla="*/ 6 h 192"/>
                <a:gd name="T40" fmla="*/ 96 w 192"/>
                <a:gd name="T4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192">
                  <a:moveTo>
                    <a:pt x="96" y="0"/>
                  </a:moveTo>
                  <a:lnTo>
                    <a:pt x="126" y="6"/>
                  </a:lnTo>
                  <a:lnTo>
                    <a:pt x="153" y="19"/>
                  </a:lnTo>
                  <a:lnTo>
                    <a:pt x="174" y="38"/>
                  </a:lnTo>
                  <a:lnTo>
                    <a:pt x="188" y="65"/>
                  </a:lnTo>
                  <a:lnTo>
                    <a:pt x="192" y="96"/>
                  </a:lnTo>
                  <a:lnTo>
                    <a:pt x="188" y="127"/>
                  </a:lnTo>
                  <a:lnTo>
                    <a:pt x="174" y="153"/>
                  </a:lnTo>
                  <a:lnTo>
                    <a:pt x="153" y="175"/>
                  </a:lnTo>
                  <a:lnTo>
                    <a:pt x="126" y="188"/>
                  </a:lnTo>
                  <a:lnTo>
                    <a:pt x="96" y="192"/>
                  </a:lnTo>
                  <a:lnTo>
                    <a:pt x="65" y="188"/>
                  </a:lnTo>
                  <a:lnTo>
                    <a:pt x="40" y="175"/>
                  </a:lnTo>
                  <a:lnTo>
                    <a:pt x="19" y="153"/>
                  </a:lnTo>
                  <a:lnTo>
                    <a:pt x="5" y="127"/>
                  </a:lnTo>
                  <a:lnTo>
                    <a:pt x="0" y="96"/>
                  </a:lnTo>
                  <a:lnTo>
                    <a:pt x="5" y="65"/>
                  </a:lnTo>
                  <a:lnTo>
                    <a:pt x="19" y="38"/>
                  </a:lnTo>
                  <a:lnTo>
                    <a:pt x="40" y="19"/>
                  </a:lnTo>
                  <a:lnTo>
                    <a:pt x="65" y="6"/>
                  </a:lnTo>
                  <a:lnTo>
                    <a:pt x="96" y="0"/>
                  </a:lnTo>
                  <a:close/>
                </a:path>
              </a:pathLst>
            </a:custGeom>
            <a:solidFill>
              <a:srgbClr val="FFB2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57"/>
            <p:cNvSpPr>
              <a:spLocks noChangeArrowheads="1"/>
            </p:cNvSpPr>
            <p:nvPr/>
          </p:nvSpPr>
          <p:spPr bwMode="auto">
            <a:xfrm>
              <a:off x="10018713" y="4394200"/>
              <a:ext cx="73025" cy="73025"/>
            </a:xfrm>
            <a:prstGeom prst="rect">
              <a:avLst/>
            </a:prstGeom>
            <a:solidFill>
              <a:srgbClr val="FF74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7" name="Freeform 58"/>
            <p:cNvSpPr>
              <a:spLocks/>
            </p:cNvSpPr>
            <p:nvPr/>
          </p:nvSpPr>
          <p:spPr bwMode="auto">
            <a:xfrm>
              <a:off x="10442575" y="4768850"/>
              <a:ext cx="79375" cy="82550"/>
            </a:xfrm>
            <a:custGeom>
              <a:avLst/>
              <a:gdLst>
                <a:gd name="T0" fmla="*/ 23 w 50"/>
                <a:gd name="T1" fmla="*/ 0 h 52"/>
                <a:gd name="T2" fmla="*/ 50 w 50"/>
                <a:gd name="T3" fmla="*/ 23 h 52"/>
                <a:gd name="T4" fmla="*/ 29 w 50"/>
                <a:gd name="T5" fmla="*/ 52 h 52"/>
                <a:gd name="T6" fmla="*/ 0 w 50"/>
                <a:gd name="T7" fmla="*/ 29 h 52"/>
                <a:gd name="T8" fmla="*/ 23 w 50"/>
                <a:gd name="T9" fmla="*/ 0 h 52"/>
              </a:gdLst>
              <a:ahLst/>
              <a:cxnLst>
                <a:cxn ang="0">
                  <a:pos x="T0" y="T1"/>
                </a:cxn>
                <a:cxn ang="0">
                  <a:pos x="T2" y="T3"/>
                </a:cxn>
                <a:cxn ang="0">
                  <a:pos x="T4" y="T5"/>
                </a:cxn>
                <a:cxn ang="0">
                  <a:pos x="T6" y="T7"/>
                </a:cxn>
                <a:cxn ang="0">
                  <a:pos x="T8" y="T9"/>
                </a:cxn>
              </a:cxnLst>
              <a:rect l="0" t="0" r="r" b="b"/>
              <a:pathLst>
                <a:path w="50" h="52">
                  <a:moveTo>
                    <a:pt x="23" y="0"/>
                  </a:moveTo>
                  <a:lnTo>
                    <a:pt x="50" y="23"/>
                  </a:lnTo>
                  <a:lnTo>
                    <a:pt x="29" y="52"/>
                  </a:lnTo>
                  <a:lnTo>
                    <a:pt x="0" y="29"/>
                  </a:lnTo>
                  <a:lnTo>
                    <a:pt x="23" y="0"/>
                  </a:lnTo>
                  <a:close/>
                </a:path>
              </a:pathLst>
            </a:custGeom>
            <a:solidFill>
              <a:srgbClr val="E616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8" name="TextBox 57"/>
          <p:cNvSpPr txBox="1"/>
          <p:nvPr/>
        </p:nvSpPr>
        <p:spPr>
          <a:xfrm>
            <a:off x="870364" y="5435025"/>
            <a:ext cx="2538556"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tx1">
                    <a:alpha val="99000"/>
                  </a:schemeClr>
                </a:solidFill>
                <a:effectLst/>
                <a:uLnTx/>
                <a:uFillTx/>
              </a:rPr>
              <a:t>BizSpark</a:t>
            </a:r>
            <a:endParaRPr kumimoji="0" lang="en-NZ" sz="3200" b="0" i="0" u="none" strike="noStrike" kern="0" cap="none" spc="0" normalizeH="0" baseline="0" noProof="0" dirty="0">
              <a:ln>
                <a:noFill/>
              </a:ln>
              <a:solidFill>
                <a:schemeClr val="tx1">
                  <a:alpha val="99000"/>
                </a:schemeClr>
              </a:solidFill>
              <a:effectLst/>
              <a:uLnTx/>
              <a:uFillTx/>
            </a:endParaRPr>
          </a:p>
        </p:txBody>
      </p:sp>
      <p:sp>
        <p:nvSpPr>
          <p:cNvPr id="59" name="TextBox 58"/>
          <p:cNvSpPr txBox="1"/>
          <p:nvPr/>
        </p:nvSpPr>
        <p:spPr>
          <a:xfrm>
            <a:off x="4444921" y="5399707"/>
            <a:ext cx="2811981"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tx1">
                    <a:alpha val="99000"/>
                  </a:schemeClr>
                </a:solidFill>
                <a:effectLst/>
                <a:uLnTx/>
                <a:uFillTx/>
              </a:rPr>
              <a:t>BizSpark Plus</a:t>
            </a:r>
            <a:endParaRPr kumimoji="0" lang="en-NZ" sz="3200" b="0" i="0" u="none" strike="noStrike" kern="0" cap="none" spc="0" normalizeH="0" baseline="0" noProof="0" dirty="0">
              <a:ln>
                <a:noFill/>
              </a:ln>
              <a:solidFill>
                <a:schemeClr val="tx1">
                  <a:alpha val="99000"/>
                </a:schemeClr>
              </a:solidFill>
              <a:effectLst/>
              <a:uLnTx/>
              <a:uFillTx/>
            </a:endParaRPr>
          </a:p>
        </p:txBody>
      </p:sp>
      <p:sp>
        <p:nvSpPr>
          <p:cNvPr id="60" name="TextBox 59"/>
          <p:cNvSpPr txBox="1"/>
          <p:nvPr/>
        </p:nvSpPr>
        <p:spPr>
          <a:xfrm>
            <a:off x="8015880" y="5329495"/>
            <a:ext cx="359831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Z" sz="3200" b="0" i="0" u="none" strike="noStrike" kern="0" cap="none" spc="0" normalizeH="0" baseline="0" noProof="0" dirty="0" smtClean="0">
                <a:ln>
                  <a:noFill/>
                </a:ln>
                <a:solidFill>
                  <a:schemeClr val="tx1">
                    <a:alpha val="99000"/>
                  </a:schemeClr>
                </a:solidFill>
                <a:effectLst/>
                <a:uLnTx/>
                <a:uFillTx/>
              </a:rPr>
              <a:t>Microsoft Ventures</a:t>
            </a:r>
            <a:endParaRPr kumimoji="0" lang="en-NZ" sz="3200" b="0" i="0" u="none" strike="noStrike" kern="0" cap="none" spc="0" normalizeH="0" baseline="0" noProof="0" dirty="0">
              <a:ln>
                <a:noFill/>
              </a:ln>
              <a:solidFill>
                <a:schemeClr val="tx1">
                  <a:alpha val="99000"/>
                </a:schemeClr>
              </a:solidFill>
              <a:effectLst/>
              <a:uLnTx/>
              <a:uFillTx/>
            </a:endParaRPr>
          </a:p>
        </p:txBody>
      </p:sp>
      <p:sp>
        <p:nvSpPr>
          <p:cNvPr id="61" name="Title 60"/>
          <p:cNvSpPr>
            <a:spLocks noGrp="1"/>
          </p:cNvSpPr>
          <p:nvPr>
            <p:ph type="title"/>
          </p:nvPr>
        </p:nvSpPr>
        <p:spPr>
          <a:xfrm>
            <a:off x="300939" y="163196"/>
            <a:ext cx="11650488" cy="1158793"/>
          </a:xfrm>
        </p:spPr>
        <p:txBody>
          <a:bodyPr/>
          <a:lstStyle/>
          <a:p>
            <a:r>
              <a:rPr lang="en-NZ" dirty="0" smtClean="0"/>
              <a:t>Microsoft + </a:t>
            </a:r>
            <a:r>
              <a:rPr lang="en-NZ" dirty="0" err="1" smtClean="0"/>
              <a:t>Startups</a:t>
            </a:r>
            <a:endParaRPr lang="en-NZ" dirty="0"/>
          </a:p>
        </p:txBody>
      </p:sp>
    </p:spTree>
    <p:extLst>
      <p:ext uri="{BB962C8B-B14F-4D97-AF65-F5344CB8AC3E}">
        <p14:creationId xmlns:p14="http://schemas.microsoft.com/office/powerpoint/2010/main" val="460351087"/>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Freeform 116"/>
          <p:cNvSpPr/>
          <p:nvPr/>
        </p:nvSpPr>
        <p:spPr bwMode="auto">
          <a:xfrm rot="10800000">
            <a:off x="-77788" y="-12727"/>
            <a:ext cx="12266613" cy="4631828"/>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a:xfrm>
            <a:off x="1877537" y="0"/>
            <a:ext cx="10311288" cy="6858000"/>
          </a:xfrm>
          <a:custGeom>
            <a:avLst/>
            <a:gdLst>
              <a:gd name="connsiteX0" fmla="*/ 973043 w 10311288"/>
              <a:gd name="connsiteY0" fmla="*/ 0 h 6858000"/>
              <a:gd name="connsiteX1" fmla="*/ 10311288 w 10311288"/>
              <a:gd name="connsiteY1" fmla="*/ 0 h 6858000"/>
              <a:gd name="connsiteX2" fmla="*/ 10311288 w 10311288"/>
              <a:gd name="connsiteY2" fmla="*/ 6858000 h 6858000"/>
              <a:gd name="connsiteX3" fmla="*/ 3317772 w 10311288"/>
              <a:gd name="connsiteY3" fmla="*/ 6858000 h 6858000"/>
              <a:gd name="connsiteX4" fmla="*/ 3178913 w 10311288"/>
              <a:gd name="connsiteY4" fmla="*/ 6722414 h 6858000"/>
              <a:gd name="connsiteX5" fmla="*/ 2565597 w 10311288"/>
              <a:gd name="connsiteY5" fmla="*/ 5788856 h 6858000"/>
              <a:gd name="connsiteX6" fmla="*/ 2463322 w 10311288"/>
              <a:gd name="connsiteY6" fmla="*/ 5509419 h 6858000"/>
              <a:gd name="connsiteX7" fmla="*/ 2267177 w 10311288"/>
              <a:gd name="connsiteY7" fmla="*/ 5479484 h 6858000"/>
              <a:gd name="connsiteX8" fmla="*/ 376190 w 10311288"/>
              <a:gd name="connsiteY8" fmla="*/ 4111092 h 6858000"/>
              <a:gd name="connsiteX9" fmla="*/ 267441 w 10311288"/>
              <a:gd name="connsiteY9" fmla="*/ 3901877 h 6858000"/>
              <a:gd name="connsiteX10" fmla="*/ 265228 w 10311288"/>
              <a:gd name="connsiteY10" fmla="*/ 3897620 h 6858000"/>
              <a:gd name="connsiteX11" fmla="*/ 0 w 10311288"/>
              <a:gd name="connsiteY11" fmla="*/ 2697751 h 6858000"/>
              <a:gd name="connsiteX12" fmla="*/ 223135 w 10311288"/>
              <a:gd name="connsiteY12" fmla="*/ 1592521 h 6858000"/>
              <a:gd name="connsiteX13" fmla="*/ 267441 w 10311288"/>
              <a:gd name="connsiteY13" fmla="*/ 1500548 h 6858000"/>
              <a:gd name="connsiteX14" fmla="*/ 342702 w 10311288"/>
              <a:gd name="connsiteY14" fmla="*/ 1344315 h 6858000"/>
              <a:gd name="connsiteX15" fmla="*/ 831647 w 10311288"/>
              <a:gd name="connsiteY15" fmla="*/ 689977 h 6858000"/>
              <a:gd name="connsiteX16" fmla="*/ 925937 w 10311288"/>
              <a:gd name="connsiteY16" fmla="*/ 604281 h 6858000"/>
              <a:gd name="connsiteX17" fmla="*/ 920876 w 10311288"/>
              <a:gd name="connsiteY17" fmla="*/ 504061 h 6858000"/>
              <a:gd name="connsiteX18" fmla="*/ 970816 w 10311288"/>
              <a:gd name="connsiteY18" fmla="*/ 86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311288" h="6858000">
                <a:moveTo>
                  <a:pt x="973043" y="0"/>
                </a:moveTo>
                <a:lnTo>
                  <a:pt x="10311288" y="0"/>
                </a:lnTo>
                <a:lnTo>
                  <a:pt x="10311288" y="6858000"/>
                </a:lnTo>
                <a:lnTo>
                  <a:pt x="3317772" y="6858000"/>
                </a:lnTo>
                <a:lnTo>
                  <a:pt x="3178913" y="6722414"/>
                </a:lnTo>
                <a:cubicBezTo>
                  <a:pt x="2921894" y="6452836"/>
                  <a:pt x="2712883" y="6137078"/>
                  <a:pt x="2565597" y="5788856"/>
                </a:cubicBezTo>
                <a:lnTo>
                  <a:pt x="2463322" y="5509419"/>
                </a:lnTo>
                <a:lnTo>
                  <a:pt x="2267177" y="5479484"/>
                </a:lnTo>
                <a:cubicBezTo>
                  <a:pt x="1458505" y="5314005"/>
                  <a:pt x="775057" y="4804755"/>
                  <a:pt x="376190" y="4111092"/>
                </a:cubicBezTo>
                <a:lnTo>
                  <a:pt x="267441" y="3901877"/>
                </a:lnTo>
                <a:lnTo>
                  <a:pt x="265228" y="3897620"/>
                </a:lnTo>
                <a:cubicBezTo>
                  <a:pt x="95049" y="3533143"/>
                  <a:pt x="0" y="3126547"/>
                  <a:pt x="0" y="2697751"/>
                </a:cubicBezTo>
                <a:cubicBezTo>
                  <a:pt x="0" y="2305709"/>
                  <a:pt x="79453" y="1932224"/>
                  <a:pt x="223135" y="1592521"/>
                </a:cubicBezTo>
                <a:lnTo>
                  <a:pt x="267441" y="1500548"/>
                </a:lnTo>
                <a:lnTo>
                  <a:pt x="342702" y="1344315"/>
                </a:lnTo>
                <a:cubicBezTo>
                  <a:pt x="473837" y="1102919"/>
                  <a:pt x="638959" y="882665"/>
                  <a:pt x="831647" y="689977"/>
                </a:cubicBezTo>
                <a:lnTo>
                  <a:pt x="925937" y="604281"/>
                </a:lnTo>
                <a:lnTo>
                  <a:pt x="920876" y="504061"/>
                </a:lnTo>
                <a:cubicBezTo>
                  <a:pt x="920876" y="334361"/>
                  <a:pt x="938071" y="168678"/>
                  <a:pt x="970816" y="8659"/>
                </a:cubicBez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200" dirty="0" smtClean="0"/>
              <a:t> </a:t>
            </a:r>
          </a:p>
        </p:txBody>
      </p:sp>
      <p:sp>
        <p:nvSpPr>
          <p:cNvPr id="54" name="Title 1"/>
          <p:cNvSpPr>
            <a:spLocks noGrp="1"/>
          </p:cNvSpPr>
          <p:nvPr>
            <p:ph type="title" idx="4294967295"/>
          </p:nvPr>
        </p:nvSpPr>
        <p:spPr>
          <a:xfrm>
            <a:off x="0" y="239713"/>
            <a:ext cx="6180138" cy="831850"/>
          </a:xfrm>
          <a:prstGeom prst="rect">
            <a:avLst/>
          </a:prstGeom>
        </p:spPr>
        <p:txBody>
          <a:bodyPr>
            <a:noAutofit/>
          </a:bodyPr>
          <a:lstStyle/>
          <a:p>
            <a:r>
              <a:rPr lang="en-US" dirty="0"/>
              <a:t>Hybrid consistency</a:t>
            </a:r>
          </a:p>
        </p:txBody>
      </p:sp>
      <p:grpSp>
        <p:nvGrpSpPr>
          <p:cNvPr id="7" name="Group 6"/>
          <p:cNvGrpSpPr/>
          <p:nvPr/>
        </p:nvGrpSpPr>
        <p:grpSpPr>
          <a:xfrm>
            <a:off x="6018212" y="838200"/>
            <a:ext cx="5218780" cy="5218780"/>
            <a:chOff x="6018212" y="838200"/>
            <a:chExt cx="5218780" cy="5218780"/>
          </a:xfrm>
        </p:grpSpPr>
        <p:sp>
          <p:nvSpPr>
            <p:cNvPr id="94" name="Oval 5"/>
            <p:cNvSpPr>
              <a:spLocks noChangeArrowheads="1"/>
            </p:cNvSpPr>
            <p:nvPr/>
          </p:nvSpPr>
          <p:spPr bwMode="auto">
            <a:xfrm>
              <a:off x="6018212" y="838200"/>
              <a:ext cx="5218780" cy="5218780"/>
            </a:xfrm>
            <a:prstGeom prst="ellipse">
              <a:avLst/>
            </a:prstGeom>
            <a:noFill/>
            <a:ln w="128588"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 name="Freeform 6"/>
            <p:cNvSpPr>
              <a:spLocks/>
            </p:cNvSpPr>
            <p:nvPr/>
          </p:nvSpPr>
          <p:spPr bwMode="auto">
            <a:xfrm>
              <a:off x="7388967" y="2240151"/>
              <a:ext cx="2523145" cy="1337726"/>
            </a:xfrm>
            <a:custGeom>
              <a:avLst/>
              <a:gdLst>
                <a:gd name="T0" fmla="*/ 1307 w 1369"/>
                <a:gd name="T1" fmla="*/ 597 h 726"/>
                <a:gd name="T2" fmla="*/ 648 w 1369"/>
                <a:gd name="T3" fmla="*/ 0 h 726"/>
                <a:gd name="T4" fmla="*/ 0 w 1369"/>
                <a:gd name="T5" fmla="*/ 530 h 726"/>
                <a:gd name="T6" fmla="*/ 96 w 1369"/>
                <a:gd name="T7" fmla="*/ 530 h 726"/>
                <a:gd name="T8" fmla="*/ 648 w 1369"/>
                <a:gd name="T9" fmla="*/ 94 h 726"/>
                <a:gd name="T10" fmla="*/ 1213 w 1369"/>
                <a:gd name="T11" fmla="*/ 597 h 726"/>
                <a:gd name="T12" fmla="*/ 1158 w 1369"/>
                <a:gd name="T13" fmla="*/ 597 h 726"/>
                <a:gd name="T14" fmla="*/ 1167 w 1369"/>
                <a:gd name="T15" fmla="*/ 608 h 726"/>
                <a:gd name="T16" fmla="*/ 1217 w 1369"/>
                <a:gd name="T17" fmla="*/ 669 h 726"/>
                <a:gd name="T18" fmla="*/ 1263 w 1369"/>
                <a:gd name="T19" fmla="*/ 726 h 726"/>
                <a:gd name="T20" fmla="*/ 1310 w 1369"/>
                <a:gd name="T21" fmla="*/ 669 h 726"/>
                <a:gd name="T22" fmla="*/ 1360 w 1369"/>
                <a:gd name="T23" fmla="*/ 608 h 726"/>
                <a:gd name="T24" fmla="*/ 1369 w 1369"/>
                <a:gd name="T25" fmla="*/ 597 h 726"/>
                <a:gd name="T26" fmla="*/ 1307 w 1369"/>
                <a:gd name="T27" fmla="*/ 597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9" h="726">
                  <a:moveTo>
                    <a:pt x="1307" y="597"/>
                  </a:moveTo>
                  <a:cubicBezTo>
                    <a:pt x="1274" y="263"/>
                    <a:pt x="992" y="0"/>
                    <a:pt x="648" y="0"/>
                  </a:cubicBezTo>
                  <a:cubicBezTo>
                    <a:pt x="329" y="0"/>
                    <a:pt x="61" y="228"/>
                    <a:pt x="0" y="530"/>
                  </a:cubicBezTo>
                  <a:cubicBezTo>
                    <a:pt x="96" y="530"/>
                    <a:pt x="96" y="530"/>
                    <a:pt x="96" y="530"/>
                  </a:cubicBezTo>
                  <a:cubicBezTo>
                    <a:pt x="155" y="280"/>
                    <a:pt x="380" y="94"/>
                    <a:pt x="648" y="94"/>
                  </a:cubicBezTo>
                  <a:cubicBezTo>
                    <a:pt x="940" y="94"/>
                    <a:pt x="1181" y="314"/>
                    <a:pt x="1213" y="597"/>
                  </a:cubicBezTo>
                  <a:cubicBezTo>
                    <a:pt x="1158" y="597"/>
                    <a:pt x="1158" y="597"/>
                    <a:pt x="1158" y="597"/>
                  </a:cubicBezTo>
                  <a:cubicBezTo>
                    <a:pt x="1167" y="608"/>
                    <a:pt x="1167" y="608"/>
                    <a:pt x="1167" y="608"/>
                  </a:cubicBezTo>
                  <a:cubicBezTo>
                    <a:pt x="1217" y="669"/>
                    <a:pt x="1217" y="669"/>
                    <a:pt x="1217" y="669"/>
                  </a:cubicBezTo>
                  <a:cubicBezTo>
                    <a:pt x="1263" y="726"/>
                    <a:pt x="1263" y="726"/>
                    <a:pt x="1263" y="726"/>
                  </a:cubicBezTo>
                  <a:cubicBezTo>
                    <a:pt x="1310" y="669"/>
                    <a:pt x="1310" y="669"/>
                    <a:pt x="1310" y="669"/>
                  </a:cubicBezTo>
                  <a:cubicBezTo>
                    <a:pt x="1360" y="608"/>
                    <a:pt x="1360" y="608"/>
                    <a:pt x="1360" y="608"/>
                  </a:cubicBezTo>
                  <a:cubicBezTo>
                    <a:pt x="1369" y="597"/>
                    <a:pt x="1369" y="597"/>
                    <a:pt x="1369" y="597"/>
                  </a:cubicBezTo>
                  <a:lnTo>
                    <a:pt x="1307" y="59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
            <p:cNvSpPr>
              <a:spLocks/>
            </p:cNvSpPr>
            <p:nvPr/>
          </p:nvSpPr>
          <p:spPr bwMode="auto">
            <a:xfrm>
              <a:off x="7262352" y="3341159"/>
              <a:ext cx="2517639" cy="1339560"/>
            </a:xfrm>
            <a:custGeom>
              <a:avLst/>
              <a:gdLst>
                <a:gd name="T0" fmla="*/ 1271 w 1366"/>
                <a:gd name="T1" fmla="*/ 194 h 727"/>
                <a:gd name="T2" fmla="*/ 717 w 1366"/>
                <a:gd name="T3" fmla="*/ 633 h 727"/>
                <a:gd name="T4" fmla="*/ 153 w 1366"/>
                <a:gd name="T5" fmla="*/ 129 h 727"/>
                <a:gd name="T6" fmla="*/ 211 w 1366"/>
                <a:gd name="T7" fmla="*/ 129 h 727"/>
                <a:gd name="T8" fmla="*/ 201 w 1366"/>
                <a:gd name="T9" fmla="*/ 117 h 727"/>
                <a:gd name="T10" fmla="*/ 149 w 1366"/>
                <a:gd name="T11" fmla="*/ 54 h 727"/>
                <a:gd name="T12" fmla="*/ 105 w 1366"/>
                <a:gd name="T13" fmla="*/ 0 h 727"/>
                <a:gd name="T14" fmla="*/ 56 w 1366"/>
                <a:gd name="T15" fmla="*/ 61 h 727"/>
                <a:gd name="T16" fmla="*/ 10 w 1366"/>
                <a:gd name="T17" fmla="*/ 117 h 727"/>
                <a:gd name="T18" fmla="*/ 0 w 1366"/>
                <a:gd name="T19" fmla="*/ 129 h 727"/>
                <a:gd name="T20" fmla="*/ 59 w 1366"/>
                <a:gd name="T21" fmla="*/ 129 h 727"/>
                <a:gd name="T22" fmla="*/ 717 w 1366"/>
                <a:gd name="T23" fmla="*/ 727 h 727"/>
                <a:gd name="T24" fmla="*/ 1366 w 1366"/>
                <a:gd name="T25" fmla="*/ 194 h 727"/>
                <a:gd name="T26" fmla="*/ 1271 w 1366"/>
                <a:gd name="T27" fmla="*/ 19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6" h="727">
                  <a:moveTo>
                    <a:pt x="1271" y="194"/>
                  </a:moveTo>
                  <a:cubicBezTo>
                    <a:pt x="1212" y="446"/>
                    <a:pt x="986" y="633"/>
                    <a:pt x="717" y="633"/>
                  </a:cubicBezTo>
                  <a:cubicBezTo>
                    <a:pt x="426" y="633"/>
                    <a:pt x="185" y="413"/>
                    <a:pt x="153" y="129"/>
                  </a:cubicBezTo>
                  <a:cubicBezTo>
                    <a:pt x="211" y="129"/>
                    <a:pt x="211" y="129"/>
                    <a:pt x="211" y="129"/>
                  </a:cubicBezTo>
                  <a:cubicBezTo>
                    <a:pt x="201" y="117"/>
                    <a:pt x="201" y="117"/>
                    <a:pt x="201" y="117"/>
                  </a:cubicBezTo>
                  <a:cubicBezTo>
                    <a:pt x="149" y="54"/>
                    <a:pt x="149" y="54"/>
                    <a:pt x="149" y="54"/>
                  </a:cubicBezTo>
                  <a:cubicBezTo>
                    <a:pt x="105" y="0"/>
                    <a:pt x="105" y="0"/>
                    <a:pt x="105" y="0"/>
                  </a:cubicBezTo>
                  <a:cubicBezTo>
                    <a:pt x="56" y="61"/>
                    <a:pt x="56" y="61"/>
                    <a:pt x="56" y="61"/>
                  </a:cubicBezTo>
                  <a:cubicBezTo>
                    <a:pt x="10" y="117"/>
                    <a:pt x="10" y="117"/>
                    <a:pt x="10" y="117"/>
                  </a:cubicBezTo>
                  <a:cubicBezTo>
                    <a:pt x="0" y="129"/>
                    <a:pt x="0" y="129"/>
                    <a:pt x="0" y="129"/>
                  </a:cubicBezTo>
                  <a:cubicBezTo>
                    <a:pt x="59" y="129"/>
                    <a:pt x="59" y="129"/>
                    <a:pt x="59" y="129"/>
                  </a:cubicBezTo>
                  <a:cubicBezTo>
                    <a:pt x="92" y="464"/>
                    <a:pt x="374" y="727"/>
                    <a:pt x="717" y="727"/>
                  </a:cubicBezTo>
                  <a:cubicBezTo>
                    <a:pt x="1038" y="727"/>
                    <a:pt x="1306" y="497"/>
                    <a:pt x="1366" y="194"/>
                  </a:cubicBezTo>
                  <a:lnTo>
                    <a:pt x="1271" y="19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8"/>
            <p:cNvSpPr>
              <a:spLocks noChangeArrowheads="1"/>
            </p:cNvSpPr>
            <p:nvPr/>
          </p:nvSpPr>
          <p:spPr bwMode="auto">
            <a:xfrm>
              <a:off x="8570716" y="4743110"/>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9"/>
            <p:cNvSpPr>
              <a:spLocks noChangeArrowheads="1"/>
            </p:cNvSpPr>
            <p:nvPr/>
          </p:nvSpPr>
          <p:spPr bwMode="auto">
            <a:xfrm>
              <a:off x="8570716" y="4941291"/>
              <a:ext cx="115606" cy="11927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10"/>
            <p:cNvSpPr>
              <a:spLocks noChangeArrowheads="1"/>
            </p:cNvSpPr>
            <p:nvPr/>
          </p:nvSpPr>
          <p:spPr bwMode="auto">
            <a:xfrm>
              <a:off x="8570716" y="5141307"/>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11"/>
            <p:cNvSpPr>
              <a:spLocks noChangeArrowheads="1"/>
            </p:cNvSpPr>
            <p:nvPr/>
          </p:nvSpPr>
          <p:spPr bwMode="auto">
            <a:xfrm>
              <a:off x="8570716" y="5341325"/>
              <a:ext cx="115606" cy="117441"/>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12"/>
            <p:cNvSpPr>
              <a:spLocks noChangeArrowheads="1"/>
            </p:cNvSpPr>
            <p:nvPr/>
          </p:nvSpPr>
          <p:spPr bwMode="auto">
            <a:xfrm>
              <a:off x="8570716" y="5541340"/>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13"/>
            <p:cNvSpPr>
              <a:spLocks noChangeArrowheads="1"/>
            </p:cNvSpPr>
            <p:nvPr/>
          </p:nvSpPr>
          <p:spPr bwMode="auto">
            <a:xfrm>
              <a:off x="8570716" y="5739522"/>
              <a:ext cx="115606" cy="115606"/>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4"/>
            <p:cNvSpPr>
              <a:spLocks/>
            </p:cNvSpPr>
            <p:nvPr/>
          </p:nvSpPr>
          <p:spPr bwMode="auto">
            <a:xfrm>
              <a:off x="7377957" y="2722759"/>
              <a:ext cx="133957" cy="135791"/>
            </a:xfrm>
            <a:custGeom>
              <a:avLst/>
              <a:gdLst>
                <a:gd name="T0" fmla="*/ 51 w 72"/>
                <a:gd name="T1" fmla="*/ 8 h 73"/>
                <a:gd name="T2" fmla="*/ 64 w 72"/>
                <a:gd name="T3" fmla="*/ 52 h 73"/>
                <a:gd name="T4" fmla="*/ 20 w 72"/>
                <a:gd name="T5" fmla="*/ 64 h 73"/>
                <a:gd name="T6" fmla="*/ 8 w 72"/>
                <a:gd name="T7" fmla="*/ 21 h 73"/>
                <a:gd name="T8" fmla="*/ 51 w 72"/>
                <a:gd name="T9" fmla="*/ 8 h 73"/>
              </a:gdLst>
              <a:ahLst/>
              <a:cxnLst>
                <a:cxn ang="0">
                  <a:pos x="T0" y="T1"/>
                </a:cxn>
                <a:cxn ang="0">
                  <a:pos x="T2" y="T3"/>
                </a:cxn>
                <a:cxn ang="0">
                  <a:pos x="T4" y="T5"/>
                </a:cxn>
                <a:cxn ang="0">
                  <a:pos x="T6" y="T7"/>
                </a:cxn>
                <a:cxn ang="0">
                  <a:pos x="T8" y="T9"/>
                </a:cxn>
              </a:cxnLst>
              <a:rect l="0" t="0" r="r" b="b"/>
              <a:pathLst>
                <a:path w="72" h="73">
                  <a:moveTo>
                    <a:pt x="51" y="8"/>
                  </a:moveTo>
                  <a:cubicBezTo>
                    <a:pt x="67" y="17"/>
                    <a:pt x="72" y="36"/>
                    <a:pt x="64" y="52"/>
                  </a:cubicBezTo>
                  <a:cubicBezTo>
                    <a:pt x="55" y="67"/>
                    <a:pt x="36" y="73"/>
                    <a:pt x="20" y="64"/>
                  </a:cubicBezTo>
                  <a:cubicBezTo>
                    <a:pt x="5" y="55"/>
                    <a:pt x="0" y="36"/>
                    <a:pt x="8" y="21"/>
                  </a:cubicBezTo>
                  <a:cubicBezTo>
                    <a:pt x="17" y="5"/>
                    <a:pt x="36" y="0"/>
                    <a:pt x="5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p:cNvSpPr>
              <a:spLocks/>
            </p:cNvSpPr>
            <p:nvPr/>
          </p:nvSpPr>
          <p:spPr bwMode="auto">
            <a:xfrm>
              <a:off x="7203631" y="2625504"/>
              <a:ext cx="133957" cy="133957"/>
            </a:xfrm>
            <a:custGeom>
              <a:avLst/>
              <a:gdLst>
                <a:gd name="T0" fmla="*/ 52 w 73"/>
                <a:gd name="T1" fmla="*/ 9 h 73"/>
                <a:gd name="T2" fmla="*/ 64 w 73"/>
                <a:gd name="T3" fmla="*/ 52 h 73"/>
                <a:gd name="T4" fmla="*/ 21 w 73"/>
                <a:gd name="T5" fmla="*/ 65 h 73"/>
                <a:gd name="T6" fmla="*/ 9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6" y="67"/>
                    <a:pt x="36" y="73"/>
                    <a:pt x="21" y="65"/>
                  </a:cubicBezTo>
                  <a:cubicBezTo>
                    <a:pt x="6" y="56"/>
                    <a:pt x="0" y="37"/>
                    <a:pt x="9"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p:cNvSpPr>
              <a:spLocks/>
            </p:cNvSpPr>
            <p:nvPr/>
          </p:nvSpPr>
          <p:spPr bwMode="auto">
            <a:xfrm>
              <a:off x="7029304" y="2530083"/>
              <a:ext cx="133957" cy="133957"/>
            </a:xfrm>
            <a:custGeom>
              <a:avLst/>
              <a:gdLst>
                <a:gd name="T0" fmla="*/ 52 w 73"/>
                <a:gd name="T1" fmla="*/ 8 h 73"/>
                <a:gd name="T2" fmla="*/ 65 w 73"/>
                <a:gd name="T3" fmla="*/ 52 h 73"/>
                <a:gd name="T4" fmla="*/ 21 w 73"/>
                <a:gd name="T5" fmla="*/ 64 h 73"/>
                <a:gd name="T6" fmla="*/ 9 w 73"/>
                <a:gd name="T7" fmla="*/ 21 h 73"/>
                <a:gd name="T8" fmla="*/ 52 w 73"/>
                <a:gd name="T9" fmla="*/ 8 h 73"/>
              </a:gdLst>
              <a:ahLst/>
              <a:cxnLst>
                <a:cxn ang="0">
                  <a:pos x="T0" y="T1"/>
                </a:cxn>
                <a:cxn ang="0">
                  <a:pos x="T2" y="T3"/>
                </a:cxn>
                <a:cxn ang="0">
                  <a:pos x="T4" y="T5"/>
                </a:cxn>
                <a:cxn ang="0">
                  <a:pos x="T6" y="T7"/>
                </a:cxn>
                <a:cxn ang="0">
                  <a:pos x="T8" y="T9"/>
                </a:cxn>
              </a:cxnLst>
              <a:rect l="0" t="0" r="r" b="b"/>
              <a:pathLst>
                <a:path w="73" h="73">
                  <a:moveTo>
                    <a:pt x="52" y="8"/>
                  </a:moveTo>
                  <a:cubicBezTo>
                    <a:pt x="68" y="17"/>
                    <a:pt x="73" y="36"/>
                    <a:pt x="65" y="52"/>
                  </a:cubicBezTo>
                  <a:cubicBezTo>
                    <a:pt x="56" y="67"/>
                    <a:pt x="37" y="73"/>
                    <a:pt x="21" y="64"/>
                  </a:cubicBezTo>
                  <a:cubicBezTo>
                    <a:pt x="6" y="55"/>
                    <a:pt x="0" y="36"/>
                    <a:pt x="9" y="21"/>
                  </a:cubicBezTo>
                  <a:cubicBezTo>
                    <a:pt x="18"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7"/>
            <p:cNvSpPr>
              <a:spLocks/>
            </p:cNvSpPr>
            <p:nvPr/>
          </p:nvSpPr>
          <p:spPr bwMode="auto">
            <a:xfrm>
              <a:off x="6854978" y="2432827"/>
              <a:ext cx="133957" cy="133957"/>
            </a:xfrm>
            <a:custGeom>
              <a:avLst/>
              <a:gdLst>
                <a:gd name="T0" fmla="*/ 52 w 73"/>
                <a:gd name="T1" fmla="*/ 9 h 73"/>
                <a:gd name="T2" fmla="*/ 64 w 73"/>
                <a:gd name="T3" fmla="*/ 52 h 73"/>
                <a:gd name="T4" fmla="*/ 21 w 73"/>
                <a:gd name="T5" fmla="*/ 64 h 73"/>
                <a:gd name="T6" fmla="*/ 8 w 73"/>
                <a:gd name="T7" fmla="*/ 21 h 73"/>
                <a:gd name="T8" fmla="*/ 52 w 73"/>
                <a:gd name="T9" fmla="*/ 9 h 73"/>
              </a:gdLst>
              <a:ahLst/>
              <a:cxnLst>
                <a:cxn ang="0">
                  <a:pos x="T0" y="T1"/>
                </a:cxn>
                <a:cxn ang="0">
                  <a:pos x="T2" y="T3"/>
                </a:cxn>
                <a:cxn ang="0">
                  <a:pos x="T4" y="T5"/>
                </a:cxn>
                <a:cxn ang="0">
                  <a:pos x="T6" y="T7"/>
                </a:cxn>
                <a:cxn ang="0">
                  <a:pos x="T8" y="T9"/>
                </a:cxn>
              </a:cxnLst>
              <a:rect l="0" t="0" r="r" b="b"/>
              <a:pathLst>
                <a:path w="73" h="73">
                  <a:moveTo>
                    <a:pt x="52" y="9"/>
                  </a:moveTo>
                  <a:cubicBezTo>
                    <a:pt x="67" y="17"/>
                    <a:pt x="73"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
            <p:cNvSpPr>
              <a:spLocks/>
            </p:cNvSpPr>
            <p:nvPr/>
          </p:nvSpPr>
          <p:spPr bwMode="auto">
            <a:xfrm>
              <a:off x="6680651" y="2337406"/>
              <a:ext cx="133957" cy="132121"/>
            </a:xfrm>
            <a:custGeom>
              <a:avLst/>
              <a:gdLst>
                <a:gd name="T0" fmla="*/ 52 w 73"/>
                <a:gd name="T1" fmla="*/ 8 h 72"/>
                <a:gd name="T2" fmla="*/ 64 w 73"/>
                <a:gd name="T3" fmla="*/ 52 h 72"/>
                <a:gd name="T4" fmla="*/ 21 w 73"/>
                <a:gd name="T5" fmla="*/ 64 h 72"/>
                <a:gd name="T6" fmla="*/ 9 w 73"/>
                <a:gd name="T7" fmla="*/ 21 h 72"/>
                <a:gd name="T8" fmla="*/ 52 w 73"/>
                <a:gd name="T9" fmla="*/ 8 h 72"/>
              </a:gdLst>
              <a:ahLst/>
              <a:cxnLst>
                <a:cxn ang="0">
                  <a:pos x="T0" y="T1"/>
                </a:cxn>
                <a:cxn ang="0">
                  <a:pos x="T2" y="T3"/>
                </a:cxn>
                <a:cxn ang="0">
                  <a:pos x="T4" y="T5"/>
                </a:cxn>
                <a:cxn ang="0">
                  <a:pos x="T6" y="T7"/>
                </a:cxn>
                <a:cxn ang="0">
                  <a:pos x="T8" y="T9"/>
                </a:cxn>
              </a:cxnLst>
              <a:rect l="0" t="0" r="r" b="b"/>
              <a:pathLst>
                <a:path w="73" h="72">
                  <a:moveTo>
                    <a:pt x="52" y="8"/>
                  </a:moveTo>
                  <a:cubicBezTo>
                    <a:pt x="67" y="17"/>
                    <a:pt x="73" y="36"/>
                    <a:pt x="64" y="52"/>
                  </a:cubicBezTo>
                  <a:cubicBezTo>
                    <a:pt x="56" y="67"/>
                    <a:pt x="37" y="72"/>
                    <a:pt x="21" y="64"/>
                  </a:cubicBezTo>
                  <a:cubicBezTo>
                    <a:pt x="6" y="55"/>
                    <a:pt x="0" y="36"/>
                    <a:pt x="9" y="21"/>
                  </a:cubicBezTo>
                  <a:cubicBezTo>
                    <a:pt x="17" y="5"/>
                    <a:pt x="37" y="0"/>
                    <a:pt x="52"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9"/>
            <p:cNvSpPr>
              <a:spLocks/>
            </p:cNvSpPr>
            <p:nvPr/>
          </p:nvSpPr>
          <p:spPr bwMode="auto">
            <a:xfrm>
              <a:off x="6506326" y="2238315"/>
              <a:ext cx="133957" cy="135791"/>
            </a:xfrm>
            <a:custGeom>
              <a:avLst/>
              <a:gdLst>
                <a:gd name="T0" fmla="*/ 52 w 72"/>
                <a:gd name="T1" fmla="*/ 9 h 73"/>
                <a:gd name="T2" fmla="*/ 64 w 72"/>
                <a:gd name="T3" fmla="*/ 52 h 73"/>
                <a:gd name="T4" fmla="*/ 21 w 72"/>
                <a:gd name="T5" fmla="*/ 64 h 73"/>
                <a:gd name="T6" fmla="*/ 8 w 72"/>
                <a:gd name="T7" fmla="*/ 21 h 73"/>
                <a:gd name="T8" fmla="*/ 52 w 72"/>
                <a:gd name="T9" fmla="*/ 9 h 73"/>
              </a:gdLst>
              <a:ahLst/>
              <a:cxnLst>
                <a:cxn ang="0">
                  <a:pos x="T0" y="T1"/>
                </a:cxn>
                <a:cxn ang="0">
                  <a:pos x="T2" y="T3"/>
                </a:cxn>
                <a:cxn ang="0">
                  <a:pos x="T4" y="T5"/>
                </a:cxn>
                <a:cxn ang="0">
                  <a:pos x="T6" y="T7"/>
                </a:cxn>
                <a:cxn ang="0">
                  <a:pos x="T8" y="T9"/>
                </a:cxn>
              </a:cxnLst>
              <a:rect l="0" t="0" r="r" b="b"/>
              <a:pathLst>
                <a:path w="72" h="73">
                  <a:moveTo>
                    <a:pt x="52" y="9"/>
                  </a:moveTo>
                  <a:cubicBezTo>
                    <a:pt x="67" y="17"/>
                    <a:pt x="72" y="37"/>
                    <a:pt x="64" y="52"/>
                  </a:cubicBezTo>
                  <a:cubicBezTo>
                    <a:pt x="55" y="67"/>
                    <a:pt x="36" y="73"/>
                    <a:pt x="21" y="64"/>
                  </a:cubicBezTo>
                  <a:cubicBezTo>
                    <a:pt x="5" y="56"/>
                    <a:pt x="0" y="37"/>
                    <a:pt x="8" y="21"/>
                  </a:cubicBezTo>
                  <a:cubicBezTo>
                    <a:pt x="17" y="6"/>
                    <a:pt x="36" y="0"/>
                    <a:pt x="52"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20"/>
            <p:cNvSpPr>
              <a:spLocks/>
            </p:cNvSpPr>
            <p:nvPr/>
          </p:nvSpPr>
          <p:spPr bwMode="auto">
            <a:xfrm>
              <a:off x="9745125" y="2722759"/>
              <a:ext cx="133957" cy="135791"/>
            </a:xfrm>
            <a:custGeom>
              <a:avLst/>
              <a:gdLst>
                <a:gd name="T0" fmla="*/ 21 w 73"/>
                <a:gd name="T1" fmla="*/ 8 h 73"/>
                <a:gd name="T2" fmla="*/ 9 w 73"/>
                <a:gd name="T3" fmla="*/ 52 h 73"/>
                <a:gd name="T4" fmla="*/ 52 w 73"/>
                <a:gd name="T5" fmla="*/ 64 h 73"/>
                <a:gd name="T6" fmla="*/ 65 w 73"/>
                <a:gd name="T7" fmla="*/ 21 h 73"/>
                <a:gd name="T8" fmla="*/ 21 w 73"/>
                <a:gd name="T9" fmla="*/ 8 h 73"/>
              </a:gdLst>
              <a:ahLst/>
              <a:cxnLst>
                <a:cxn ang="0">
                  <a:pos x="T0" y="T1"/>
                </a:cxn>
                <a:cxn ang="0">
                  <a:pos x="T2" y="T3"/>
                </a:cxn>
                <a:cxn ang="0">
                  <a:pos x="T4" y="T5"/>
                </a:cxn>
                <a:cxn ang="0">
                  <a:pos x="T6" y="T7"/>
                </a:cxn>
                <a:cxn ang="0">
                  <a:pos x="T8" y="T9"/>
                </a:cxn>
              </a:cxnLst>
              <a:rect l="0" t="0" r="r" b="b"/>
              <a:pathLst>
                <a:path w="73" h="73">
                  <a:moveTo>
                    <a:pt x="21" y="8"/>
                  </a:moveTo>
                  <a:cubicBezTo>
                    <a:pt x="6" y="17"/>
                    <a:pt x="0" y="36"/>
                    <a:pt x="9" y="52"/>
                  </a:cubicBezTo>
                  <a:cubicBezTo>
                    <a:pt x="18" y="67"/>
                    <a:pt x="37" y="73"/>
                    <a:pt x="52" y="64"/>
                  </a:cubicBezTo>
                  <a:cubicBezTo>
                    <a:pt x="68" y="55"/>
                    <a:pt x="73" y="36"/>
                    <a:pt x="65" y="21"/>
                  </a:cubicBezTo>
                  <a:cubicBezTo>
                    <a:pt x="56" y="5"/>
                    <a:pt x="37"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21"/>
            <p:cNvSpPr>
              <a:spLocks/>
            </p:cNvSpPr>
            <p:nvPr/>
          </p:nvSpPr>
          <p:spPr bwMode="auto">
            <a:xfrm>
              <a:off x="9919452" y="2625504"/>
              <a:ext cx="133957" cy="133957"/>
            </a:xfrm>
            <a:custGeom>
              <a:avLst/>
              <a:gdLst>
                <a:gd name="T0" fmla="*/ 21 w 73"/>
                <a:gd name="T1" fmla="*/ 9 h 73"/>
                <a:gd name="T2" fmla="*/ 9 w 73"/>
                <a:gd name="T3" fmla="*/ 52 h 73"/>
                <a:gd name="T4" fmla="*/ 52 w 73"/>
                <a:gd name="T5" fmla="*/ 65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6" y="73"/>
                    <a:pt x="52" y="65"/>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22"/>
            <p:cNvSpPr>
              <a:spLocks/>
            </p:cNvSpPr>
            <p:nvPr/>
          </p:nvSpPr>
          <p:spPr bwMode="auto">
            <a:xfrm>
              <a:off x="10093778" y="2530083"/>
              <a:ext cx="133957" cy="133957"/>
            </a:xfrm>
            <a:custGeom>
              <a:avLst/>
              <a:gdLst>
                <a:gd name="T0" fmla="*/ 20 w 72"/>
                <a:gd name="T1" fmla="*/ 8 h 73"/>
                <a:gd name="T2" fmla="*/ 8 w 72"/>
                <a:gd name="T3" fmla="*/ 52 h 73"/>
                <a:gd name="T4" fmla="*/ 51 w 72"/>
                <a:gd name="T5" fmla="*/ 64 h 73"/>
                <a:gd name="T6" fmla="*/ 64 w 72"/>
                <a:gd name="T7" fmla="*/ 21 h 73"/>
                <a:gd name="T8" fmla="*/ 20 w 72"/>
                <a:gd name="T9" fmla="*/ 8 h 73"/>
              </a:gdLst>
              <a:ahLst/>
              <a:cxnLst>
                <a:cxn ang="0">
                  <a:pos x="T0" y="T1"/>
                </a:cxn>
                <a:cxn ang="0">
                  <a:pos x="T2" y="T3"/>
                </a:cxn>
                <a:cxn ang="0">
                  <a:pos x="T4" y="T5"/>
                </a:cxn>
                <a:cxn ang="0">
                  <a:pos x="T6" y="T7"/>
                </a:cxn>
                <a:cxn ang="0">
                  <a:pos x="T8" y="T9"/>
                </a:cxn>
              </a:cxnLst>
              <a:rect l="0" t="0" r="r" b="b"/>
              <a:pathLst>
                <a:path w="72" h="73">
                  <a:moveTo>
                    <a:pt x="20" y="8"/>
                  </a:moveTo>
                  <a:cubicBezTo>
                    <a:pt x="5" y="17"/>
                    <a:pt x="0" y="36"/>
                    <a:pt x="8" y="52"/>
                  </a:cubicBezTo>
                  <a:cubicBezTo>
                    <a:pt x="17" y="67"/>
                    <a:pt x="36" y="73"/>
                    <a:pt x="51" y="64"/>
                  </a:cubicBezTo>
                  <a:cubicBezTo>
                    <a:pt x="67" y="55"/>
                    <a:pt x="72" y="36"/>
                    <a:pt x="64" y="21"/>
                  </a:cubicBezTo>
                  <a:cubicBezTo>
                    <a:pt x="55" y="5"/>
                    <a:pt x="36" y="0"/>
                    <a:pt x="20"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23"/>
            <p:cNvSpPr>
              <a:spLocks/>
            </p:cNvSpPr>
            <p:nvPr/>
          </p:nvSpPr>
          <p:spPr bwMode="auto">
            <a:xfrm>
              <a:off x="10268105" y="2432827"/>
              <a:ext cx="133957" cy="133957"/>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4"/>
            <p:cNvSpPr>
              <a:spLocks/>
            </p:cNvSpPr>
            <p:nvPr/>
          </p:nvSpPr>
          <p:spPr bwMode="auto">
            <a:xfrm>
              <a:off x="10442430" y="2337406"/>
              <a:ext cx="132121" cy="132121"/>
            </a:xfrm>
            <a:custGeom>
              <a:avLst/>
              <a:gdLst>
                <a:gd name="T0" fmla="*/ 21 w 72"/>
                <a:gd name="T1" fmla="*/ 8 h 72"/>
                <a:gd name="T2" fmla="*/ 8 w 72"/>
                <a:gd name="T3" fmla="*/ 52 h 72"/>
                <a:gd name="T4" fmla="*/ 51 w 72"/>
                <a:gd name="T5" fmla="*/ 64 h 72"/>
                <a:gd name="T6" fmla="*/ 64 w 72"/>
                <a:gd name="T7" fmla="*/ 21 h 72"/>
                <a:gd name="T8" fmla="*/ 21 w 72"/>
                <a:gd name="T9" fmla="*/ 8 h 72"/>
              </a:gdLst>
              <a:ahLst/>
              <a:cxnLst>
                <a:cxn ang="0">
                  <a:pos x="T0" y="T1"/>
                </a:cxn>
                <a:cxn ang="0">
                  <a:pos x="T2" y="T3"/>
                </a:cxn>
                <a:cxn ang="0">
                  <a:pos x="T4" y="T5"/>
                </a:cxn>
                <a:cxn ang="0">
                  <a:pos x="T6" y="T7"/>
                </a:cxn>
                <a:cxn ang="0">
                  <a:pos x="T8" y="T9"/>
                </a:cxn>
              </a:cxnLst>
              <a:rect l="0" t="0" r="r" b="b"/>
              <a:pathLst>
                <a:path w="72" h="72">
                  <a:moveTo>
                    <a:pt x="21" y="8"/>
                  </a:moveTo>
                  <a:cubicBezTo>
                    <a:pt x="5" y="17"/>
                    <a:pt x="0" y="36"/>
                    <a:pt x="8" y="52"/>
                  </a:cubicBezTo>
                  <a:cubicBezTo>
                    <a:pt x="17" y="67"/>
                    <a:pt x="36" y="72"/>
                    <a:pt x="51" y="64"/>
                  </a:cubicBezTo>
                  <a:cubicBezTo>
                    <a:pt x="67" y="55"/>
                    <a:pt x="72" y="36"/>
                    <a:pt x="64" y="21"/>
                  </a:cubicBezTo>
                  <a:cubicBezTo>
                    <a:pt x="55" y="5"/>
                    <a:pt x="36" y="0"/>
                    <a:pt x="21"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5"/>
            <p:cNvSpPr>
              <a:spLocks/>
            </p:cNvSpPr>
            <p:nvPr/>
          </p:nvSpPr>
          <p:spPr bwMode="auto">
            <a:xfrm>
              <a:off x="10616757" y="2238315"/>
              <a:ext cx="133957" cy="135791"/>
            </a:xfrm>
            <a:custGeom>
              <a:avLst/>
              <a:gdLst>
                <a:gd name="T0" fmla="*/ 21 w 73"/>
                <a:gd name="T1" fmla="*/ 9 h 73"/>
                <a:gd name="T2" fmla="*/ 9 w 73"/>
                <a:gd name="T3" fmla="*/ 52 h 73"/>
                <a:gd name="T4" fmla="*/ 52 w 73"/>
                <a:gd name="T5" fmla="*/ 64 h 73"/>
                <a:gd name="T6" fmla="*/ 64 w 73"/>
                <a:gd name="T7" fmla="*/ 21 h 73"/>
                <a:gd name="T8" fmla="*/ 21 w 73"/>
                <a:gd name="T9" fmla="*/ 9 h 73"/>
              </a:gdLst>
              <a:ahLst/>
              <a:cxnLst>
                <a:cxn ang="0">
                  <a:pos x="T0" y="T1"/>
                </a:cxn>
                <a:cxn ang="0">
                  <a:pos x="T2" y="T3"/>
                </a:cxn>
                <a:cxn ang="0">
                  <a:pos x="T4" y="T5"/>
                </a:cxn>
                <a:cxn ang="0">
                  <a:pos x="T6" y="T7"/>
                </a:cxn>
                <a:cxn ang="0">
                  <a:pos x="T8" y="T9"/>
                </a:cxn>
              </a:cxnLst>
              <a:rect l="0" t="0" r="r" b="b"/>
              <a:pathLst>
                <a:path w="73" h="73">
                  <a:moveTo>
                    <a:pt x="21" y="9"/>
                  </a:moveTo>
                  <a:cubicBezTo>
                    <a:pt x="6" y="17"/>
                    <a:pt x="0" y="37"/>
                    <a:pt x="9" y="52"/>
                  </a:cubicBezTo>
                  <a:cubicBezTo>
                    <a:pt x="17" y="67"/>
                    <a:pt x="37" y="73"/>
                    <a:pt x="52" y="64"/>
                  </a:cubicBezTo>
                  <a:cubicBezTo>
                    <a:pt x="67" y="56"/>
                    <a:pt x="73" y="37"/>
                    <a:pt x="64" y="21"/>
                  </a:cubicBezTo>
                  <a:cubicBezTo>
                    <a:pt x="56" y="6"/>
                    <a:pt x="36" y="0"/>
                    <a:pt x="2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TextBox 89"/>
            <p:cNvSpPr txBox="1"/>
            <p:nvPr/>
          </p:nvSpPr>
          <p:spPr>
            <a:xfrm>
              <a:off x="7786649" y="1366503"/>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CUSTOMER DATACENTER</a:t>
              </a:r>
            </a:p>
          </p:txBody>
        </p:sp>
        <p:sp>
          <p:nvSpPr>
            <p:cNvPr id="91" name="TextBox 90"/>
            <p:cNvSpPr txBox="1"/>
            <p:nvPr/>
          </p:nvSpPr>
          <p:spPr>
            <a:xfrm>
              <a:off x="9115674"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SERVICE PROVIDER</a:t>
              </a:r>
            </a:p>
          </p:txBody>
        </p:sp>
        <p:sp>
          <p:nvSpPr>
            <p:cNvPr id="92" name="TextBox 91"/>
            <p:cNvSpPr txBox="1"/>
            <p:nvPr/>
          </p:nvSpPr>
          <p:spPr>
            <a:xfrm>
              <a:off x="6338849" y="4414872"/>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MICROSOFT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AZURE</a:t>
              </a:r>
            </a:p>
          </p:txBody>
        </p:sp>
        <p:sp>
          <p:nvSpPr>
            <p:cNvPr id="93" name="TextBox 92"/>
            <p:cNvSpPr txBox="1"/>
            <p:nvPr/>
          </p:nvSpPr>
          <p:spPr>
            <a:xfrm>
              <a:off x="7786649" y="3131135"/>
              <a:ext cx="1710025" cy="380631"/>
            </a:xfrm>
            <a:prstGeom prst="rect">
              <a:avLst/>
            </a:prstGeom>
            <a:noFill/>
          </p:spPr>
          <p:txBody>
            <a:bodyPr vert="horz" wrap="square" lIns="91440" tIns="91440" rIns="91440" bIns="91440" rtlCol="0" anchor="t">
              <a:noAutofit/>
            </a:bodyPr>
            <a:lstStyle/>
            <a:p>
              <a:pPr algn="ctr"/>
              <a:r>
                <a:rPr lang="en-US" sz="1600" b="1" dirty="0" smtClean="0">
                  <a:solidFill>
                    <a:schemeClr val="bg1"/>
                  </a:solidFill>
                  <a:latin typeface="Segoe UI" pitchFamily="34" charset="0"/>
                  <a:ea typeface="Segoe UI" pitchFamily="34" charset="0"/>
                  <a:cs typeface="Segoe UI" pitchFamily="34" charset="0"/>
                </a:rPr>
                <a:t>CONSISTENT</a:t>
              </a:r>
              <a:br>
                <a:rPr lang="en-US" sz="1600" b="1" dirty="0" smtClean="0">
                  <a:solidFill>
                    <a:schemeClr val="bg1"/>
                  </a:solidFill>
                  <a:latin typeface="Segoe UI" pitchFamily="34" charset="0"/>
                  <a:ea typeface="Segoe UI" pitchFamily="34" charset="0"/>
                  <a:cs typeface="Segoe UI" pitchFamily="34" charset="0"/>
                </a:rPr>
              </a:br>
              <a:r>
                <a:rPr lang="en-US" sz="1600" b="1" dirty="0" smtClean="0">
                  <a:solidFill>
                    <a:schemeClr val="bg1"/>
                  </a:solidFill>
                  <a:latin typeface="Segoe UI" pitchFamily="34" charset="0"/>
                  <a:ea typeface="Segoe UI" pitchFamily="34" charset="0"/>
                  <a:cs typeface="Segoe UI" pitchFamily="34" charset="0"/>
                </a:rPr>
                <a:t>PLATFORM</a:t>
              </a:r>
            </a:p>
          </p:txBody>
        </p:sp>
      </p:grpSp>
      <p:grpSp>
        <p:nvGrpSpPr>
          <p:cNvPr id="6" name="Group 5"/>
          <p:cNvGrpSpPr/>
          <p:nvPr/>
        </p:nvGrpSpPr>
        <p:grpSpPr>
          <a:xfrm>
            <a:off x="329226" y="1167737"/>
            <a:ext cx="6179896" cy="5475555"/>
            <a:chOff x="329226" y="1167737"/>
            <a:chExt cx="6179896" cy="5475555"/>
          </a:xfrm>
        </p:grpSpPr>
        <p:grpSp>
          <p:nvGrpSpPr>
            <p:cNvPr id="3" name="Group 2"/>
            <p:cNvGrpSpPr/>
            <p:nvPr/>
          </p:nvGrpSpPr>
          <p:grpSpPr>
            <a:xfrm>
              <a:off x="329226" y="1440162"/>
              <a:ext cx="6179896" cy="5203130"/>
              <a:chOff x="5748299" y="1253032"/>
              <a:chExt cx="6179896" cy="52031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12637" y="1253032"/>
                <a:ext cx="4569666" cy="3053862"/>
              </a:xfrm>
              <a:prstGeom prst="rect">
                <a:avLst/>
              </a:prstGeom>
            </p:spPr>
          </p:pic>
          <p:pic>
            <p:nvPicPr>
              <p:cNvPr id="5" name="Picture 4"/>
              <p:cNvPicPr>
                <a:picLocks noChangeAspect="1"/>
              </p:cNvPicPr>
              <p:nvPr/>
            </p:nvPicPr>
            <p:blipFill rotWithShape="1">
              <a:blip r:embed="rId4"/>
              <a:srcRect r="93567"/>
              <a:stretch/>
            </p:blipFill>
            <p:spPr>
              <a:xfrm>
                <a:off x="5912637" y="1253240"/>
                <a:ext cx="296097" cy="3055430"/>
              </a:xfrm>
              <a:prstGeom prst="rect">
                <a:avLst/>
              </a:prstGeom>
            </p:spPr>
          </p:pic>
          <p:sp>
            <p:nvSpPr>
              <p:cNvPr id="81" name="Title 1"/>
              <p:cNvSpPr txBox="1">
                <a:spLocks/>
              </p:cNvSpPr>
              <p:nvPr/>
            </p:nvSpPr>
            <p:spPr>
              <a:xfrm>
                <a:off x="5748299" y="4572000"/>
                <a:ext cx="6179896" cy="1884162"/>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pPr>
                  <a:lnSpc>
                    <a:spcPct val="100000"/>
                  </a:lnSpc>
                  <a:buClr>
                    <a:srgbClr val="00B0F0"/>
                  </a:buClr>
                </a:pPr>
                <a:r>
                  <a:rPr lang="en-US" sz="2800" dirty="0" smtClean="0">
                    <a:solidFill>
                      <a:schemeClr val="bg1"/>
                    </a:solidFill>
                  </a:rPr>
                  <a:t>Common OS and Hypervisor</a:t>
                </a:r>
              </a:p>
              <a:p>
                <a:pPr>
                  <a:lnSpc>
                    <a:spcPct val="100000"/>
                  </a:lnSpc>
                  <a:buClr>
                    <a:srgbClr val="00B0F0"/>
                  </a:buClr>
                </a:pPr>
                <a:r>
                  <a:rPr lang="en-US" sz="2800" dirty="0" smtClean="0">
                    <a:solidFill>
                      <a:schemeClr val="bg1"/>
                    </a:solidFill>
                  </a:rPr>
                  <a:t>Common management API/UX</a:t>
                </a:r>
              </a:p>
              <a:p>
                <a:pPr>
                  <a:lnSpc>
                    <a:spcPct val="100000"/>
                  </a:lnSpc>
                  <a:buClr>
                    <a:srgbClr val="00B0F0"/>
                  </a:buClr>
                </a:pPr>
                <a:r>
                  <a:rPr lang="en-US" sz="2800" dirty="0" smtClean="0">
                    <a:solidFill>
                      <a:schemeClr val="bg1"/>
                    </a:solidFill>
                  </a:rPr>
                  <a:t>Common programming model</a:t>
                </a:r>
              </a:p>
            </p:txBody>
          </p:sp>
        </p:grpSp>
        <p:pic>
          <p:nvPicPr>
            <p:cNvPr id="4" name="Picture 3"/>
            <p:cNvPicPr>
              <a:picLocks noChangeAspect="1"/>
            </p:cNvPicPr>
            <p:nvPr/>
          </p:nvPicPr>
          <p:blipFill>
            <a:blip r:embed="rId5"/>
            <a:stretch>
              <a:fillRect/>
            </a:stretch>
          </p:blipFill>
          <p:spPr>
            <a:xfrm>
              <a:off x="493564" y="1167737"/>
              <a:ext cx="4577897" cy="278866"/>
            </a:xfrm>
            <a:prstGeom prst="rect">
              <a:avLst/>
            </a:prstGeom>
          </p:spPr>
        </p:pic>
      </p:grpSp>
    </p:spTree>
    <p:extLst>
      <p:ext uri="{BB962C8B-B14F-4D97-AF65-F5344CB8AC3E}">
        <p14:creationId xmlns:p14="http://schemas.microsoft.com/office/powerpoint/2010/main" val="2747521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Rectangle 49"/>
          <p:cNvSpPr/>
          <p:nvPr/>
        </p:nvSpPr>
        <p:spPr>
          <a:xfrm>
            <a:off x="2173182" y="4724400"/>
            <a:ext cx="7426430" cy="2133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smtClean="0"/>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233" y="228600"/>
            <a:ext cx="3918179" cy="2000552"/>
          </a:xfrm>
          <a:prstGeom prst="rect">
            <a:avLst/>
          </a:prstGeom>
        </p:spPr>
      </p:pic>
      <p:sp>
        <p:nvSpPr>
          <p:cNvPr id="2" name="Title 1"/>
          <p:cNvSpPr>
            <a:spLocks noGrp="1"/>
          </p:cNvSpPr>
          <p:nvPr>
            <p:ph type="title" idx="4294967295"/>
          </p:nvPr>
        </p:nvSpPr>
        <p:spPr>
          <a:xfrm>
            <a:off x="0" y="1017588"/>
            <a:ext cx="6180138" cy="1458912"/>
          </a:xfrm>
          <a:prstGeom prst="rect">
            <a:avLst/>
          </a:prstGeom>
        </p:spPr>
        <p:txBody>
          <a:bodyPr>
            <a:noAutofit/>
          </a:bodyPr>
          <a:lstStyle/>
          <a:p>
            <a:r>
              <a:rPr lang="en-US" sz="4000" dirty="0" smtClean="0"/>
              <a:t>Connect every on-premises server to </a:t>
            </a:r>
            <a:r>
              <a:rPr lang="en-US" sz="4000" dirty="0"/>
              <a:t>the </a:t>
            </a:r>
            <a:r>
              <a:rPr lang="en-US" sz="4000" dirty="0" smtClean="0"/>
              <a:t>cloud</a:t>
            </a:r>
            <a:endParaRPr lang="en-US" sz="4000" dirty="0"/>
          </a:p>
        </p:txBody>
      </p:sp>
      <p:sp>
        <p:nvSpPr>
          <p:cNvPr id="3" name="Down Arrow 2"/>
          <p:cNvSpPr/>
          <p:nvPr/>
        </p:nvSpPr>
        <p:spPr>
          <a:xfrm rot="10800000">
            <a:off x="8004846" y="1557755"/>
            <a:ext cx="1005990" cy="3166645"/>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050" dirty="0" err="1" smtClean="0"/>
          </a:p>
        </p:txBody>
      </p:sp>
      <p:sp>
        <p:nvSpPr>
          <p:cNvPr id="47" name="TextBox 46"/>
          <p:cNvSpPr txBox="1"/>
          <p:nvPr/>
        </p:nvSpPr>
        <p:spPr>
          <a:xfrm>
            <a:off x="9006353" y="2421622"/>
            <a:ext cx="2669262" cy="2150378"/>
          </a:xfrm>
          <a:prstGeom prst="rect">
            <a:avLst/>
          </a:prstGeom>
        </p:spPr>
        <p:txBody>
          <a:bodyPr vert="horz" wrap="square" lIns="91440" tIns="91440" rIns="91440" bIns="91440" rtlCol="0" anchor="t">
            <a:noAutofit/>
          </a:bodyPr>
          <a:lstStyle/>
          <a:p>
            <a:pPr>
              <a:lnSpc>
                <a:spcPts val="1900"/>
              </a:lnSpc>
            </a:pPr>
            <a:r>
              <a:rPr lang="en-US" sz="1400" b="1" dirty="0" err="1" smtClean="0">
                <a:ea typeface="Segoe UI" pitchFamily="34" charset="0"/>
                <a:cs typeface="Segoe UI" pitchFamily="34" charset="0"/>
              </a:rPr>
              <a:t>StorSimple</a:t>
            </a:r>
            <a:endParaRPr lang="en-US" sz="1400" b="1" dirty="0" smtClean="0">
              <a:ea typeface="Segoe UI" pitchFamily="34" charset="0"/>
              <a:cs typeface="Segoe UI" pitchFamily="34" charset="0"/>
            </a:endParaRPr>
          </a:p>
          <a:p>
            <a:pPr>
              <a:lnSpc>
                <a:spcPts val="1900"/>
              </a:lnSpc>
            </a:pPr>
            <a:r>
              <a:rPr lang="en-US" sz="1400" b="1" dirty="0" smtClean="0">
                <a:ea typeface="Segoe UI" pitchFamily="34" charset="0"/>
                <a:cs typeface="Segoe UI" pitchFamily="34" charset="0"/>
              </a:rPr>
              <a:t>Backup</a:t>
            </a:r>
          </a:p>
          <a:p>
            <a:pPr>
              <a:lnSpc>
                <a:spcPts val="1900"/>
              </a:lnSpc>
            </a:pPr>
            <a:r>
              <a:rPr lang="en-US" sz="1400" b="1" dirty="0" smtClean="0">
                <a:ea typeface="Segoe UI" pitchFamily="34" charset="0"/>
                <a:cs typeface="Segoe UI" pitchFamily="34" charset="0"/>
              </a:rPr>
              <a:t>Hyper-V Disaster Recovery</a:t>
            </a:r>
          </a:p>
          <a:p>
            <a:pPr>
              <a:lnSpc>
                <a:spcPts val="1900"/>
              </a:lnSpc>
            </a:pPr>
            <a:r>
              <a:rPr lang="en-US" sz="1400" b="1" dirty="0" smtClean="0">
                <a:ea typeface="Segoe UI" pitchFamily="34" charset="0"/>
                <a:cs typeface="Segoe UI" pitchFamily="34" charset="0"/>
              </a:rPr>
              <a:t>VMWare Disaster Recovery</a:t>
            </a:r>
          </a:p>
          <a:p>
            <a:pPr>
              <a:lnSpc>
                <a:spcPts val="1900"/>
              </a:lnSpc>
            </a:pPr>
            <a:r>
              <a:rPr lang="en-US" sz="1400" b="1" dirty="0" smtClean="0">
                <a:ea typeface="Segoe UI" pitchFamily="34" charset="0"/>
                <a:cs typeface="Segoe UI" pitchFamily="34" charset="0"/>
              </a:rPr>
              <a:t>SQL Server Always On</a:t>
            </a:r>
          </a:p>
          <a:p>
            <a:pPr>
              <a:lnSpc>
                <a:spcPts val="1900"/>
              </a:lnSpc>
            </a:pPr>
            <a:r>
              <a:rPr lang="en-US" sz="1400" b="1" dirty="0" smtClean="0">
                <a:ea typeface="Segoe UI" pitchFamily="34" charset="0"/>
                <a:cs typeface="Segoe UI" pitchFamily="34" charset="0"/>
              </a:rPr>
              <a:t>Active Directory</a:t>
            </a:r>
          </a:p>
          <a:p>
            <a:pPr>
              <a:lnSpc>
                <a:spcPts val="1900"/>
              </a:lnSpc>
            </a:pPr>
            <a:r>
              <a:rPr lang="en-US" sz="1400" b="1" dirty="0" smtClean="0">
                <a:ea typeface="Segoe UI" pitchFamily="34" charset="0"/>
                <a:cs typeface="Segoe UI" pitchFamily="34" charset="0"/>
              </a:rPr>
              <a:t>Orchestration as a Service</a:t>
            </a:r>
          </a:p>
          <a:p>
            <a:pPr>
              <a:lnSpc>
                <a:spcPts val="1900"/>
              </a:lnSpc>
            </a:pPr>
            <a:r>
              <a:rPr lang="en-US" sz="1400" b="1" dirty="0" err="1" smtClean="0">
                <a:ea typeface="Segoe UI" pitchFamily="34" charset="0"/>
                <a:cs typeface="Segoe UI" pitchFamily="34" charset="0"/>
              </a:rPr>
              <a:t>ExpressRoute</a:t>
            </a:r>
            <a:r>
              <a:rPr lang="en-US" sz="1400" b="1" dirty="0" smtClean="0">
                <a:ea typeface="Segoe UI" pitchFamily="34" charset="0"/>
                <a:cs typeface="Segoe UI" pitchFamily="34" charset="0"/>
              </a:rPr>
              <a:t> Networking</a:t>
            </a:r>
          </a:p>
        </p:txBody>
      </p:sp>
      <p:sp>
        <p:nvSpPr>
          <p:cNvPr id="48" name="Title 1"/>
          <p:cNvSpPr txBox="1">
            <a:spLocks/>
          </p:cNvSpPr>
          <p:nvPr/>
        </p:nvSpPr>
        <p:spPr>
          <a:xfrm>
            <a:off x="7770812" y="990600"/>
            <a:ext cx="1447800" cy="685800"/>
          </a:xfrm>
          <a:prstGeom prst="rect">
            <a:avLst/>
          </a:prstGeom>
          <a:noFill/>
        </p:spPr>
        <p:txBody>
          <a:bodyPr vert="horz" lIns="143407" tIns="89629" rIns="143407" bIns="89629" rtlCol="0" anchor="t" anchorCtr="0">
            <a:normAutofit fontScale="97500" lnSpcReduction="10000"/>
          </a:bodyPr>
          <a:lstStyle>
            <a:lvl1pPr marL="0" algn="l" defTabSz="1088105" rtl="0" eaLnBrk="1" latinLnBrk="0" hangingPunct="1">
              <a:lnSpc>
                <a:spcPct val="90000"/>
              </a:lnSpc>
              <a:spcBef>
                <a:spcPct val="0"/>
              </a:spcBef>
              <a:buNone/>
              <a:defRPr lang="en-US" sz="4000" kern="1200" spc="-98" baseline="0">
                <a:gradFill>
                  <a:gsLst>
                    <a:gs pos="3333">
                      <a:schemeClr val="tx1"/>
                    </a:gs>
                    <a:gs pos="39000">
                      <a:schemeClr val="tx1"/>
                    </a:gs>
                  </a:gsLst>
                  <a:lin ang="5400000" scaled="0"/>
                </a:gradFill>
                <a:latin typeface="Segoe UI Light" pitchFamily="34" charset="0"/>
                <a:ea typeface="Segoe UI" pitchFamily="34" charset="0"/>
                <a:cs typeface="Segoe UI" pitchFamily="34" charset="0"/>
              </a:defRPr>
            </a:lvl1pPr>
          </a:lstStyle>
          <a:p>
            <a:r>
              <a:rPr lang="en-US" dirty="0" smtClean="0">
                <a:solidFill>
                  <a:srgbClr val="003476"/>
                </a:solidFill>
              </a:rPr>
              <a:t>Azure</a:t>
            </a:r>
            <a:endParaRPr lang="en-US" dirty="0">
              <a:solidFill>
                <a:srgbClr val="003476"/>
              </a:solidFill>
            </a:endParaRPr>
          </a:p>
        </p:txBody>
      </p:sp>
      <p:grpSp>
        <p:nvGrpSpPr>
          <p:cNvPr id="8" name="Group 7"/>
          <p:cNvGrpSpPr/>
          <p:nvPr/>
        </p:nvGrpSpPr>
        <p:grpSpPr>
          <a:xfrm>
            <a:off x="2817812" y="4938904"/>
            <a:ext cx="6629402" cy="1794179"/>
            <a:chOff x="2817811" y="4876802"/>
            <a:chExt cx="6858877" cy="1856285"/>
          </a:xfrm>
        </p:grpSpPr>
        <p:pic>
          <p:nvPicPr>
            <p:cNvPr id="7" name="Picture 6"/>
            <p:cNvPicPr>
              <a:picLocks noChangeAspect="1"/>
            </p:cNvPicPr>
            <p:nvPr/>
          </p:nvPicPr>
          <p:blipFill>
            <a:blip r:embed="rId4"/>
            <a:stretch>
              <a:fillRect/>
            </a:stretch>
          </p:blipFill>
          <p:spPr>
            <a:xfrm>
              <a:off x="2817811" y="4876802"/>
              <a:ext cx="2227500" cy="573750"/>
            </a:xfrm>
            <a:prstGeom prst="rect">
              <a:avLst/>
            </a:prstGeom>
          </p:spPr>
        </p:pic>
        <p:pic>
          <p:nvPicPr>
            <p:cNvPr id="16" name="Picture 15"/>
            <p:cNvPicPr>
              <a:picLocks noChangeAspect="1"/>
            </p:cNvPicPr>
            <p:nvPr/>
          </p:nvPicPr>
          <p:blipFill>
            <a:blip r:embed="rId4"/>
            <a:stretch>
              <a:fillRect/>
            </a:stretch>
          </p:blipFill>
          <p:spPr>
            <a:xfrm>
              <a:off x="2817811" y="5518069"/>
              <a:ext cx="2227500" cy="573750"/>
            </a:xfrm>
            <a:prstGeom prst="rect">
              <a:avLst/>
            </a:prstGeom>
          </p:spPr>
        </p:pic>
        <p:pic>
          <p:nvPicPr>
            <p:cNvPr id="17" name="Picture 16"/>
            <p:cNvPicPr>
              <a:picLocks noChangeAspect="1"/>
            </p:cNvPicPr>
            <p:nvPr/>
          </p:nvPicPr>
          <p:blipFill>
            <a:blip r:embed="rId4"/>
            <a:stretch>
              <a:fillRect/>
            </a:stretch>
          </p:blipFill>
          <p:spPr>
            <a:xfrm>
              <a:off x="2817811" y="6159337"/>
              <a:ext cx="2227500" cy="573750"/>
            </a:xfrm>
            <a:prstGeom prst="rect">
              <a:avLst/>
            </a:prstGeom>
          </p:spPr>
        </p:pic>
        <p:pic>
          <p:nvPicPr>
            <p:cNvPr id="18" name="Picture 17"/>
            <p:cNvPicPr>
              <a:picLocks noChangeAspect="1"/>
            </p:cNvPicPr>
            <p:nvPr/>
          </p:nvPicPr>
          <p:blipFill>
            <a:blip r:embed="rId4"/>
            <a:stretch>
              <a:fillRect/>
            </a:stretch>
          </p:blipFill>
          <p:spPr>
            <a:xfrm>
              <a:off x="5133499" y="4876802"/>
              <a:ext cx="2227500" cy="573750"/>
            </a:xfrm>
            <a:prstGeom prst="rect">
              <a:avLst/>
            </a:prstGeom>
          </p:spPr>
        </p:pic>
        <p:pic>
          <p:nvPicPr>
            <p:cNvPr id="19" name="Picture 18"/>
            <p:cNvPicPr>
              <a:picLocks noChangeAspect="1"/>
            </p:cNvPicPr>
            <p:nvPr/>
          </p:nvPicPr>
          <p:blipFill>
            <a:blip r:embed="rId4"/>
            <a:stretch>
              <a:fillRect/>
            </a:stretch>
          </p:blipFill>
          <p:spPr>
            <a:xfrm>
              <a:off x="5133499" y="5518069"/>
              <a:ext cx="2227500" cy="573750"/>
            </a:xfrm>
            <a:prstGeom prst="rect">
              <a:avLst/>
            </a:prstGeom>
          </p:spPr>
        </p:pic>
        <p:pic>
          <p:nvPicPr>
            <p:cNvPr id="20" name="Picture 19"/>
            <p:cNvPicPr>
              <a:picLocks noChangeAspect="1"/>
            </p:cNvPicPr>
            <p:nvPr/>
          </p:nvPicPr>
          <p:blipFill>
            <a:blip r:embed="rId4"/>
            <a:stretch>
              <a:fillRect/>
            </a:stretch>
          </p:blipFill>
          <p:spPr>
            <a:xfrm>
              <a:off x="5133500" y="6159337"/>
              <a:ext cx="2227500" cy="573750"/>
            </a:xfrm>
            <a:prstGeom prst="rect">
              <a:avLst/>
            </a:prstGeom>
          </p:spPr>
        </p:pic>
        <p:pic>
          <p:nvPicPr>
            <p:cNvPr id="21" name="Picture 20"/>
            <p:cNvPicPr>
              <a:picLocks noChangeAspect="1"/>
            </p:cNvPicPr>
            <p:nvPr/>
          </p:nvPicPr>
          <p:blipFill>
            <a:blip r:embed="rId4"/>
            <a:stretch>
              <a:fillRect/>
            </a:stretch>
          </p:blipFill>
          <p:spPr>
            <a:xfrm>
              <a:off x="7449187" y="4876802"/>
              <a:ext cx="2227500" cy="573750"/>
            </a:xfrm>
            <a:prstGeom prst="rect">
              <a:avLst/>
            </a:prstGeom>
          </p:spPr>
        </p:pic>
        <p:pic>
          <p:nvPicPr>
            <p:cNvPr id="22" name="Picture 21"/>
            <p:cNvPicPr>
              <a:picLocks noChangeAspect="1"/>
            </p:cNvPicPr>
            <p:nvPr/>
          </p:nvPicPr>
          <p:blipFill>
            <a:blip r:embed="rId4"/>
            <a:stretch>
              <a:fillRect/>
            </a:stretch>
          </p:blipFill>
          <p:spPr>
            <a:xfrm>
              <a:off x="7449187" y="5518069"/>
              <a:ext cx="2227500" cy="573750"/>
            </a:xfrm>
            <a:prstGeom prst="rect">
              <a:avLst/>
            </a:prstGeom>
          </p:spPr>
        </p:pic>
        <p:pic>
          <p:nvPicPr>
            <p:cNvPr id="23" name="Picture 22"/>
            <p:cNvPicPr>
              <a:picLocks noChangeAspect="1"/>
            </p:cNvPicPr>
            <p:nvPr/>
          </p:nvPicPr>
          <p:blipFill>
            <a:blip r:embed="rId4"/>
            <a:stretch>
              <a:fillRect/>
            </a:stretch>
          </p:blipFill>
          <p:spPr>
            <a:xfrm>
              <a:off x="7449188" y="6159337"/>
              <a:ext cx="2227500" cy="573750"/>
            </a:xfrm>
            <a:prstGeom prst="rect">
              <a:avLst/>
            </a:prstGeom>
          </p:spPr>
        </p:pic>
      </p:grpSp>
      <p:pic>
        <p:nvPicPr>
          <p:cNvPr id="25" name="Picture 24"/>
          <p:cNvPicPr>
            <a:picLocks noChangeAspect="1"/>
          </p:cNvPicPr>
          <p:nvPr/>
        </p:nvPicPr>
        <p:blipFill>
          <a:blip r:embed="rId5"/>
          <a:stretch>
            <a:fillRect/>
          </a:stretch>
        </p:blipFill>
        <p:spPr>
          <a:xfrm>
            <a:off x="117409" y="2714936"/>
            <a:ext cx="2533244" cy="4200963"/>
          </a:xfrm>
          <a:prstGeom prst="rect">
            <a:avLst/>
          </a:prstGeom>
        </p:spPr>
      </p:pic>
      <p:sp>
        <p:nvSpPr>
          <p:cNvPr id="26" name="Title 1"/>
          <p:cNvSpPr txBox="1">
            <a:spLocks/>
          </p:cNvSpPr>
          <p:nvPr/>
        </p:nvSpPr>
        <p:spPr>
          <a:xfrm>
            <a:off x="2680370" y="4114801"/>
            <a:ext cx="6179896" cy="609600"/>
          </a:xfrm>
          <a:prstGeom prst="rect">
            <a:avLst/>
          </a:prstGeom>
          <a:noFill/>
        </p:spPr>
        <p:txBody>
          <a:bodyPr vert="horz" lIns="143407" tIns="89629" rIns="143407" bIns="89629" rtlCol="0" anchor="t" anchorCtr="0">
            <a:noAutofit/>
          </a:bodyPr>
          <a:lstStyle>
            <a:lvl1pPr marL="0" algn="l" defTabSz="1088105" rtl="0" eaLnBrk="1" latinLnBrk="0" hangingPunct="1">
              <a:lnSpc>
                <a:spcPct val="90000"/>
              </a:lnSpc>
              <a:spcBef>
                <a:spcPct val="0"/>
              </a:spcBef>
              <a:buNone/>
              <a:defRPr lang="en-US" sz="4000" kern="1200" spc="-98" baseline="0">
                <a:solidFill>
                  <a:srgbClr val="00B0F0"/>
                </a:solidFill>
                <a:latin typeface="Segoe UI Light" pitchFamily="34" charset="0"/>
                <a:ea typeface="Segoe UI" pitchFamily="34" charset="0"/>
                <a:cs typeface="Segoe UI" pitchFamily="34" charset="0"/>
              </a:defRPr>
            </a:lvl1pPr>
          </a:lstStyle>
          <a:p>
            <a:r>
              <a:rPr lang="en-US" sz="2800" dirty="0" smtClean="0">
                <a:solidFill>
                  <a:schemeClr val="tx1"/>
                </a:solidFill>
              </a:rPr>
              <a:t>On-Premises Datacenter</a:t>
            </a:r>
            <a:endParaRPr lang="en-US" sz="2800" dirty="0">
              <a:solidFill>
                <a:schemeClr val="tx1"/>
              </a:solidFill>
            </a:endParaRPr>
          </a:p>
        </p:txBody>
      </p:sp>
    </p:spTree>
    <p:extLst>
      <p:ext uri="{BB962C8B-B14F-4D97-AF65-F5344CB8AC3E}">
        <p14:creationId xmlns:p14="http://schemas.microsoft.com/office/powerpoint/2010/main" val="290720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750"/>
                            </p:stCondLst>
                            <p:childTnLst>
                              <p:par>
                                <p:cTn id="29" presetID="42" presetClass="entr" presetSubtype="0"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1000"/>
                                        <p:tgtEl>
                                          <p:spTgt spid="3"/>
                                        </p:tgtEl>
                                      </p:cBhvr>
                                    </p:animEffect>
                                    <p:anim calcmode="lin" valueType="num">
                                      <p:cBhvr>
                                        <p:cTn id="32" dur="1000" fill="hold"/>
                                        <p:tgtEl>
                                          <p:spTgt spid="3"/>
                                        </p:tgtEl>
                                        <p:attrNameLst>
                                          <p:attrName>ppt_x</p:attrName>
                                        </p:attrNameLst>
                                      </p:cBhvr>
                                      <p:tavLst>
                                        <p:tav tm="0">
                                          <p:val>
                                            <p:strVal val="#ppt_x"/>
                                          </p:val>
                                        </p:tav>
                                        <p:tav tm="100000">
                                          <p:val>
                                            <p:strVal val="#ppt_x"/>
                                          </p:val>
                                        </p:tav>
                                      </p:tavLst>
                                    </p:anim>
                                    <p:anim calcmode="lin" valueType="num">
                                      <p:cBhvr>
                                        <p:cTn id="33" dur="100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10" presetClass="entr" presetSubtype="0" fill="hold" grpId="0" nodeType="after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childTnLst>
                          </p:cTn>
                        </p:par>
                        <p:par>
                          <p:cTn id="38" fill="hold">
                            <p:stCondLst>
                              <p:cond delay="4250"/>
                            </p:stCondLst>
                            <p:childTnLst>
                              <p:par>
                                <p:cTn id="39" presetID="10"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 grpId="0"/>
      <p:bldP spid="3" grpId="0" animBg="1"/>
      <p:bldP spid="47" grpId="0"/>
      <p:bldP spid="48" grpId="0"/>
      <p:bldP spid="2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sp>
        <p:nvSpPr>
          <p:cNvPr id="40" name="TextBox 39"/>
          <p:cNvSpPr txBox="1"/>
          <p:nvPr/>
        </p:nvSpPr>
        <p:spPr>
          <a:xfrm>
            <a:off x="7139969" y="501513"/>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Open + Flexible</a:t>
            </a:r>
          </a:p>
        </p:txBody>
      </p:sp>
      <p:pic>
        <p:nvPicPr>
          <p:cNvPr id="60" name="Picture 59"/>
          <p:cNvPicPr>
            <a:picLocks noChangeAspect="1"/>
          </p:cNvPicPr>
          <p:nvPr/>
        </p:nvPicPr>
        <p:blipFill>
          <a:blip r:embed="rId5"/>
          <a:stretch>
            <a:fillRect/>
          </a:stretch>
        </p:blipFill>
        <p:spPr>
          <a:xfrm>
            <a:off x="3977058" y="1502640"/>
            <a:ext cx="2110465" cy="1825033"/>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Open &amp; </a:t>
            </a:r>
            <a:br>
              <a:rPr lang="en-US" sz="1764" kern="0" dirty="0">
                <a:solidFill>
                  <a:sysClr val="windowText" lastClr="000000"/>
                </a:solidFill>
                <a:latin typeface="Segoe UI Semibold" panose="020B0702040204020203" pitchFamily="34" charset="0"/>
                <a:cs typeface="Segoe UI Semibold" panose="020B0702040204020203" pitchFamily="34" charset="0"/>
              </a:rPr>
            </a:br>
            <a:r>
              <a:rPr lang="en-US" sz="1764" kern="0" dirty="0">
                <a:solidFill>
                  <a:sysClr val="windowText" lastClr="000000"/>
                </a:solidFill>
                <a:latin typeface="Segoe UI Semibold" panose="020B0702040204020203" pitchFamily="34" charset="0"/>
                <a:cs typeface="Segoe UI Semibold" panose="020B0702040204020203" pitchFamily="34" charset="0"/>
              </a:rPr>
              <a:t>flexible</a:t>
            </a:r>
          </a:p>
        </p:txBody>
      </p:sp>
      <p:grpSp>
        <p:nvGrpSpPr>
          <p:cNvPr id="10" name="Group 9"/>
          <p:cNvGrpSpPr/>
          <p:nvPr/>
        </p:nvGrpSpPr>
        <p:grpSpPr>
          <a:xfrm>
            <a:off x="7455071" y="4435996"/>
            <a:ext cx="4353761" cy="544708"/>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414231" y="2532979"/>
            <a:ext cx="4313085" cy="688474"/>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435282" y="1525757"/>
            <a:ext cx="4128302" cy="621241"/>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453195" y="3442979"/>
            <a:ext cx="4006788" cy="587777"/>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394019" y="1366454"/>
            <a:ext cx="4373365" cy="3848376"/>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6347" y="1374499"/>
            <a:ext cx="2866607" cy="4119148"/>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Applications</a:t>
              </a: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13415">
                <a:defRPr/>
              </a:pPr>
              <a:r>
                <a:rPr lang="en-US" sz="1078"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5" name="Group 4"/>
          <p:cNvGrpSpPr/>
          <p:nvPr/>
        </p:nvGrpSpPr>
        <p:grpSpPr>
          <a:xfrm>
            <a:off x="7482124" y="5426685"/>
            <a:ext cx="4358424" cy="91495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895210" fontAlgn="base">
                  <a:lnSpc>
                    <a:spcPct val="90000"/>
                  </a:lnSpc>
                  <a:spcBef>
                    <a:spcPct val="0"/>
                  </a:spcBef>
                  <a:spcAft>
                    <a:spcPct val="0"/>
                  </a:spcAft>
                  <a:defRPr/>
                </a:pPr>
                <a:endParaRPr lang="en-US" sz="1959" kern="0" spc="-49"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79238" tIns="143391" rIns="179238" bIns="143391" rtlCol="0">
                <a:spAutoFit/>
              </a:bodyPr>
              <a:lstStyle/>
              <a:p>
                <a:pPr defTabSz="896203">
                  <a:lnSpc>
                    <a:spcPct val="90000"/>
                  </a:lnSpc>
                  <a:spcAft>
                    <a:spcPts val="588"/>
                  </a:spcAft>
                </a:pPr>
                <a:r>
                  <a:rPr lang="en-US" sz="1568" kern="0" dirty="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58833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1" name="Picture 90"/>
          <p:cNvPicPr>
            <a:picLocks noChangeAspect="1"/>
          </p:cNvPicPr>
          <p:nvPr/>
        </p:nvPicPr>
        <p:blipFill>
          <a:blip r:embed="rId3"/>
          <a:stretch>
            <a:fillRect/>
          </a:stretch>
        </p:blipFill>
        <p:spPr>
          <a:xfrm>
            <a:off x="3966985" y="3327673"/>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7791"/>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550542" y="777490"/>
            <a:ext cx="4340489" cy="778252"/>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528" dirty="0">
                <a:solidFill>
                  <a:schemeClr val="bg2"/>
                </a:solidFill>
                <a:latin typeface="Segoe UI Light"/>
                <a:ea typeface="MS PGothic" panose="020B0600070205080204" pitchFamily="34" charset="-128"/>
              </a:rPr>
              <a:t>Dev + IT productivity</a:t>
            </a:r>
          </a:p>
        </p:txBody>
      </p:sp>
      <p:pic>
        <p:nvPicPr>
          <p:cNvPr id="34" name="Picture 33"/>
          <p:cNvPicPr>
            <a:picLocks noChangeAspect="1"/>
          </p:cNvPicPr>
          <p:nvPr/>
        </p:nvPicPr>
        <p:blipFill>
          <a:blip r:embed="rId5"/>
          <a:stretch>
            <a:fillRect/>
          </a:stretch>
        </p:blipFill>
        <p:spPr>
          <a:xfrm>
            <a:off x="2405739" y="598230"/>
            <a:ext cx="2110465" cy="1825033"/>
          </a:xfrm>
          <a:prstGeom prst="rect">
            <a:avLst/>
          </a:prstGeom>
        </p:spPr>
      </p:pic>
      <p:sp>
        <p:nvSpPr>
          <p:cNvPr id="35" name="Rectangle 34"/>
          <p:cNvSpPr/>
          <p:nvPr/>
        </p:nvSpPr>
        <p:spPr>
          <a:xfrm>
            <a:off x="2421589" y="1254140"/>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598554" y="4293738"/>
            <a:ext cx="4085967" cy="2635829"/>
          </a:xfrm>
          <a:prstGeom prst="rect">
            <a:avLst/>
          </a:prstGeom>
        </p:spPr>
      </p:pic>
      <p:grpSp>
        <p:nvGrpSpPr>
          <p:cNvPr id="8" name="Group 7"/>
          <p:cNvGrpSpPr/>
          <p:nvPr/>
        </p:nvGrpSpPr>
        <p:grpSpPr>
          <a:xfrm>
            <a:off x="7768551" y="1640628"/>
            <a:ext cx="2580883" cy="2521775"/>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79238" tIns="143391" rIns="179238" bIns="143391" rtlCol="0">
                <a:spAutoFit/>
              </a:bodyPr>
              <a:lstStyle/>
              <a:p>
                <a:pPr defTabSz="896203">
                  <a:lnSpc>
                    <a:spcPct val="90000"/>
                  </a:lnSpc>
                  <a:spcAft>
                    <a:spcPts val="1176"/>
                  </a:spcAft>
                </a:pPr>
                <a:r>
                  <a:rPr lang="en-US" sz="2352" kern="0" dirty="0">
                    <a:solidFill>
                      <a:schemeClr val="bg1"/>
                    </a:solidFill>
                  </a:rPr>
                  <a:t>Visual Studio</a:t>
                </a:r>
              </a:p>
              <a:p>
                <a:pPr defTabSz="896203">
                  <a:lnSpc>
                    <a:spcPct val="90000"/>
                  </a:lnSpc>
                  <a:spcAft>
                    <a:spcPts val="1176"/>
                  </a:spcAft>
                </a:pPr>
                <a:r>
                  <a:rPr lang="en-US" sz="2352" kern="0" dirty="0">
                    <a:solidFill>
                      <a:schemeClr val="bg1"/>
                    </a:solidFill>
                  </a:rPr>
                  <a:t>GitHub</a:t>
                </a:r>
              </a:p>
              <a:p>
                <a:pPr defTabSz="896203">
                  <a:lnSpc>
                    <a:spcPct val="90000"/>
                  </a:lnSpc>
                  <a:spcAft>
                    <a:spcPts val="1176"/>
                  </a:spcAft>
                </a:pPr>
                <a:r>
                  <a:rPr lang="en-US" sz="2352" kern="0" dirty="0">
                    <a:solidFill>
                      <a:schemeClr val="bg1"/>
                    </a:solidFill>
                  </a:rPr>
                  <a:t>Eclipse</a:t>
                </a:r>
              </a:p>
              <a:p>
                <a:pPr defTabSz="896203">
                  <a:lnSpc>
                    <a:spcPct val="90000"/>
                  </a:lnSpc>
                  <a:spcAft>
                    <a:spcPts val="1176"/>
                  </a:spcAft>
                </a:pPr>
                <a:r>
                  <a:rPr lang="en-US" sz="2352" kern="0" dirty="0">
                    <a:solidFill>
                      <a:schemeClr val="bg1"/>
                    </a:solidFill>
                  </a:rPr>
                  <a:t>Chef + Puppet</a:t>
                </a:r>
              </a:p>
              <a:p>
                <a:pPr defTabSz="896203">
                  <a:lnSpc>
                    <a:spcPct val="90000"/>
                  </a:lnSpc>
                  <a:spcAft>
                    <a:spcPts val="1176"/>
                  </a:spcAft>
                </a:pPr>
                <a:r>
                  <a:rPr lang="en-US" sz="2352" kern="0" dirty="0" err="1">
                    <a:solidFill>
                      <a:schemeClr val="bg1"/>
                    </a:solidFill>
                  </a:rPr>
                  <a:t>Powershell</a:t>
                </a:r>
                <a:endParaRPr lang="en-US" sz="2352" kern="0" dirty="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58794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pic>
        <p:nvPicPr>
          <p:cNvPr id="102" name="Picture 101"/>
          <p:cNvPicPr>
            <a:picLocks noChangeAspect="1"/>
          </p:cNvPicPr>
          <p:nvPr/>
        </p:nvPicPr>
        <p:blipFill>
          <a:blip r:embed="rId5"/>
          <a:stretch>
            <a:fillRect/>
          </a:stretch>
        </p:blipFill>
        <p:spPr>
          <a:xfrm>
            <a:off x="2405739" y="4226902"/>
            <a:ext cx="2110465" cy="1825033"/>
          </a:xfrm>
          <a:prstGeom prst="rect">
            <a:avLst/>
          </a:prstGeom>
        </p:spPr>
      </p:pic>
      <p:sp>
        <p:nvSpPr>
          <p:cNvPr id="48" name="Rectangle 47"/>
          <p:cNvSpPr/>
          <p:nvPr/>
        </p:nvSpPr>
        <p:spPr>
          <a:xfrm>
            <a:off x="2421589" y="4886073"/>
            <a:ext cx="2057161" cy="524867"/>
          </a:xfrm>
          <a:prstGeom prst="rect">
            <a:avLst/>
          </a:prstGeom>
        </p:spPr>
        <p:txBody>
          <a:bodyPr wrap="square">
            <a:spAutoFit/>
          </a:bodyPr>
          <a:lstStyle/>
          <a:p>
            <a:pPr algn="ctr" defTabSz="913554">
              <a:lnSpc>
                <a:spcPct val="90000"/>
              </a:lnSpc>
              <a:defRPr/>
            </a:pPr>
            <a:r>
              <a:rPr lang="en-US" sz="1568" kern="0" dirty="0">
                <a:solidFill>
                  <a:sysClr val="windowText" lastClr="000000"/>
                </a:solidFill>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139969" y="777491"/>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SaaS extensibility</a:t>
            </a:r>
          </a:p>
        </p:txBody>
      </p:sp>
      <p:sp>
        <p:nvSpPr>
          <p:cNvPr id="10" name="Rectangle 9"/>
          <p:cNvSpPr/>
          <p:nvPr/>
        </p:nvSpPr>
        <p:spPr bwMode="auto">
          <a:xfrm>
            <a:off x="9052832" y="2140148"/>
            <a:ext cx="948145" cy="948145"/>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559472" y="2408357"/>
            <a:ext cx="407182" cy="407182"/>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870826" y="1863528"/>
            <a:ext cx="467579" cy="4675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091992" y="2919444"/>
            <a:ext cx="467579" cy="4675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793163" y="1668025"/>
            <a:ext cx="407182" cy="407182"/>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0858203" y="2257183"/>
            <a:ext cx="298590" cy="298590"/>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396797" y="1905889"/>
            <a:ext cx="4019902" cy="4460352"/>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01805" y="601024"/>
            <a:ext cx="2114110" cy="1828185"/>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29192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765728" y="2795580"/>
            <a:ext cx="1139816" cy="11398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903474" y="1380"/>
            <a:ext cx="5285351" cy="6855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17696" y="5127192"/>
            <a:ext cx="2115708" cy="1832795"/>
          </a:xfrm>
          <a:prstGeom prst="rect">
            <a:avLst/>
          </a:prstGeom>
        </p:spPr>
      </p:pic>
      <p:pic>
        <p:nvPicPr>
          <p:cNvPr id="88" name="Picture 87"/>
          <p:cNvPicPr>
            <a:picLocks noChangeAspect="1"/>
          </p:cNvPicPr>
          <p:nvPr/>
        </p:nvPicPr>
        <p:blipFill>
          <a:blip r:embed="rId3"/>
          <a:stretch>
            <a:fillRect/>
          </a:stretch>
        </p:blipFill>
        <p:spPr>
          <a:xfrm>
            <a:off x="830077" y="-282401"/>
            <a:ext cx="2101262" cy="1820280"/>
          </a:xfrm>
          <a:prstGeom prst="rect">
            <a:avLst/>
          </a:prstGeom>
        </p:spPr>
      </p:pic>
      <p:pic>
        <p:nvPicPr>
          <p:cNvPr id="89" name="Picture 88"/>
          <p:cNvPicPr>
            <a:picLocks noChangeAspect="1"/>
          </p:cNvPicPr>
          <p:nvPr/>
        </p:nvPicPr>
        <p:blipFill>
          <a:blip r:embed="rId3"/>
          <a:stretch>
            <a:fillRect/>
          </a:stretch>
        </p:blipFill>
        <p:spPr>
          <a:xfrm>
            <a:off x="2398651" y="585753"/>
            <a:ext cx="2139743" cy="1853616"/>
          </a:xfrm>
          <a:prstGeom prst="rect">
            <a:avLst/>
          </a:prstGeom>
        </p:spPr>
      </p:pic>
      <p:pic>
        <p:nvPicPr>
          <p:cNvPr id="90" name="Picture 89"/>
          <p:cNvPicPr>
            <a:picLocks noChangeAspect="1"/>
          </p:cNvPicPr>
          <p:nvPr/>
        </p:nvPicPr>
        <p:blipFill>
          <a:blip r:embed="rId3"/>
          <a:stretch>
            <a:fillRect/>
          </a:stretch>
        </p:blipFill>
        <p:spPr>
          <a:xfrm>
            <a:off x="3966985" y="1492614"/>
            <a:ext cx="2139743" cy="1853616"/>
          </a:xfrm>
          <a:prstGeom prst="rect">
            <a:avLst/>
          </a:prstGeom>
        </p:spPr>
      </p:pic>
      <p:pic>
        <p:nvPicPr>
          <p:cNvPr id="92" name="Picture 91"/>
          <p:cNvPicPr>
            <a:picLocks noChangeAspect="1"/>
          </p:cNvPicPr>
          <p:nvPr/>
        </p:nvPicPr>
        <p:blipFill>
          <a:blip r:embed="rId3"/>
          <a:stretch>
            <a:fillRect/>
          </a:stretch>
        </p:blipFill>
        <p:spPr>
          <a:xfrm>
            <a:off x="2398651" y="4223863"/>
            <a:ext cx="2139743" cy="1853616"/>
          </a:xfrm>
          <a:prstGeom prst="rect">
            <a:avLst/>
          </a:prstGeom>
        </p:spPr>
      </p:pic>
      <p:sp>
        <p:nvSpPr>
          <p:cNvPr id="45" name="Hexagon 44"/>
          <p:cNvSpPr/>
          <p:nvPr/>
        </p:nvSpPr>
        <p:spPr bwMode="auto">
          <a:xfrm>
            <a:off x="6413816" y="917787"/>
            <a:ext cx="2029150" cy="1749266"/>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554" eaLnBrk="0" fontAlgn="base" hangingPunct="0">
              <a:lnSpc>
                <a:spcPct val="90000"/>
              </a:lnSpc>
              <a:spcBef>
                <a:spcPct val="0"/>
              </a:spcBef>
              <a:spcAft>
                <a:spcPct val="0"/>
              </a:spcAft>
              <a:defRPr/>
            </a:pPr>
            <a:endParaRPr lang="en-US" sz="1469" kern="0"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37992" y="607822"/>
            <a:ext cx="2101262" cy="1820280"/>
          </a:xfrm>
          <a:prstGeom prst="rect">
            <a:avLst/>
          </a:prstGeom>
        </p:spPr>
      </p:pic>
      <p:pic>
        <p:nvPicPr>
          <p:cNvPr id="73" name="Picture 72"/>
          <p:cNvPicPr>
            <a:picLocks noChangeAspect="1"/>
          </p:cNvPicPr>
          <p:nvPr/>
        </p:nvPicPr>
        <p:blipFill>
          <a:blip r:embed="rId3"/>
          <a:stretch>
            <a:fillRect/>
          </a:stretch>
        </p:blipFill>
        <p:spPr>
          <a:xfrm>
            <a:off x="-737991" y="-1184561"/>
            <a:ext cx="2101262" cy="1820280"/>
          </a:xfrm>
          <a:prstGeom prst="rect">
            <a:avLst/>
          </a:prstGeom>
        </p:spPr>
      </p:pic>
      <p:pic>
        <p:nvPicPr>
          <p:cNvPr id="74" name="Picture 73"/>
          <p:cNvPicPr>
            <a:picLocks noChangeAspect="1"/>
          </p:cNvPicPr>
          <p:nvPr/>
        </p:nvPicPr>
        <p:blipFill>
          <a:blip r:embed="rId3"/>
          <a:stretch>
            <a:fillRect/>
          </a:stretch>
        </p:blipFill>
        <p:spPr>
          <a:xfrm>
            <a:off x="-731935" y="4235933"/>
            <a:ext cx="2101262" cy="1820280"/>
          </a:xfrm>
          <a:prstGeom prst="rect">
            <a:avLst/>
          </a:prstGeom>
        </p:spPr>
      </p:pic>
      <p:pic>
        <p:nvPicPr>
          <p:cNvPr id="75" name="Picture 74"/>
          <p:cNvPicPr>
            <a:picLocks noChangeAspect="1"/>
          </p:cNvPicPr>
          <p:nvPr/>
        </p:nvPicPr>
        <p:blipFill>
          <a:blip r:embed="rId3"/>
          <a:stretch>
            <a:fillRect/>
          </a:stretch>
        </p:blipFill>
        <p:spPr>
          <a:xfrm>
            <a:off x="-731935" y="2414325"/>
            <a:ext cx="2101262" cy="1829690"/>
          </a:xfrm>
          <a:prstGeom prst="rect">
            <a:avLst/>
          </a:prstGeom>
        </p:spPr>
      </p:pic>
      <p:sp>
        <p:nvSpPr>
          <p:cNvPr id="76" name="Rectangle 75"/>
          <p:cNvSpPr/>
          <p:nvPr/>
        </p:nvSpPr>
        <p:spPr bwMode="auto">
          <a:xfrm>
            <a:off x="0" y="1380"/>
            <a:ext cx="6452800" cy="6855242"/>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01956" y="2408356"/>
            <a:ext cx="2114110" cy="1828185"/>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48210"/>
            </a:xfrm>
            <a:prstGeom prst="rect">
              <a:avLst/>
            </a:prstGeom>
          </p:spPr>
          <p:txBody>
            <a:bodyPr wrap="square">
              <a:spAutoFit/>
            </a:bodyPr>
            <a:lstStyle/>
            <a:p>
              <a:pPr algn="ctr" defTabSz="913818">
                <a:spcAft>
                  <a:spcPts val="1175"/>
                </a:spcAft>
                <a:defRPr/>
              </a:pPr>
              <a:r>
                <a:rPr lang="en-US" sz="1764" kern="0"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30123" y="3322689"/>
            <a:ext cx="2114110" cy="1828185"/>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23448" y="1510505"/>
            <a:ext cx="2114110" cy="1828185"/>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33933" y="6033581"/>
            <a:ext cx="2101262" cy="1820280"/>
          </a:xfrm>
          <a:prstGeom prst="rect">
            <a:avLst/>
          </a:prstGeom>
        </p:spPr>
      </p:pic>
      <p:pic>
        <p:nvPicPr>
          <p:cNvPr id="66" name="Picture 65"/>
          <p:cNvPicPr>
            <a:picLocks noChangeAspect="1"/>
          </p:cNvPicPr>
          <p:nvPr/>
        </p:nvPicPr>
        <p:blipFill>
          <a:blip r:embed="rId4"/>
          <a:stretch>
            <a:fillRect/>
          </a:stretch>
        </p:blipFill>
        <p:spPr>
          <a:xfrm>
            <a:off x="3977058" y="1502068"/>
            <a:ext cx="2114110" cy="1828185"/>
          </a:xfrm>
          <a:prstGeom prst="rect">
            <a:avLst/>
          </a:prstGeom>
        </p:spPr>
      </p:pic>
      <p:sp>
        <p:nvSpPr>
          <p:cNvPr id="61" name="Rectangle 60"/>
          <p:cNvSpPr/>
          <p:nvPr/>
        </p:nvSpPr>
        <p:spPr>
          <a:xfrm>
            <a:off x="4492002" y="2140148"/>
            <a:ext cx="1029373" cy="579164"/>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Open &amp; </a:t>
            </a:r>
            <a:br>
              <a:rPr lang="en-US" sz="1764" kern="0" dirty="0">
                <a:solidFill>
                  <a:srgbClr val="002050"/>
                </a:solidFill>
                <a:latin typeface="Segoe UI Semibold" panose="020B0702040204020203" pitchFamily="34" charset="0"/>
                <a:cs typeface="Segoe UI Semibold" panose="020B0702040204020203" pitchFamily="34" charset="0"/>
              </a:rPr>
            </a:br>
            <a:r>
              <a:rPr lang="en-US" sz="1764" kern="0" dirty="0">
                <a:solidFill>
                  <a:srgbClr val="002050"/>
                </a:solidFill>
                <a:latin typeface="Segoe UI Semibold" panose="020B0702040204020203" pitchFamily="34" charset="0"/>
                <a:cs typeface="Segoe UI Semibold" panose="020B0702040204020203" pitchFamily="34" charset="0"/>
              </a:rPr>
              <a:t>flexible</a:t>
            </a:r>
          </a:p>
        </p:txBody>
      </p:sp>
      <p:sp>
        <p:nvSpPr>
          <p:cNvPr id="68" name="TextBox 67"/>
          <p:cNvSpPr txBox="1"/>
          <p:nvPr/>
        </p:nvSpPr>
        <p:spPr>
          <a:xfrm>
            <a:off x="7139969" y="249568"/>
            <a:ext cx="4799073" cy="832547"/>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3920" dirty="0">
                <a:solidFill>
                  <a:schemeClr val="bg2"/>
                </a:solidFill>
                <a:latin typeface="Segoe UI Light"/>
                <a:ea typeface="MS PGothic" panose="020B0600070205080204" pitchFamily="34" charset="-128"/>
              </a:rPr>
              <a:t>Trustworthy</a:t>
            </a:r>
          </a:p>
        </p:txBody>
      </p:sp>
      <p:sp>
        <p:nvSpPr>
          <p:cNvPr id="101" name="TextBox 100"/>
          <p:cNvSpPr txBox="1"/>
          <p:nvPr/>
        </p:nvSpPr>
        <p:spPr>
          <a:xfrm>
            <a:off x="7139969" y="934158"/>
            <a:ext cx="4799073" cy="941141"/>
          </a:xfrm>
          <a:prstGeom prst="rect">
            <a:avLst/>
          </a:prstGeom>
          <a:noFill/>
        </p:spPr>
        <p:txBody>
          <a:bodyPr wrap="square" lIns="179238" tIns="143391" rIns="179238" bIns="143391" rtlCol="0">
            <a:spAutoFit/>
          </a:bodyPr>
          <a:lstStyle/>
          <a:p>
            <a:pPr defTabSz="913818" eaLnBrk="0" fontAlgn="base" hangingPunct="0">
              <a:lnSpc>
                <a:spcPct val="90000"/>
              </a:lnSpc>
              <a:spcBef>
                <a:spcPct val="0"/>
              </a:spcBef>
              <a:spcAft>
                <a:spcPts val="588"/>
              </a:spcAft>
              <a:defRPr/>
            </a:pPr>
            <a:r>
              <a:rPr lang="en-US" sz="2352" dirty="0">
                <a:solidFill>
                  <a:schemeClr val="bg1">
                    <a:lumMod val="75000"/>
                  </a:schemeClr>
                </a:solidFill>
                <a:latin typeface="Segoe UI Light"/>
                <a:ea typeface="MS PGothic" panose="020B0600070205080204" pitchFamily="34" charset="-128"/>
              </a:rPr>
              <a:t>More compliance certifications than any other cloud</a:t>
            </a:r>
          </a:p>
        </p:txBody>
      </p:sp>
      <p:pic>
        <p:nvPicPr>
          <p:cNvPr id="102" name="Picture 101"/>
          <p:cNvPicPr>
            <a:picLocks noChangeAspect="1"/>
          </p:cNvPicPr>
          <p:nvPr/>
        </p:nvPicPr>
        <p:blipFill>
          <a:blip r:embed="rId5"/>
          <a:stretch>
            <a:fillRect/>
          </a:stretch>
        </p:blipFill>
        <p:spPr>
          <a:xfrm>
            <a:off x="3983426" y="3317797"/>
            <a:ext cx="2110465" cy="1825033"/>
          </a:xfrm>
          <a:prstGeom prst="rect">
            <a:avLst/>
          </a:prstGeom>
        </p:spPr>
      </p:pic>
      <p:sp>
        <p:nvSpPr>
          <p:cNvPr id="103" name="Rectangle 102"/>
          <p:cNvSpPr/>
          <p:nvPr/>
        </p:nvSpPr>
        <p:spPr>
          <a:xfrm>
            <a:off x="4301967" y="4065363"/>
            <a:ext cx="1422185" cy="336695"/>
          </a:xfrm>
          <a:prstGeom prst="rect">
            <a:avLst/>
          </a:prstGeom>
        </p:spPr>
        <p:txBody>
          <a:bodyPr wrap="none">
            <a:spAutoFit/>
          </a:bodyPr>
          <a:lstStyle/>
          <a:p>
            <a:pPr algn="ctr" defTabSz="913554">
              <a:lnSpc>
                <a:spcPct val="90000"/>
              </a:lnSpc>
              <a:defRPr/>
            </a:pPr>
            <a:r>
              <a:rPr lang="en-US" sz="1764" kern="0" dirty="0">
                <a:solidFill>
                  <a:sysClr val="windowText" lastClr="000000"/>
                </a:solidFill>
                <a:latin typeface="Segoe UI Semibold" panose="020B0702040204020203" pitchFamily="34" charset="0"/>
                <a:cs typeface="Segoe UI Semibold" panose="020B0702040204020203" pitchFamily="34" charset="0"/>
              </a:rPr>
              <a:t>Trustworthy</a:t>
            </a:r>
          </a:p>
        </p:txBody>
      </p:sp>
      <p:sp>
        <p:nvSpPr>
          <p:cNvPr id="106" name="Rectangle 105"/>
          <p:cNvSpPr/>
          <p:nvPr/>
        </p:nvSpPr>
        <p:spPr>
          <a:xfrm flipH="1">
            <a:off x="2105467" y="1742747"/>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22" name="Rectangle 121"/>
          <p:cNvSpPr/>
          <p:nvPr/>
        </p:nvSpPr>
        <p:spPr>
          <a:xfrm flipH="1">
            <a:off x="2105467" y="3170735"/>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sp>
        <p:nvSpPr>
          <p:cNvPr id="145" name="Rectangle 144"/>
          <p:cNvSpPr/>
          <p:nvPr/>
        </p:nvSpPr>
        <p:spPr>
          <a:xfrm flipH="1">
            <a:off x="2105467" y="4598326"/>
            <a:ext cx="9395997" cy="13550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900" tIns="87845" rIns="87845" bIns="87845" numCol="1" spcCol="0" rtlCol="0" fromWordArt="0" anchor="ctr" anchorCtr="0" forceAA="0" compatLnSpc="1">
            <a:prstTxWarp prst="textNoShape">
              <a:avLst/>
            </a:prstTxWarp>
            <a:noAutofit/>
          </a:bodyPr>
          <a:lstStyle/>
          <a:p>
            <a:pPr defTabSz="895740" eaLnBrk="0" fontAlgn="base" hangingPunct="0">
              <a:spcBef>
                <a:spcPct val="0"/>
              </a:spcBef>
              <a:spcAft>
                <a:spcPct val="0"/>
              </a:spcAft>
            </a:pPr>
            <a:endParaRPr lang="en-IN" sz="1922" kern="0" dirty="0">
              <a:solidFill>
                <a:srgbClr val="5C2D91"/>
              </a:solidFill>
              <a:cs typeface="Segoe UI" panose="020B0502040204020203" pitchFamily="34" charset="0"/>
            </a:endParaRPr>
          </a:p>
        </p:txBody>
      </p:sp>
      <p:grpSp>
        <p:nvGrpSpPr>
          <p:cNvPr id="2" name="Group 1"/>
          <p:cNvGrpSpPr/>
          <p:nvPr/>
        </p:nvGrpSpPr>
        <p:grpSpPr>
          <a:xfrm>
            <a:off x="7319768" y="1893251"/>
            <a:ext cx="4421142" cy="4402726"/>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04793" y="4222088"/>
            <a:ext cx="2114110" cy="1828185"/>
          </a:xfrm>
          <a:prstGeom prst="rect">
            <a:avLst/>
          </a:prstGeom>
        </p:spPr>
      </p:pic>
      <p:grpSp>
        <p:nvGrpSpPr>
          <p:cNvPr id="64" name="Group 63"/>
          <p:cNvGrpSpPr/>
          <p:nvPr/>
        </p:nvGrpSpPr>
        <p:grpSpPr>
          <a:xfrm>
            <a:off x="2401805" y="601024"/>
            <a:ext cx="2114110" cy="1828185"/>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3977058" y="3310174"/>
            <a:ext cx="2114110" cy="1828185"/>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89372" y="4146554"/>
              <a:ext cx="1451081" cy="343536"/>
            </a:xfrm>
            <a:prstGeom prst="rect">
              <a:avLst/>
            </a:prstGeom>
          </p:spPr>
          <p:txBody>
            <a:bodyPr wrap="none">
              <a:spAutoFit/>
            </a:bodyPr>
            <a:lstStyle/>
            <a:p>
              <a:pPr algn="ctr" defTabSz="913554">
                <a:lnSpc>
                  <a:spcPct val="90000"/>
                </a:lnSpc>
                <a:defRPr/>
              </a:pPr>
              <a:r>
                <a:rPr lang="en-US" sz="1764" kern="0" dirty="0">
                  <a:solidFill>
                    <a:srgbClr val="002050"/>
                  </a:solidFill>
                  <a:latin typeface="Segoe UI Semibold" panose="020B0702040204020203" pitchFamily="34" charset="0"/>
                  <a:cs typeface="Segoe UI Semibold" panose="020B0702040204020203" pitchFamily="34" charset="0"/>
                </a:rPr>
                <a:t>Trustworthy</a:t>
              </a:r>
            </a:p>
          </p:txBody>
        </p:sp>
      </p:grpSp>
      <p:sp>
        <p:nvSpPr>
          <p:cNvPr id="91" name="Rectangle 90"/>
          <p:cNvSpPr/>
          <p:nvPr/>
        </p:nvSpPr>
        <p:spPr>
          <a:xfrm>
            <a:off x="2527838" y="4977277"/>
            <a:ext cx="1825912" cy="524867"/>
          </a:xfrm>
          <a:prstGeom prst="rect">
            <a:avLst/>
          </a:prstGeom>
        </p:spPr>
        <p:txBody>
          <a:bodyPr wrap="none">
            <a:spAutoFit/>
          </a:bodyPr>
          <a:lstStyle/>
          <a:p>
            <a:pPr algn="ctr" defTabSz="913554">
              <a:lnSpc>
                <a:spcPct val="90000"/>
              </a:lnSpc>
              <a:defRPr/>
            </a:pPr>
            <a:r>
              <a:rPr lang="en-US" sz="1568" kern="0" dirty="0">
                <a:solidFill>
                  <a:srgbClr val="002050"/>
                </a:solidFill>
                <a:latin typeface="Segoe UI Semibold" panose="020B0702040204020203" pitchFamily="34" charset="0"/>
                <a:cs typeface="Segoe UI Semibold" panose="020B0702040204020203" pitchFamily="34" charset="0"/>
              </a:rPr>
              <a:t>Platform for SaaS </a:t>
            </a:r>
            <a:br>
              <a:rPr lang="en-US" sz="1568" kern="0" dirty="0">
                <a:solidFill>
                  <a:srgbClr val="002050"/>
                </a:solidFill>
                <a:latin typeface="Segoe UI Semibold" panose="020B0702040204020203" pitchFamily="34" charset="0"/>
                <a:cs typeface="Segoe UI Semibold" panose="020B0702040204020203" pitchFamily="34" charset="0"/>
              </a:rPr>
            </a:br>
            <a:r>
              <a:rPr lang="en-US" sz="1568" kern="0" dirty="0">
                <a:solidFill>
                  <a:srgbClr val="002050"/>
                </a:solidFill>
                <a:latin typeface="Segoe UI Semibold" panose="020B0702040204020203" pitchFamily="34" charset="0"/>
                <a:cs typeface="Segoe UI Semibold" panose="020B0702040204020203" pitchFamily="34" charset="0"/>
              </a:rPr>
              <a:t>extensibility</a:t>
            </a:r>
          </a:p>
        </p:txBody>
      </p:sp>
    </p:spTree>
    <p:extLst>
      <p:ext uri="{BB962C8B-B14F-4D97-AF65-F5344CB8AC3E}">
        <p14:creationId xmlns:p14="http://schemas.microsoft.com/office/powerpoint/2010/main" val="122277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6" name="Title 1"/>
          <p:cNvSpPr txBox="1">
            <a:spLocks/>
          </p:cNvSpPr>
          <p:nvPr/>
        </p:nvSpPr>
        <p:spPr>
          <a:xfrm>
            <a:off x="499604" y="314549"/>
            <a:ext cx="11081208" cy="766976"/>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Compliance:  aka.ms/</a:t>
            </a:r>
            <a:r>
              <a:rPr lang="en-US" sz="4400" dirty="0" err="1" smtClean="0">
                <a:solidFill>
                  <a:schemeClr val="bg1"/>
                </a:solidFill>
              </a:rPr>
              <a:t>AzureCompliance</a:t>
            </a:r>
            <a:r>
              <a:rPr lang="en-US" sz="4400" dirty="0" smtClean="0">
                <a:solidFill>
                  <a:schemeClr val="bg1"/>
                </a:solidFill>
              </a:rPr>
              <a:t> </a:t>
            </a:r>
            <a:endParaRPr lang="en-US" sz="4400" dirty="0">
              <a:solidFill>
                <a:schemeClr val="bg1"/>
              </a:solidFill>
            </a:endParaRPr>
          </a:p>
        </p:txBody>
      </p:sp>
      <p:sp>
        <p:nvSpPr>
          <p:cNvPr id="88"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0" dirty="0">
              <a:solidFill>
                <a:srgbClr val="0070C0"/>
              </a:solidFill>
            </a:endParaRPr>
          </a:p>
        </p:txBody>
      </p:sp>
      <p:grpSp>
        <p:nvGrpSpPr>
          <p:cNvPr id="2" name="Group 1"/>
          <p:cNvGrpSpPr/>
          <p:nvPr/>
        </p:nvGrpSpPr>
        <p:grpSpPr>
          <a:xfrm>
            <a:off x="499604" y="2671152"/>
            <a:ext cx="10865347" cy="4186848"/>
            <a:chOff x="501733" y="2570912"/>
            <a:chExt cx="10865347" cy="4186848"/>
          </a:xfrm>
        </p:grpSpPr>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76" y="2631462"/>
              <a:ext cx="1626736" cy="1612213"/>
            </a:xfrm>
            <a:prstGeom prst="rect">
              <a:avLst/>
            </a:prstGeom>
          </p:spPr>
        </p:pic>
        <p:pic>
          <p:nvPicPr>
            <p:cNvPr id="91" name="Picture 9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012" y="5140518"/>
              <a:ext cx="2758068" cy="1066800"/>
            </a:xfrm>
            <a:prstGeom prst="rect">
              <a:avLst/>
            </a:prstGeom>
          </p:spPr>
        </p:pic>
        <p:pic>
          <p:nvPicPr>
            <p:cNvPr id="92" name="Picture 9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812" y="4605110"/>
              <a:ext cx="2142400" cy="1947636"/>
            </a:xfrm>
            <a:prstGeom prst="rect">
              <a:avLst/>
            </a:prstGeom>
          </p:spPr>
        </p:pic>
        <p:pic>
          <p:nvPicPr>
            <p:cNvPr id="94" name="Picture 9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17095" y="4655668"/>
              <a:ext cx="1343369" cy="1965422"/>
            </a:xfrm>
            <a:prstGeom prst="rect">
              <a:avLst/>
            </a:prstGeom>
          </p:spPr>
        </p:pic>
        <p:pic>
          <p:nvPicPr>
            <p:cNvPr id="97" name="Picture 9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733" y="4605110"/>
              <a:ext cx="2352675" cy="2152650"/>
            </a:xfrm>
            <a:prstGeom prst="rect">
              <a:avLst/>
            </a:prstGeom>
          </p:spPr>
        </p:pic>
        <p:pic>
          <p:nvPicPr>
            <p:cNvPr id="101" name="Picture 10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7412" y="2590800"/>
              <a:ext cx="2857899" cy="1495634"/>
            </a:xfrm>
            <a:prstGeom prst="rect">
              <a:avLst/>
            </a:prstGeom>
            <a:solidFill>
              <a:schemeClr val="bg1"/>
            </a:solidFill>
          </p:spPr>
        </p:pic>
        <p:pic>
          <p:nvPicPr>
            <p:cNvPr id="104" name="Picture 103"/>
            <p:cNvPicPr>
              <a:picLocks noChangeAspect="1"/>
            </p:cNvPicPr>
            <p:nvPr/>
          </p:nvPicPr>
          <p:blipFill>
            <a:blip r:embed="rId9"/>
            <a:stretch>
              <a:fillRect/>
            </a:stretch>
          </p:blipFill>
          <p:spPr>
            <a:xfrm>
              <a:off x="8809389" y="2570912"/>
              <a:ext cx="1806667" cy="1811073"/>
            </a:xfrm>
            <a:prstGeom prst="rect">
              <a:avLst/>
            </a:prstGeom>
          </p:spPr>
        </p:pic>
      </p:grpSp>
    </p:spTree>
    <p:extLst>
      <p:ext uri="{BB962C8B-B14F-4D97-AF65-F5344CB8AC3E}">
        <p14:creationId xmlns:p14="http://schemas.microsoft.com/office/powerpoint/2010/main" val="244676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72766"/>
            <a:ext cx="4109764"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&gt;90,000</a:t>
            </a: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152664"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6160" y="4037347"/>
            <a:ext cx="0" cy="3459628"/>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5683" y="4513851"/>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dirty="0">
                <a:solidFill>
                  <a:schemeClr val="bg1"/>
                </a:solidFill>
                <a:latin typeface="Segoe UI Light"/>
                <a:ea typeface="MS PGothic" panose="020B0600070205080204" pitchFamily="34" charset="-128"/>
                <a:cs typeface="Segoe UI Semibold" panose="020B0702040204020203" pitchFamily="34" charset="0"/>
              </a:rPr>
              <a:t>1.5</a:t>
            </a:r>
            <a:r>
              <a:rPr lang="en-US" sz="3528" dirty="0">
                <a:solidFill>
                  <a:schemeClr val="bg1"/>
                </a:solidFill>
                <a:latin typeface="Segoe UI Semilight" panose="020B0402040204020203" pitchFamily="34" charset="0"/>
                <a:cs typeface="Segoe UI Semilight" panose="020B0402040204020203" pitchFamily="34" charset="0"/>
              </a:rPr>
              <a:t>Trillion</a:t>
            </a:r>
            <a:endParaRPr lang="en-US" sz="5293"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Messages per month </a:t>
            </a:r>
            <a:br>
              <a:rPr lang="en-US" sz="1764" dirty="0">
                <a:solidFill>
                  <a:srgbClr val="0072CC"/>
                </a:solidFill>
                <a:latin typeface="Segoe UI Semibold" panose="020B0702040204020203" pitchFamily="34" charset="0"/>
                <a:cs typeface="Segoe UI Semibold" panose="020B0702040204020203" pitchFamily="34" charset="0"/>
              </a:rPr>
            </a:br>
            <a:r>
              <a:rPr lang="en-US" sz="1764" kern="0" dirty="0">
                <a:solidFill>
                  <a:srgbClr val="0072CC"/>
                </a:solidFill>
                <a:latin typeface="Segoe UI Semibold" panose="020B0702040204020203" pitchFamily="34" charset="0"/>
                <a:cs typeface="Segoe UI Semibold" panose="020B0702040204020203" pitchFamily="34" charset="0"/>
              </a:rPr>
              <a:t>processed by Azure </a:t>
            </a:r>
            <a:r>
              <a:rPr lang="en-US" sz="1764" kern="0" dirty="0" err="1">
                <a:solidFill>
                  <a:srgbClr val="0072CC"/>
                </a:solidFill>
                <a:latin typeface="Segoe UI Semibold" panose="020B0702040204020203" pitchFamily="34" charset="0"/>
                <a:cs typeface="Segoe UI Semibold" panose="020B0702040204020203" pitchFamily="34" charset="0"/>
              </a:rPr>
              <a:t>IoT</a:t>
            </a:r>
            <a:endParaRPr lang="en-US" sz="1764" dirty="0">
              <a:solidFill>
                <a:srgbClr val="0072CC"/>
              </a:solidFill>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42473"/>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2664"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6160" y="-555684"/>
            <a:ext cx="0" cy="3395614"/>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6160" y="472766"/>
            <a:ext cx="4152665"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kern="0" dirty="0">
                <a:solidFill>
                  <a:schemeClr val="bg1"/>
                </a:solidFill>
                <a:latin typeface="Segoe UI Light"/>
                <a:cs typeface="Segoe UI Semibold" panose="020B0702040204020203" pitchFamily="34" charset="0"/>
              </a:rPr>
              <a:t>&gt;500</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8625"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Users in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Azure Active Directory</a:t>
            </a:r>
          </a:p>
        </p:txBody>
      </p:sp>
      <p:sp>
        <p:nvSpPr>
          <p:cNvPr id="26" name="TextBox 25"/>
          <p:cNvSpPr txBox="1"/>
          <p:nvPr/>
        </p:nvSpPr>
        <p:spPr>
          <a:xfrm>
            <a:off x="4214079" y="4540936"/>
            <a:ext cx="3774900" cy="2259300"/>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777</a:t>
            </a:r>
            <a:r>
              <a:rPr lang="en-US" sz="3528" spc="-206" dirty="0">
                <a:solidFill>
                  <a:schemeClr val="bg1"/>
                </a:solidFill>
                <a:latin typeface="Segoe UI Semilight" panose="020B0402040204020203" pitchFamily="34" charset="0"/>
                <a:cs typeface="Segoe UI Semilight" panose="020B0402040204020203" pitchFamily="34" charset="0"/>
              </a:rPr>
              <a:t>Trillion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Storage Transactions</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per day</a:t>
            </a:r>
            <a:br>
              <a:rPr lang="en-US" sz="1764" dirty="0">
                <a:solidFill>
                  <a:srgbClr val="0072CC"/>
                </a:solidFill>
                <a:latin typeface="Segoe UI Semibold" panose="020B0702040204020203" pitchFamily="34" charset="0"/>
                <a:cs typeface="Segoe UI Semibold" panose="020B0702040204020203" pitchFamily="34" charset="0"/>
              </a:rPr>
            </a:br>
            <a:endParaRPr lang="en-US" sz="1764" dirty="0">
              <a:solidFill>
                <a:srgbClr val="0072CC"/>
              </a:solidFill>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14079" y="472766"/>
            <a:ext cx="3774900"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&gt;1.5</a:t>
            </a:r>
            <a:r>
              <a:rPr lang="en-US" sz="3528" dirty="0">
                <a:solidFill>
                  <a:schemeClr val="bg1"/>
                </a:solidFill>
                <a:latin typeface="Segoe UI Semilight" panose="020B0402040204020203" pitchFamily="34" charset="0"/>
                <a:cs typeface="Segoe UI Semilight" panose="020B0402040204020203" pitchFamily="34" charset="0"/>
              </a:rPr>
              <a:t>Million</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SQL Databases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012038" y="4540999"/>
            <a:ext cx="4101777" cy="2014965"/>
          </a:xfrm>
          <a:prstGeom prst="rect">
            <a:avLst/>
          </a:prstGeom>
          <a:noFill/>
        </p:spPr>
        <p:txBody>
          <a:bodyPr wrap="square" lIns="179213" tIns="143370" rIns="179213" bIns="143370" rtlCol="0">
            <a:spAutoFit/>
          </a:bodyPr>
          <a:lstStyle/>
          <a:p>
            <a:pPr algn="ctr" defTabSz="914180">
              <a:lnSpc>
                <a:spcPct val="90000"/>
              </a:lnSpc>
              <a:spcAft>
                <a:spcPts val="1176"/>
              </a:spcAft>
              <a:defRPr/>
            </a:pPr>
            <a:r>
              <a:rPr lang="en-US" sz="7841" spc="-206" dirty="0">
                <a:solidFill>
                  <a:schemeClr val="bg1"/>
                </a:solidFill>
                <a:latin typeface="Segoe UI Light"/>
                <a:ea typeface="MS PGothic" panose="020B0600070205080204" pitchFamily="34" charset="-128"/>
                <a:cs typeface="Segoe UI Semibold" panose="020B0702040204020203" pitchFamily="34" charset="0"/>
              </a:rPr>
              <a:t>&gt;40</a:t>
            </a:r>
            <a:r>
              <a:rPr lang="en-US" sz="4312" spc="-206" dirty="0">
                <a:solidFill>
                  <a:schemeClr val="bg1"/>
                </a:solidFill>
                <a:latin typeface="Segoe UI Semilight" panose="020B0402040204020203" pitchFamily="34" charset="0"/>
                <a:cs typeface="Segoe UI Semilight" panose="020B0402040204020203" pitchFamily="34" charset="0"/>
              </a:rPr>
              <a:t>%</a:t>
            </a:r>
            <a:endParaRPr lang="en-US" sz="7841" dirty="0">
              <a:solidFill>
                <a:schemeClr val="bg1"/>
              </a:solidFill>
              <a:latin typeface="Segoe UI Semilight" panose="020B0402040204020203" pitchFamily="34" charset="0"/>
              <a:cs typeface="Segoe UI Semilight" panose="020B0402040204020203" pitchFamily="34" charset="0"/>
            </a:endParaRPr>
          </a:p>
          <a:p>
            <a:pPr algn="ctr" defTabSz="914180">
              <a:lnSpc>
                <a:spcPct val="90000"/>
              </a:lnSpc>
              <a:spcAft>
                <a:spcPts val="1176"/>
              </a:spcAft>
              <a:defRPr/>
            </a:pPr>
            <a:r>
              <a:rPr lang="en-US" sz="1764" dirty="0">
                <a:solidFill>
                  <a:srgbClr val="0072CC"/>
                </a:solidFill>
                <a:latin typeface="Segoe UI Semibold" panose="020B0702040204020203" pitchFamily="34" charset="0"/>
                <a:cs typeface="Segoe UI Semibold" panose="020B0702040204020203" pitchFamily="34" charset="0"/>
              </a:rPr>
              <a:t>Revenue from </a:t>
            </a:r>
            <a:br>
              <a:rPr lang="en-US" sz="1764" dirty="0">
                <a:solidFill>
                  <a:srgbClr val="0072CC"/>
                </a:solidFill>
                <a:latin typeface="Segoe UI Semibold" panose="020B0702040204020203" pitchFamily="34" charset="0"/>
                <a:cs typeface="Segoe UI Semibold" panose="020B0702040204020203" pitchFamily="34" charset="0"/>
              </a:rPr>
            </a:br>
            <a:r>
              <a:rPr lang="en-US" sz="1764" dirty="0">
                <a:solidFill>
                  <a:srgbClr val="0072CC"/>
                </a:solidFill>
                <a:latin typeface="Segoe UI Semibold" panose="020B0702040204020203" pitchFamily="34" charset="0"/>
                <a:cs typeface="Segoe UI Semibold" panose="020B0702040204020203" pitchFamily="34" charset="0"/>
              </a:rPr>
              <a:t>Start-ups and ISVs</a:t>
            </a:r>
          </a:p>
        </p:txBody>
      </p:sp>
      <p:cxnSp>
        <p:nvCxnSpPr>
          <p:cNvPr id="19" name="Straight Connector 18"/>
          <p:cNvCxnSpPr/>
          <p:nvPr/>
        </p:nvCxnSpPr>
        <p:spPr>
          <a:xfrm>
            <a:off x="0" y="4037395"/>
            <a:ext cx="1218882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061987" y="2877271"/>
            <a:ext cx="6966870" cy="1185476"/>
          </a:xfrm>
          <a:prstGeom prst="rect">
            <a:avLst/>
          </a:prstGeom>
          <a:noFill/>
        </p:spPr>
        <p:txBody>
          <a:bodyPr wrap="none" lIns="179238" tIns="143391" rIns="179238" bIns="143391" rtlCol="0">
            <a:spAutoFit/>
          </a:bodyPr>
          <a:lstStyle/>
          <a:p>
            <a:pPr algn="ctr" defTabSz="896203">
              <a:lnSpc>
                <a:spcPct val="90000"/>
              </a:lnSpc>
              <a:spcAft>
                <a:spcPts val="588"/>
              </a:spcAft>
            </a:pPr>
            <a:r>
              <a:rPr lang="en-US" sz="6469" kern="0" dirty="0">
                <a:solidFill>
                  <a:schemeClr val="tx1">
                    <a:lumMod val="50000"/>
                  </a:schemeClr>
                </a:solidFill>
              </a:rPr>
              <a:t>Azure momentum</a:t>
            </a:r>
          </a:p>
        </p:txBody>
      </p:sp>
    </p:spTree>
    <p:extLst>
      <p:ext uri="{BB962C8B-B14F-4D97-AF65-F5344CB8AC3E}">
        <p14:creationId xmlns:p14="http://schemas.microsoft.com/office/powerpoint/2010/main" val="463162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379"/>
            <a:ext cx="4147825" cy="685524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TextBox 133"/>
          <p:cNvSpPr txBox="1"/>
          <p:nvPr/>
        </p:nvSpPr>
        <p:spPr>
          <a:xfrm>
            <a:off x="134762" y="1655048"/>
            <a:ext cx="3878301" cy="3381471"/>
          </a:xfrm>
          <a:prstGeom prst="rect">
            <a:avLst/>
          </a:prstGeom>
          <a:noFill/>
        </p:spPr>
        <p:txBody>
          <a:bodyPr wrap="square" lIns="179238" tIns="143391" rIns="179238" bIns="143391" rtlCol="0">
            <a:spAutoFit/>
          </a:bodyPr>
          <a:lstStyle/>
          <a:p>
            <a:pPr defTabSz="914180">
              <a:spcAft>
                <a:spcPts val="588"/>
              </a:spcAft>
              <a:defRPr/>
            </a:pPr>
            <a:r>
              <a:rPr lang="en-US" sz="9409" dirty="0">
                <a:solidFill>
                  <a:srgbClr val="FFFFFF"/>
                </a:solidFill>
                <a:latin typeface="Segoe UI Light" panose="020B0502040204020203" pitchFamily="34" charset="0"/>
                <a:cs typeface="Segoe UI Light" panose="020B0502040204020203" pitchFamily="34" charset="0"/>
              </a:rPr>
              <a:t>&gt;80% </a:t>
            </a:r>
            <a:r>
              <a:rPr lang="en-US" sz="5881" dirty="0">
                <a:solidFill>
                  <a:srgbClr val="FFFFFF"/>
                </a:solidFill>
                <a:latin typeface="Segoe UI Semilight"/>
                <a:cs typeface="Segoe UI Semibold" panose="020B0702040204020203" pitchFamily="34" charset="0"/>
              </a:rPr>
              <a:t/>
            </a:r>
            <a:br>
              <a:rPr lang="en-US" sz="5881" dirty="0">
                <a:solidFill>
                  <a:srgbClr val="FFFFFF"/>
                </a:solidFill>
                <a:latin typeface="Segoe UI Semilight"/>
                <a:cs typeface="Segoe UI Semibold" panose="020B0702040204020203" pitchFamily="34" charset="0"/>
              </a:rPr>
            </a:br>
            <a:r>
              <a:rPr lang="en-US" sz="3136" dirty="0">
                <a:solidFill>
                  <a:srgbClr val="FFFFFF"/>
                </a:solidFill>
                <a:latin typeface="+mj-lt"/>
                <a:cs typeface="Segoe UI Semibold" panose="020B0702040204020203" pitchFamily="34" charset="0"/>
              </a:rPr>
              <a:t>of Fortune 500 use the Microsoft Cloud</a:t>
            </a:r>
            <a:endParaRPr lang="en-US" sz="3920" dirty="0">
              <a:solidFill>
                <a:srgbClr val="FFFFFF"/>
              </a:solidFill>
              <a:latin typeface="+mj-lt"/>
            </a:endParaRPr>
          </a:p>
          <a:p>
            <a:pPr defTabSz="914180">
              <a:spcAft>
                <a:spcPts val="588"/>
              </a:spcAft>
              <a:defRPr/>
            </a:pPr>
            <a:endParaRPr lang="en-US" sz="3920" dirty="0">
              <a:solidFill>
                <a:srgbClr val="FFFFFF"/>
              </a:solidFill>
              <a:latin typeface="Segoe UI Semilight"/>
            </a:endParaRPr>
          </a:p>
        </p:txBody>
      </p:sp>
      <p:grpSp>
        <p:nvGrpSpPr>
          <p:cNvPr id="5" name="Group 4"/>
          <p:cNvGrpSpPr/>
          <p:nvPr/>
        </p:nvGrpSpPr>
        <p:grpSpPr>
          <a:xfrm>
            <a:off x="4379376" y="310586"/>
            <a:ext cx="7540280" cy="6212930"/>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dirty="0">
                      <a:solidFill>
                        <a:srgbClr val="505050">
                          <a:lumMod val="60000"/>
                          <a:lumOff val="40000"/>
                        </a:srgbClr>
                      </a:solidFill>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908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893"/>
            <a:ext cx="12188825" cy="6856214"/>
          </a:xfrm>
          <a:prstGeom prst="rect">
            <a:avLst/>
          </a:prstGeom>
        </p:spPr>
      </p:pic>
      <p:sp>
        <p:nvSpPr>
          <p:cNvPr id="11" name="Rectangle 10"/>
          <p:cNvSpPr/>
          <p:nvPr/>
        </p:nvSpPr>
        <p:spPr>
          <a:xfrm>
            <a:off x="6953812" y="3885112"/>
            <a:ext cx="5038520" cy="2758117"/>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249" tIns="274249" rIns="274249" rtlCol="0" anchor="t"/>
          <a:lstStyle/>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mj-lt"/>
                <a:sym typeface="Wingdings" panose="05000000000000000000" pitchFamily="2" charset="2"/>
              </a:rPr>
              <a:t></a:t>
            </a:r>
            <a:r>
              <a:rPr kumimoji="0" lang="en-US" sz="3199" b="0" i="0" u="none" strike="noStrike" kern="0" cap="none" spc="0" normalizeH="0" baseline="0" noProof="0" dirty="0">
                <a:ln>
                  <a:noFill/>
                </a:ln>
                <a:solidFill>
                  <a:sysClr val="windowText" lastClr="000000"/>
                </a:solidFill>
                <a:effectLst/>
                <a:uLnTx/>
                <a:uFillTx/>
                <a:latin typeface="+mj-lt"/>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Game sessions hosted using Azure</a:t>
            </a:r>
          </a:p>
          <a:p>
            <a:pPr marL="507848" marR="0" lvl="0" indent="-507848" defTabSz="914400" eaLnBrk="1" fontAlgn="auto" latinLnBrk="0" hangingPunct="1">
              <a:lnSpc>
                <a:spcPct val="100000"/>
              </a:lnSpc>
              <a:spcBef>
                <a:spcPts val="0"/>
              </a:spcBef>
              <a:spcAft>
                <a:spcPts val="1200"/>
              </a:spcAft>
              <a:buClrTx/>
              <a:buSzTx/>
              <a:buFontTx/>
              <a:buNone/>
              <a:tabLst/>
              <a:defRPr/>
            </a:pP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sym typeface="Wingdings" panose="05000000000000000000" pitchFamily="2" charset="2"/>
              </a:rPr>
              <a:t> </a:t>
            </a:r>
            <a:r>
              <a:rPr kumimoji="0" lang="en-US" sz="3199" b="0" i="0" u="none" strike="noStrike" kern="0" cap="none" spc="0" normalizeH="0" baseline="0" noProof="0" dirty="0">
                <a:ln>
                  <a:noFill/>
                </a:ln>
                <a:solidFill>
                  <a:schemeClr val="bg1"/>
                </a:solidFill>
                <a:effectLst/>
                <a:uLnTx/>
                <a:uFillTx/>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27012" y="1066800"/>
            <a:ext cx="9855200" cy="2698750"/>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10840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7337E"/>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1067" t="24520" r="18258"/>
          <a:stretch/>
        </p:blipFill>
        <p:spPr>
          <a:xfrm>
            <a:off x="9523" y="1553029"/>
            <a:ext cx="4113728" cy="5173452"/>
          </a:xfrm>
          <a:prstGeom prst="rect">
            <a:avLst/>
          </a:prstGeom>
        </p:spPr>
      </p:pic>
      <p:sp>
        <p:nvSpPr>
          <p:cNvPr id="8" name="TextBox 7"/>
          <p:cNvSpPr txBox="1"/>
          <p:nvPr/>
        </p:nvSpPr>
        <p:spPr>
          <a:xfrm>
            <a:off x="3991427" y="1818820"/>
            <a:ext cx="7997371" cy="4708981"/>
          </a:xfrm>
          <a:prstGeom prst="rect">
            <a:avLst/>
          </a:prstGeom>
          <a:noFill/>
        </p:spPr>
        <p:txBody>
          <a:bodyPr wrap="square" rtlCol="0">
            <a:spAutoFit/>
          </a:bodyPr>
          <a:lstStyle/>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Student Internships over Summer</a:t>
            </a: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Innovative Projects</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Employer Registrations now open!</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Register at </a:t>
            </a:r>
            <a:r>
              <a:rPr kumimoji="0" lang="en-US" sz="4000" b="0" i="0" u="sng" strike="noStrike" kern="0" cap="none" spc="0" normalizeH="0" baseline="0" noProof="0" dirty="0" smtClean="0">
                <a:ln>
                  <a:noFill/>
                </a:ln>
                <a:solidFill>
                  <a:schemeClr val="bg1"/>
                </a:solidFill>
                <a:effectLst/>
                <a:uLnTx/>
                <a:uFillTx/>
                <a:latin typeface="+mj-lt"/>
                <a:cs typeface="Segoe UI Light" panose="020B0502040204020203" pitchFamily="34" charset="0"/>
              </a:rPr>
              <a:t>http://msa.ms</a:t>
            </a:r>
            <a:r>
              <a:rPr kumimoji="0" lang="en-US" sz="4000" b="0" i="0" u="none" strike="noStrike" kern="0" cap="none" spc="0" normalizeH="0" baseline="0" noProof="0" dirty="0" smtClean="0">
                <a:ln>
                  <a:noFill/>
                </a:ln>
                <a:solidFill>
                  <a:prstClr val="white"/>
                </a:solidFill>
                <a:effectLst/>
                <a:uLnTx/>
                <a:uFillTx/>
                <a:latin typeface="+mj-lt"/>
                <a:cs typeface="Segoe UI Light" panose="020B0502040204020203" pitchFamily="34" charset="0"/>
              </a:rPr>
              <a:t> </a:t>
            </a:r>
          </a:p>
          <a:p>
            <a:pPr marL="571329" marR="0" lvl="0" indent="-571329" defTabSz="914126" eaLnBrk="1" fontAlgn="auto" latinLnBrk="0" hangingPunct="1">
              <a:lnSpc>
                <a:spcPct val="150000"/>
              </a:lnSpc>
              <a:spcBef>
                <a:spcPts val="0"/>
              </a:spcBef>
              <a:spcAft>
                <a:spcPts val="0"/>
              </a:spcAft>
              <a:buClrTx/>
              <a:buSzTx/>
              <a:buFont typeface="Segoe UI Light" panose="020B0502040204020203" pitchFamily="34" charset="0"/>
              <a:buChar char="►"/>
              <a:tabLst/>
              <a:defRPr/>
            </a:pPr>
            <a:endParaRPr kumimoji="0" lang="en-US" sz="4000" b="0" i="0" u="none" strike="noStrike" kern="0" cap="none" spc="0" normalizeH="0" baseline="0" noProof="0" dirty="0">
              <a:ln>
                <a:noFill/>
              </a:ln>
              <a:solidFill>
                <a:prstClr val="white"/>
              </a:solidFill>
              <a:effectLst/>
              <a:uLnTx/>
              <a:uFillTx/>
              <a:latin typeface="+mj-lt"/>
              <a:cs typeface="Segoe UI Light" panose="020B0502040204020203"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555" y="6035313"/>
            <a:ext cx="2228270" cy="819654"/>
          </a:xfrm>
          <a:prstGeom prst="rect">
            <a:avLst/>
          </a:prstGeom>
        </p:spPr>
      </p:pic>
      <p:pic>
        <p:nvPicPr>
          <p:cNvPr id="10" name="Picture 9"/>
          <p:cNvPicPr>
            <a:picLocks noChangeAspect="1"/>
          </p:cNvPicPr>
          <p:nvPr/>
        </p:nvPicPr>
        <p:blipFill>
          <a:blip r:embed="rId4" cstate="print">
            <a:clrChange>
              <a:clrFrom>
                <a:srgbClr val="5B2D90"/>
              </a:clrFrom>
              <a:clrTo>
                <a:srgbClr val="5B2D90">
                  <a:alpha val="0"/>
                </a:srgbClr>
              </a:clrTo>
            </a:clrChange>
            <a:extLst>
              <a:ext uri="{28A0092B-C50C-407E-A947-70E740481C1C}">
                <a14:useLocalDpi xmlns:a14="http://schemas.microsoft.com/office/drawing/2010/main" val="0"/>
              </a:ext>
            </a:extLst>
          </a:blip>
          <a:stretch>
            <a:fillRect/>
          </a:stretch>
        </p:blipFill>
        <p:spPr>
          <a:xfrm>
            <a:off x="8792107" y="6189293"/>
            <a:ext cx="1168448" cy="511694"/>
          </a:xfrm>
          <a:prstGeom prst="rect">
            <a:avLst/>
          </a:prstGeom>
        </p:spPr>
      </p:pic>
      <p:sp>
        <p:nvSpPr>
          <p:cNvPr id="6" name="Title 1"/>
          <p:cNvSpPr txBox="1">
            <a:spLocks/>
          </p:cNvSpPr>
          <p:nvPr/>
        </p:nvSpPr>
        <p:spPr>
          <a:xfrm>
            <a:off x="2162630" y="597052"/>
            <a:ext cx="8205780" cy="557784"/>
          </a:xfrm>
          <a:prstGeom prst="rect">
            <a:avLst/>
          </a:prstGeom>
        </p:spPr>
        <p:txBody>
          <a:bodyPr vert="horz" lIns="91440" tIns="45720" rIns="91440" bIns="45720" rtlCol="0" anchor="b">
            <a:noAutofit/>
          </a:bodyPr>
          <a:lstStyle>
            <a:lvl1pPr algn="ctr" defTabSz="914126" rtl="0" eaLnBrk="1" latinLnBrk="0" hangingPunct="1">
              <a:lnSpc>
                <a:spcPct val="90000"/>
              </a:lnSpc>
              <a:spcBef>
                <a:spcPct val="0"/>
              </a:spcBef>
              <a:buNone/>
              <a:defRPr sz="5998" kern="1200">
                <a:solidFill>
                  <a:schemeClr val="tx1"/>
                </a:solidFill>
                <a:latin typeface="+mj-lt"/>
                <a:ea typeface="+mj-ea"/>
                <a:cs typeface="+mj-cs"/>
              </a:defRPr>
            </a:lvl1pPr>
          </a:lstStyle>
          <a:p>
            <a:pPr marL="0" marR="0" lvl="0" indent="0" algn="l" defTabSz="914126" rtl="0" eaLnBrk="1" fontAlgn="auto" latinLnBrk="0" hangingPunct="1">
              <a:lnSpc>
                <a:spcPct val="90000"/>
              </a:lnSpc>
              <a:spcBef>
                <a:spcPct val="0"/>
              </a:spcBef>
              <a:spcAft>
                <a:spcPts val="0"/>
              </a:spcAft>
              <a:buClrTx/>
              <a:buSzTx/>
              <a:buFontTx/>
              <a:buNone/>
              <a:tabLst/>
              <a:defRPr/>
            </a:pPr>
            <a:r>
              <a:rPr kumimoji="0" lang="en-GB" sz="4800" b="1" i="0" u="none" strike="noStrike" kern="1200" cap="none" spc="0" normalizeH="0" baseline="0" noProof="0" dirty="0" smtClean="0">
                <a:ln>
                  <a:noFill/>
                </a:ln>
                <a:solidFill>
                  <a:schemeClr val="bg1"/>
                </a:solidFill>
                <a:effectLst/>
                <a:uLnTx/>
                <a:uFillTx/>
                <a:latin typeface="Segoe UI Semilight" panose="020B0402040204020203" pitchFamily="34" charset="0"/>
                <a:ea typeface="+mj-ea"/>
                <a:cs typeface="Segoe UI Semilight" panose="020B0402040204020203" pitchFamily="34" charset="0"/>
              </a:rPr>
              <a:t>Microsoft Student Accelerator</a:t>
            </a:r>
            <a:endParaRPr kumimoji="0" lang="en-GB" sz="4800" b="1" i="0" u="none" strike="noStrike" kern="1200" cap="none" spc="0" normalizeH="0" baseline="0" noProof="0" dirty="0">
              <a:ln>
                <a:noFill/>
              </a:ln>
              <a:solidFill>
                <a:schemeClr val="bg1"/>
              </a:solidFill>
              <a:effectLst/>
              <a:uLnTx/>
              <a:uFillTx/>
              <a:latin typeface="Segoe UI Semilight" panose="020B0402040204020203" pitchFamily="34" charset="0"/>
              <a:ea typeface="+mj-ea"/>
              <a:cs typeface="Segoe UI Semilight" panose="020B0402040204020203" pitchFamily="34" charset="0"/>
            </a:endParaRPr>
          </a:p>
        </p:txBody>
      </p:sp>
    </p:spTree>
    <p:extLst>
      <p:ext uri="{BB962C8B-B14F-4D97-AF65-F5344CB8AC3E}">
        <p14:creationId xmlns:p14="http://schemas.microsoft.com/office/powerpoint/2010/main" val="7310892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1" y="1380"/>
            <a:ext cx="4870581" cy="68552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Oval 3"/>
          <p:cNvSpPr/>
          <p:nvPr/>
        </p:nvSpPr>
        <p:spPr bwMode="auto">
          <a:xfrm>
            <a:off x="3107107" y="964474"/>
            <a:ext cx="1488017" cy="148801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1372" b="1"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6" name="TextBox 5"/>
          <p:cNvSpPr txBox="1"/>
          <p:nvPr/>
        </p:nvSpPr>
        <p:spPr>
          <a:xfrm>
            <a:off x="343851" y="2706766"/>
            <a:ext cx="4284157" cy="1743524"/>
          </a:xfrm>
          <a:prstGeom prst="rect">
            <a:avLst/>
          </a:prstGeom>
          <a:noFill/>
        </p:spPr>
        <p:txBody>
          <a:bodyPr wrap="square" lIns="179238" tIns="143391" rIns="179238" bIns="143391" rtlCol="0">
            <a:sp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IoT</a:t>
            </a:r>
            <a:r>
              <a:rPr kumimoji="0" lang="en-US" sz="1568" b="0" i="0" u="none" strike="noStrike" kern="0" cap="none" spc="0" normalizeH="0" baseline="0" noProof="0" dirty="0">
                <a:ln>
                  <a:noFill/>
                </a:ln>
                <a:solidFill>
                  <a:srgbClr val="505050">
                    <a:lumMod val="75000"/>
                  </a:srgbClr>
                </a:solidFill>
                <a:effectLst/>
                <a:uLnTx/>
                <a:uFillTx/>
                <a:latin typeface="Segoe UI Semilight"/>
              </a:rPr>
              <a:t> analytics solution used by McDonalds to increase daily customer traffic and drive an uplift in revenue.</a:t>
            </a:r>
          </a:p>
          <a:p>
            <a:pPr marL="0" marR="0" lvl="0" indent="0" defTabSz="914180" eaLnBrk="1" fontAlgn="auto" latinLnBrk="0" hangingPunct="1">
              <a:lnSpc>
                <a:spcPct val="90000"/>
              </a:lnSpc>
              <a:spcBef>
                <a:spcPts val="0"/>
              </a:spcBef>
              <a:spcAft>
                <a:spcPts val="1176"/>
              </a:spcAft>
              <a:buClrTx/>
              <a:buSzTx/>
              <a:buFontTx/>
              <a:buNone/>
              <a:tabLst/>
              <a:defRPr/>
            </a:pPr>
            <a:r>
              <a:rPr kumimoji="0" lang="en-US" sz="1568" b="0" i="0" u="none" strike="noStrike" kern="0" cap="none" spc="0" normalizeH="0" baseline="0" noProof="0" dirty="0" err="1">
                <a:ln>
                  <a:noFill/>
                </a:ln>
                <a:solidFill>
                  <a:srgbClr val="505050">
                    <a:lumMod val="75000"/>
                  </a:srgbClr>
                </a:solidFill>
                <a:effectLst/>
                <a:uLnTx/>
                <a:uFillTx/>
                <a:latin typeface="Segoe UI Semilight"/>
              </a:rPr>
              <a:t>VMob</a:t>
            </a:r>
            <a:r>
              <a:rPr kumimoji="0" lang="en-US" sz="1568" b="0" i="0" u="none" strike="noStrike" kern="0" cap="none" spc="0" normalizeH="0" baseline="0" noProof="0" dirty="0">
                <a:ln>
                  <a:noFill/>
                </a:ln>
                <a:solidFill>
                  <a:srgbClr val="505050">
                    <a:lumMod val="75000"/>
                  </a:srgbClr>
                </a:solidFill>
                <a:effectLst/>
                <a:uLnTx/>
                <a:uFillTx/>
                <a:latin typeface="Segoe UI Semilight"/>
              </a:rPr>
              <a:t> delivers an intelligent personalization platform built using Microsoft Azure and Power BI.</a:t>
            </a:r>
          </a:p>
        </p:txBody>
      </p:sp>
      <p:sp>
        <p:nvSpPr>
          <p:cNvPr id="17" name="Oval 16"/>
          <p:cNvSpPr/>
          <p:nvPr/>
        </p:nvSpPr>
        <p:spPr bwMode="auto">
          <a:xfrm>
            <a:off x="2990666" y="821856"/>
            <a:ext cx="1387120" cy="138712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91" rIns="0" bIns="143391" numCol="1" spcCol="0" rtlCol="0" fromWordArt="0" anchor="ctr"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dirty="0">
                <a:ln>
                  <a:noFill/>
                </a:ln>
                <a:solidFill>
                  <a:srgbClr val="FFFF00"/>
                </a:solidFill>
                <a:effectLst/>
                <a:uLnTx/>
                <a:uFillTx/>
                <a:latin typeface="Segoe UI Semilight"/>
                <a:ea typeface="Segoe UI" pitchFamily="34" charset="0"/>
                <a:cs typeface="Segoe UI" pitchFamily="34" charset="0"/>
              </a:rPr>
              <a:t>McDonalds</a:t>
            </a: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749" y="1258543"/>
            <a:ext cx="1376043" cy="533127"/>
          </a:xfrm>
          <a:prstGeom prst="rect">
            <a:avLst/>
          </a:prstGeom>
        </p:spPr>
      </p:pic>
      <p:sp>
        <p:nvSpPr>
          <p:cNvPr id="20" name="Rectangle 19"/>
          <p:cNvSpPr/>
          <p:nvPr/>
        </p:nvSpPr>
        <p:spPr bwMode="auto">
          <a:xfrm>
            <a:off x="5471272" y="1484096"/>
            <a:ext cx="6100772" cy="371304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 name="Picture 21" descr="VMob McDonald's Front page.PNG"/>
          <p:cNvPicPr>
            <a:picLocks noChangeAspect="1"/>
          </p:cNvPicPr>
          <p:nvPr/>
        </p:nvPicPr>
        <p:blipFill rotWithShape="1">
          <a:blip r:embed="rId4">
            <a:extLst>
              <a:ext uri="{28A0092B-C50C-407E-A947-70E740481C1C}">
                <a14:useLocalDpi xmlns:a14="http://schemas.microsoft.com/office/drawing/2010/main" val="0"/>
              </a:ext>
            </a:extLst>
          </a:blip>
          <a:srcRect r="21472" b="17564"/>
          <a:stretch/>
        </p:blipFill>
        <p:spPr>
          <a:xfrm>
            <a:off x="5526306" y="1599373"/>
            <a:ext cx="6023754" cy="3578206"/>
          </a:xfrm>
          <a:prstGeom prst="rect">
            <a:avLst/>
          </a:prstGeom>
        </p:spPr>
      </p:pic>
      <p:sp>
        <p:nvSpPr>
          <p:cNvPr id="24" name="TextBox 23"/>
          <p:cNvSpPr txBox="1"/>
          <p:nvPr/>
        </p:nvSpPr>
        <p:spPr>
          <a:xfrm>
            <a:off x="343851" y="4450290"/>
            <a:ext cx="4018343" cy="1006811"/>
          </a:xfrm>
          <a:prstGeom prst="rect">
            <a:avLst/>
          </a:prstGeom>
          <a:noFill/>
        </p:spPr>
        <p:txBody>
          <a:bodyPr wrap="square" lIns="179238" tIns="143391" rIns="179238" bIns="143391" rtlCol="0">
            <a:noAutofit/>
          </a:bodyPr>
          <a:lstStyle/>
          <a:p>
            <a:pPr marL="0" marR="0" lvl="0" indent="0" defTabSz="914180" eaLnBrk="1" fontAlgn="auto" latinLnBrk="0" hangingPunct="1">
              <a:lnSpc>
                <a:spcPct val="90000"/>
              </a:lnSpc>
              <a:spcBef>
                <a:spcPts val="0"/>
              </a:spcBef>
              <a:spcAft>
                <a:spcPts val="1176"/>
              </a:spcAft>
              <a:buClrTx/>
              <a:buSzTx/>
              <a:buFontTx/>
              <a:buNone/>
              <a:tabLst/>
              <a:defRPr/>
            </a:pPr>
            <a:r>
              <a:rPr kumimoji="0" lang="en-US" sz="2744" b="0" i="0" u="none" strike="noStrike" kern="0" cap="none" spc="0" normalizeH="0" baseline="0" noProof="0" dirty="0">
                <a:ln>
                  <a:noFill/>
                </a:ln>
                <a:solidFill>
                  <a:srgbClr val="505050">
                    <a:lumMod val="75000"/>
                  </a:srgbClr>
                </a:solidFill>
                <a:effectLst/>
                <a:uLnTx/>
                <a:uFillTx/>
                <a:latin typeface="Segoe UI Semilight"/>
              </a:rPr>
              <a:t>Scott Bradley</a:t>
            </a:r>
            <a:br>
              <a:rPr kumimoji="0" lang="en-US" sz="2744" b="0" i="0" u="none" strike="noStrike" kern="0" cap="none" spc="0" normalizeH="0" baseline="0" noProof="0" dirty="0">
                <a:ln>
                  <a:noFill/>
                </a:ln>
                <a:solidFill>
                  <a:srgbClr val="505050">
                    <a:lumMod val="75000"/>
                  </a:srgbClr>
                </a:solidFill>
                <a:effectLst/>
                <a:uLnTx/>
                <a:uFillTx/>
                <a:latin typeface="Segoe UI Semilight"/>
              </a:rPr>
            </a:br>
            <a:r>
              <a:rPr kumimoji="0" lang="en-US" sz="1960" b="0" i="0" u="none" strike="noStrike" kern="0" cap="none" spc="0" normalizeH="0" baseline="0" noProof="0" dirty="0">
                <a:ln>
                  <a:noFill/>
                </a:ln>
                <a:solidFill>
                  <a:srgbClr val="505050">
                    <a:lumMod val="75000"/>
                  </a:srgbClr>
                </a:solidFill>
                <a:effectLst/>
                <a:uLnTx/>
                <a:uFillTx/>
                <a:latin typeface="Segoe UI Semilight"/>
              </a:rPr>
              <a:t>CEO, </a:t>
            </a:r>
            <a:r>
              <a:rPr kumimoji="0" lang="en-US" sz="1960" b="0" i="0" u="none" strike="noStrike" kern="0" cap="none" spc="0" normalizeH="0" baseline="0" noProof="0" dirty="0" err="1">
                <a:ln>
                  <a:noFill/>
                </a:ln>
                <a:solidFill>
                  <a:srgbClr val="505050">
                    <a:lumMod val="75000"/>
                  </a:srgbClr>
                </a:solidFill>
                <a:effectLst/>
                <a:uLnTx/>
                <a:uFillTx/>
                <a:latin typeface="Segoe UI Semilight"/>
              </a:rPr>
              <a:t>VMob</a:t>
            </a:r>
            <a:endParaRPr kumimoji="0" lang="en-US" sz="1960" b="0" i="0" u="none" strike="noStrike" kern="0" cap="none" spc="0" normalizeH="0" baseline="0" noProof="0" dirty="0">
              <a:ln>
                <a:noFill/>
              </a:ln>
              <a:solidFill>
                <a:srgbClr val="505050">
                  <a:lumMod val="75000"/>
                </a:srgbClr>
              </a:solidFill>
              <a:effectLst/>
              <a:uLnTx/>
              <a:uFillTx/>
              <a:latin typeface="Segoe UI Semilight"/>
            </a:endParaRPr>
          </a:p>
        </p:txBody>
      </p:sp>
      <p:sp>
        <p:nvSpPr>
          <p:cNvPr id="5" name="TextBox 4"/>
          <p:cNvSpPr txBox="1"/>
          <p:nvPr/>
        </p:nvSpPr>
        <p:spPr>
          <a:xfrm>
            <a:off x="5318743" y="5179004"/>
            <a:ext cx="2000993" cy="452472"/>
          </a:xfrm>
          <a:prstGeom prst="rect">
            <a:avLst/>
          </a:prstGeom>
          <a:noFill/>
        </p:spPr>
        <p:txBody>
          <a:bodyPr wrap="none" lIns="179238" tIns="143391" rIns="179238" bIns="143391"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rgbClr val="FFFFFF">
                    <a:lumMod val="50000"/>
                  </a:srgbClr>
                </a:solidFill>
                <a:effectLst/>
                <a:uLnTx/>
                <a:uFillTx/>
                <a:latin typeface="Segoe UI Semilight"/>
              </a:rPr>
              <a:t>Not actual customer data</a:t>
            </a:r>
          </a:p>
        </p:txBody>
      </p:sp>
      <p:cxnSp>
        <p:nvCxnSpPr>
          <p:cNvPr id="36" name="Straight Connector 35"/>
          <p:cNvCxnSpPr/>
          <p:nvPr/>
        </p:nvCxnSpPr>
        <p:spPr>
          <a:xfrm>
            <a:off x="516311" y="4451151"/>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6311" y="2712064"/>
            <a:ext cx="3885598"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5471272" y="1143480"/>
            <a:ext cx="6100772" cy="345327"/>
            <a:chOff x="5582436" y="1165305"/>
            <a:chExt cx="6224726" cy="352343"/>
          </a:xfrm>
        </p:grpSpPr>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436" y="1165305"/>
              <a:ext cx="6224726" cy="352343"/>
            </a:xfrm>
            <a:prstGeom prst="rect">
              <a:avLst/>
            </a:prstGeom>
          </p:spPr>
        </p:pic>
        <p:sp>
          <p:nvSpPr>
            <p:cNvPr id="7" name="TextBox 6"/>
            <p:cNvSpPr txBox="1"/>
            <p:nvPr/>
          </p:nvSpPr>
          <p:spPr>
            <a:xfrm>
              <a:off x="5732871" y="1207953"/>
              <a:ext cx="611640" cy="69250"/>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90" b="0" i="0" u="none" strike="noStrike" kern="0" cap="none" spc="0" normalizeH="0" baseline="0" noProof="0" dirty="0">
                  <a:ln>
                    <a:noFill/>
                  </a:ln>
                  <a:solidFill>
                    <a:srgbClr val="666666"/>
                  </a:solidFill>
                  <a:effectLst/>
                  <a:uLnTx/>
                  <a:uFillTx/>
                  <a:latin typeface="Segoe UI Semilight"/>
                </a:rPr>
                <a:t>Portal – Power BI</a:t>
              </a:r>
            </a:p>
          </p:txBody>
        </p:sp>
        <p:sp>
          <p:nvSpPr>
            <p:cNvPr id="19" name="TextBox 18"/>
            <p:cNvSpPr txBox="1"/>
            <p:nvPr/>
          </p:nvSpPr>
          <p:spPr>
            <a:xfrm>
              <a:off x="6492735" y="1384875"/>
              <a:ext cx="840240" cy="62325"/>
            </a:xfrm>
            <a:prstGeom prst="rect">
              <a:avLst/>
            </a:prstGeom>
            <a:solidFill>
              <a:srgbClr val="F2F2F2"/>
            </a:solidFill>
          </p:spPr>
          <p:txBody>
            <a:bodyPr wrap="square" lIns="0" tIns="0" rIns="0" bIns="0" rtlCol="0">
              <a:spAutoFit/>
            </a:bodyPr>
            <a:lstStyle/>
            <a:p>
              <a:pPr marL="0" marR="0" lvl="0" indent="0" defTabSz="914180" eaLnBrk="1" fontAlgn="auto" latinLnBrk="0" hangingPunct="1">
                <a:lnSpc>
                  <a:spcPct val="90000"/>
                </a:lnSpc>
                <a:spcBef>
                  <a:spcPts val="0"/>
                </a:spcBef>
                <a:spcAft>
                  <a:spcPts val="588"/>
                </a:spcAft>
                <a:buClrTx/>
                <a:buSzTx/>
                <a:buFontTx/>
                <a:buNone/>
                <a:tabLst/>
                <a:defRPr/>
              </a:pPr>
              <a:r>
                <a:rPr kumimoji="0" lang="en-US" sz="441" b="0" i="0" u="none" strike="noStrike" kern="0" cap="none" spc="0" normalizeH="0" baseline="0" noProof="0" dirty="0">
                  <a:ln>
                    <a:noFill/>
                  </a:ln>
                  <a:solidFill>
                    <a:srgbClr val="505050"/>
                  </a:solidFill>
                  <a:effectLst/>
                  <a:uLnTx/>
                  <a:uFillTx/>
                  <a:latin typeface="Segoe UI Semibold" panose="020B0702040204020203" pitchFamily="34" charset="0"/>
                  <a:cs typeface="Segoe UI Semibold" panose="020B0702040204020203" pitchFamily="34" charset="0"/>
                </a:rPr>
                <a:t>http</a:t>
              </a:r>
              <a:r>
                <a:rPr kumimoji="0" lang="en-US" sz="441" b="0" i="0" u="none" strike="noStrike" kern="0" cap="none" spc="0" normalizeH="0" baseline="0" noProof="0" dirty="0">
                  <a:ln>
                    <a:noFill/>
                  </a:ln>
                  <a:solidFill>
                    <a:srgbClr val="666666"/>
                  </a:solidFill>
                  <a:effectLst/>
                  <a:uLnTx/>
                  <a:uFillTx/>
                  <a:latin typeface="Segoe UI Semibold" panose="020B0702040204020203" pitchFamily="34" charset="0"/>
                  <a:cs typeface="Segoe UI Semibold" panose="020B0702040204020203" pitchFamily="34" charset="0"/>
                </a:rPr>
                <a:t>://</a:t>
              </a:r>
              <a:r>
                <a:rPr kumimoji="0" lang="en-US" sz="441" b="0" i="0" u="none" strike="noStrike" kern="0" cap="none" spc="0" normalizeH="0" baseline="0" noProof="0" dirty="0">
                  <a:ln>
                    <a:noFill/>
                  </a:ln>
                  <a:solidFill>
                    <a:srgbClr val="A1A1A1"/>
                  </a:solidFill>
                  <a:effectLst/>
                  <a:uLnTx/>
                  <a:uFillTx/>
                  <a:latin typeface="Segoe UI Semibold" panose="020B0702040204020203" pitchFamily="34" charset="0"/>
                  <a:cs typeface="Segoe UI Semibold" panose="020B0702040204020203" pitchFamily="34" charset="0"/>
                </a:rPr>
                <a:t>portal.</a:t>
              </a:r>
              <a:r>
                <a:rPr kumimoji="0" lang="en-US" sz="441" b="0" i="0" u="none" strike="noStrike" kern="0" cap="none" spc="0" normalizeH="0" baseline="0" noProof="0" dirty="0">
                  <a:ln>
                    <a:noFill/>
                  </a:ln>
                  <a:solidFill>
                    <a:srgbClr val="535353"/>
                  </a:solidFill>
                  <a:effectLst/>
                  <a:uLnTx/>
                  <a:uFillTx/>
                  <a:latin typeface="Segoe UI Semibold" panose="020B0702040204020203" pitchFamily="34" charset="0"/>
                  <a:cs typeface="Segoe UI Semibold" panose="020B0702040204020203" pitchFamily="34" charset="0"/>
                </a:rPr>
                <a:t>powerbi.com</a:t>
              </a:r>
            </a:p>
          </p:txBody>
        </p:sp>
      </p:grpSp>
      <p:sp>
        <p:nvSpPr>
          <p:cNvPr id="21" name="Cross 20"/>
          <p:cNvSpPr/>
          <p:nvPr/>
        </p:nvSpPr>
        <p:spPr bwMode="auto">
          <a:xfrm>
            <a:off x="2274524" y="1384953"/>
            <a:ext cx="385267" cy="385267"/>
          </a:xfrm>
          <a:prstGeom prst="plus">
            <a:avLst>
              <a:gd name="adj" fmla="val 4791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26" name="FA785C79-DDF5-4513-AC54-23F79467B6C1" descr="cid:image001.png@01D0BCFC.3914CF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3861" y="1791670"/>
            <a:ext cx="2108742" cy="385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83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1+#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1+#ppt_w/2"/>
                                          </p:val>
                                        </p:tav>
                                        <p:tav tm="100000">
                                          <p:val>
                                            <p:strVal val="#ppt_x"/>
                                          </p:val>
                                        </p:tav>
                                      </p:tavLst>
                                    </p:anim>
                                    <p:anim calcmode="lin" valueType="num">
                                      <p:cBhvr additive="base">
                                        <p:cTn id="12" dur="1000" fill="hold"/>
                                        <p:tgtEl>
                                          <p:spTgt spid="2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1000" fill="hold"/>
                                        <p:tgtEl>
                                          <p:spTgt spid="1026"/>
                                        </p:tgtEl>
                                        <p:attrNameLst>
                                          <p:attrName>ppt_x</p:attrName>
                                        </p:attrNameLst>
                                      </p:cBhvr>
                                      <p:tavLst>
                                        <p:tav tm="0">
                                          <p:val>
                                            <p:strVal val="1+#ppt_w/2"/>
                                          </p:val>
                                        </p:tav>
                                        <p:tav tm="100000">
                                          <p:val>
                                            <p:strVal val="#ppt_x"/>
                                          </p:val>
                                        </p:tav>
                                      </p:tavLst>
                                    </p:anim>
                                    <p:anim calcmode="lin" valueType="num">
                                      <p:cBhvr additive="base">
                                        <p:cTn id="20" dur="1000" fill="hold"/>
                                        <p:tgtEl>
                                          <p:spTgt spid="1026"/>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67899" y="4491342"/>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3070093"/>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3781200"/>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67899" y="2355077"/>
            <a:ext cx="11053027" cy="703250"/>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1458875291"/>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1271" y="2905637"/>
            <a:ext cx="1139816" cy="11398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 y="1380"/>
            <a:ext cx="4301719" cy="68552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4173" y="-48500892"/>
          <a:ext cx="7214652" cy="56090377"/>
        </p:xfrm>
        <a:graphic>
          <a:graphicData uri="http://schemas.openxmlformats.org/drawingml/2006/table">
            <a:tbl>
              <a:tblPr/>
              <a:tblGrid>
                <a:gridCol w="7214652">
                  <a:extLst>
                    <a:ext uri="{9D8B030D-6E8A-4147-A177-3AD203B41FA5}">
                      <a16:colId xmlns:a16="http://schemas.microsoft.com/office/drawing/2014/main" val="1075190229"/>
                    </a:ext>
                  </a:extLst>
                </a:gridCol>
              </a:tblGrid>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36902168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38">
                    <a:lnL>
                      <a:noFill/>
                    </a:lnL>
                    <a:lnR>
                      <a:noFill/>
                    </a:lnR>
                    <a:lnT>
                      <a:noFill/>
                    </a:lnT>
                    <a:lnB>
                      <a:noFill/>
                    </a:lnB>
                  </a:tcPr>
                </a:tc>
                <a:extLst>
                  <a:ext uri="{0D108BD9-81ED-4DB2-BD59-A6C34878D82A}">
                    <a16:rowId xmlns:a16="http://schemas.microsoft.com/office/drawing/2014/main" val="207610893"/>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38">
                    <a:lnL>
                      <a:noFill/>
                    </a:lnL>
                    <a:lnR>
                      <a:noFill/>
                    </a:lnR>
                    <a:lnT>
                      <a:noFill/>
                    </a:lnT>
                    <a:lnB>
                      <a:noFill/>
                    </a:lnB>
                  </a:tcPr>
                </a:tc>
                <a:extLst>
                  <a:ext uri="{0D108BD9-81ED-4DB2-BD59-A6C34878D82A}">
                    <a16:rowId xmlns:a16="http://schemas.microsoft.com/office/drawing/2014/main" val="22543443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38">
                    <a:lnL>
                      <a:noFill/>
                    </a:lnL>
                    <a:lnR>
                      <a:noFill/>
                    </a:lnR>
                    <a:lnT>
                      <a:noFill/>
                    </a:lnT>
                    <a:lnB>
                      <a:noFill/>
                    </a:lnB>
                  </a:tcPr>
                </a:tc>
                <a:extLst>
                  <a:ext uri="{0D108BD9-81ED-4DB2-BD59-A6C34878D82A}">
                    <a16:rowId xmlns:a16="http://schemas.microsoft.com/office/drawing/2014/main" val="260792523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38">
                    <a:lnL>
                      <a:noFill/>
                    </a:lnL>
                    <a:lnR>
                      <a:noFill/>
                    </a:lnR>
                    <a:lnT>
                      <a:noFill/>
                    </a:lnT>
                    <a:lnB>
                      <a:noFill/>
                    </a:lnB>
                  </a:tcPr>
                </a:tc>
                <a:extLst>
                  <a:ext uri="{0D108BD9-81ED-4DB2-BD59-A6C34878D82A}">
                    <a16:rowId xmlns:a16="http://schemas.microsoft.com/office/drawing/2014/main" val="30671028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38">
                    <a:lnL>
                      <a:noFill/>
                    </a:lnL>
                    <a:lnR>
                      <a:noFill/>
                    </a:lnR>
                    <a:lnT>
                      <a:noFill/>
                    </a:lnT>
                    <a:lnB>
                      <a:noFill/>
                    </a:lnB>
                  </a:tcPr>
                </a:tc>
                <a:extLst>
                  <a:ext uri="{0D108BD9-81ED-4DB2-BD59-A6C34878D82A}">
                    <a16:rowId xmlns:a16="http://schemas.microsoft.com/office/drawing/2014/main" val="156887356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38">
                    <a:lnL>
                      <a:noFill/>
                    </a:lnL>
                    <a:lnR>
                      <a:noFill/>
                    </a:lnR>
                    <a:lnT>
                      <a:noFill/>
                    </a:lnT>
                    <a:lnB>
                      <a:noFill/>
                    </a:lnB>
                  </a:tcPr>
                </a:tc>
                <a:extLst>
                  <a:ext uri="{0D108BD9-81ED-4DB2-BD59-A6C34878D82A}">
                    <a16:rowId xmlns:a16="http://schemas.microsoft.com/office/drawing/2014/main" val="30932062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38">
                    <a:lnL>
                      <a:noFill/>
                    </a:lnL>
                    <a:lnR>
                      <a:noFill/>
                    </a:lnR>
                    <a:lnT>
                      <a:noFill/>
                    </a:lnT>
                    <a:lnB>
                      <a:noFill/>
                    </a:lnB>
                  </a:tcPr>
                </a:tc>
                <a:extLst>
                  <a:ext uri="{0D108BD9-81ED-4DB2-BD59-A6C34878D82A}">
                    <a16:rowId xmlns:a16="http://schemas.microsoft.com/office/drawing/2014/main" val="7457522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38">
                    <a:lnL>
                      <a:noFill/>
                    </a:lnL>
                    <a:lnR>
                      <a:noFill/>
                    </a:lnR>
                    <a:lnT>
                      <a:noFill/>
                    </a:lnT>
                    <a:lnB>
                      <a:noFill/>
                    </a:lnB>
                  </a:tcPr>
                </a:tc>
                <a:extLst>
                  <a:ext uri="{0D108BD9-81ED-4DB2-BD59-A6C34878D82A}">
                    <a16:rowId xmlns:a16="http://schemas.microsoft.com/office/drawing/2014/main" val="23613778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38">
                    <a:lnL>
                      <a:noFill/>
                    </a:lnL>
                    <a:lnR>
                      <a:noFill/>
                    </a:lnR>
                    <a:lnT>
                      <a:noFill/>
                    </a:lnT>
                    <a:lnB>
                      <a:noFill/>
                    </a:lnB>
                  </a:tcPr>
                </a:tc>
                <a:extLst>
                  <a:ext uri="{0D108BD9-81ED-4DB2-BD59-A6C34878D82A}">
                    <a16:rowId xmlns:a16="http://schemas.microsoft.com/office/drawing/2014/main" val="60464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38">
                    <a:lnL>
                      <a:noFill/>
                    </a:lnL>
                    <a:lnR>
                      <a:noFill/>
                    </a:lnR>
                    <a:lnT>
                      <a:noFill/>
                    </a:lnT>
                    <a:lnB>
                      <a:noFill/>
                    </a:lnB>
                  </a:tcPr>
                </a:tc>
                <a:extLst>
                  <a:ext uri="{0D108BD9-81ED-4DB2-BD59-A6C34878D82A}">
                    <a16:rowId xmlns:a16="http://schemas.microsoft.com/office/drawing/2014/main" val="285574281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38">
                    <a:lnL>
                      <a:noFill/>
                    </a:lnL>
                    <a:lnR>
                      <a:noFill/>
                    </a:lnR>
                    <a:lnT>
                      <a:noFill/>
                    </a:lnT>
                    <a:lnB>
                      <a:noFill/>
                    </a:lnB>
                  </a:tcPr>
                </a:tc>
                <a:extLst>
                  <a:ext uri="{0D108BD9-81ED-4DB2-BD59-A6C34878D82A}">
                    <a16:rowId xmlns:a16="http://schemas.microsoft.com/office/drawing/2014/main" val="11800867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38">
                    <a:lnL>
                      <a:noFill/>
                    </a:lnL>
                    <a:lnR>
                      <a:noFill/>
                    </a:lnR>
                    <a:lnT>
                      <a:noFill/>
                    </a:lnT>
                    <a:lnB>
                      <a:noFill/>
                    </a:lnB>
                  </a:tcPr>
                </a:tc>
                <a:extLst>
                  <a:ext uri="{0D108BD9-81ED-4DB2-BD59-A6C34878D82A}">
                    <a16:rowId xmlns:a16="http://schemas.microsoft.com/office/drawing/2014/main" val="3125881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38">
                    <a:lnL>
                      <a:noFill/>
                    </a:lnL>
                    <a:lnR>
                      <a:noFill/>
                    </a:lnR>
                    <a:lnT>
                      <a:noFill/>
                    </a:lnT>
                    <a:lnB>
                      <a:noFill/>
                    </a:lnB>
                  </a:tcPr>
                </a:tc>
                <a:extLst>
                  <a:ext uri="{0D108BD9-81ED-4DB2-BD59-A6C34878D82A}">
                    <a16:rowId xmlns:a16="http://schemas.microsoft.com/office/drawing/2014/main" val="262174363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38">
                    <a:lnL>
                      <a:noFill/>
                    </a:lnL>
                    <a:lnR>
                      <a:noFill/>
                    </a:lnR>
                    <a:lnT>
                      <a:noFill/>
                    </a:lnT>
                    <a:lnB>
                      <a:noFill/>
                    </a:lnB>
                  </a:tcPr>
                </a:tc>
                <a:extLst>
                  <a:ext uri="{0D108BD9-81ED-4DB2-BD59-A6C34878D82A}">
                    <a16:rowId xmlns:a16="http://schemas.microsoft.com/office/drawing/2014/main" val="52403889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38">
                    <a:lnL>
                      <a:noFill/>
                    </a:lnL>
                    <a:lnR>
                      <a:noFill/>
                    </a:lnR>
                    <a:lnT>
                      <a:noFill/>
                    </a:lnT>
                    <a:lnB>
                      <a:noFill/>
                    </a:lnB>
                  </a:tcPr>
                </a:tc>
                <a:extLst>
                  <a:ext uri="{0D108BD9-81ED-4DB2-BD59-A6C34878D82A}">
                    <a16:rowId xmlns:a16="http://schemas.microsoft.com/office/drawing/2014/main" val="347061320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38">
                    <a:lnL>
                      <a:noFill/>
                    </a:lnL>
                    <a:lnR>
                      <a:noFill/>
                    </a:lnR>
                    <a:lnT>
                      <a:noFill/>
                    </a:lnT>
                    <a:lnB>
                      <a:noFill/>
                    </a:lnB>
                  </a:tcPr>
                </a:tc>
                <a:extLst>
                  <a:ext uri="{0D108BD9-81ED-4DB2-BD59-A6C34878D82A}">
                    <a16:rowId xmlns:a16="http://schemas.microsoft.com/office/drawing/2014/main" val="305011708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38">
                    <a:lnL>
                      <a:noFill/>
                    </a:lnL>
                    <a:lnR>
                      <a:noFill/>
                    </a:lnR>
                    <a:lnT>
                      <a:noFill/>
                    </a:lnT>
                    <a:lnB>
                      <a:noFill/>
                    </a:lnB>
                  </a:tcPr>
                </a:tc>
                <a:extLst>
                  <a:ext uri="{0D108BD9-81ED-4DB2-BD59-A6C34878D82A}">
                    <a16:rowId xmlns:a16="http://schemas.microsoft.com/office/drawing/2014/main" val="188851639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38">
                    <a:lnL>
                      <a:noFill/>
                    </a:lnL>
                    <a:lnR>
                      <a:noFill/>
                    </a:lnR>
                    <a:lnT>
                      <a:noFill/>
                    </a:lnT>
                    <a:lnB>
                      <a:noFill/>
                    </a:lnB>
                  </a:tcPr>
                </a:tc>
                <a:extLst>
                  <a:ext uri="{0D108BD9-81ED-4DB2-BD59-A6C34878D82A}">
                    <a16:rowId xmlns:a16="http://schemas.microsoft.com/office/drawing/2014/main" val="3999138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38">
                    <a:lnL>
                      <a:noFill/>
                    </a:lnL>
                    <a:lnR>
                      <a:noFill/>
                    </a:lnR>
                    <a:lnT>
                      <a:noFill/>
                    </a:lnT>
                    <a:lnB>
                      <a:noFill/>
                    </a:lnB>
                  </a:tcPr>
                </a:tc>
                <a:extLst>
                  <a:ext uri="{0D108BD9-81ED-4DB2-BD59-A6C34878D82A}">
                    <a16:rowId xmlns:a16="http://schemas.microsoft.com/office/drawing/2014/main" val="5590213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38">
                    <a:lnL>
                      <a:noFill/>
                    </a:lnL>
                    <a:lnR>
                      <a:noFill/>
                    </a:lnR>
                    <a:lnT>
                      <a:noFill/>
                    </a:lnT>
                    <a:lnB>
                      <a:noFill/>
                    </a:lnB>
                  </a:tcPr>
                </a:tc>
                <a:extLst>
                  <a:ext uri="{0D108BD9-81ED-4DB2-BD59-A6C34878D82A}">
                    <a16:rowId xmlns:a16="http://schemas.microsoft.com/office/drawing/2014/main" val="7765121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38">
                    <a:lnL>
                      <a:noFill/>
                    </a:lnL>
                    <a:lnR>
                      <a:noFill/>
                    </a:lnR>
                    <a:lnT>
                      <a:noFill/>
                    </a:lnT>
                    <a:lnB>
                      <a:noFill/>
                    </a:lnB>
                  </a:tcPr>
                </a:tc>
                <a:extLst>
                  <a:ext uri="{0D108BD9-81ED-4DB2-BD59-A6C34878D82A}">
                    <a16:rowId xmlns:a16="http://schemas.microsoft.com/office/drawing/2014/main" val="38804490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38">
                    <a:lnL>
                      <a:noFill/>
                    </a:lnL>
                    <a:lnR>
                      <a:noFill/>
                    </a:lnR>
                    <a:lnT>
                      <a:noFill/>
                    </a:lnT>
                    <a:lnB>
                      <a:noFill/>
                    </a:lnB>
                  </a:tcPr>
                </a:tc>
                <a:extLst>
                  <a:ext uri="{0D108BD9-81ED-4DB2-BD59-A6C34878D82A}">
                    <a16:rowId xmlns:a16="http://schemas.microsoft.com/office/drawing/2014/main" val="41290439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38">
                    <a:lnL>
                      <a:noFill/>
                    </a:lnL>
                    <a:lnR>
                      <a:noFill/>
                    </a:lnR>
                    <a:lnT>
                      <a:noFill/>
                    </a:lnT>
                    <a:lnB>
                      <a:noFill/>
                    </a:lnB>
                  </a:tcPr>
                </a:tc>
                <a:extLst>
                  <a:ext uri="{0D108BD9-81ED-4DB2-BD59-A6C34878D82A}">
                    <a16:rowId xmlns:a16="http://schemas.microsoft.com/office/drawing/2014/main" val="179642918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38">
                    <a:lnL>
                      <a:noFill/>
                    </a:lnL>
                    <a:lnR>
                      <a:noFill/>
                    </a:lnR>
                    <a:lnT>
                      <a:noFill/>
                    </a:lnT>
                    <a:lnB>
                      <a:noFill/>
                    </a:lnB>
                  </a:tcPr>
                </a:tc>
                <a:extLst>
                  <a:ext uri="{0D108BD9-81ED-4DB2-BD59-A6C34878D82A}">
                    <a16:rowId xmlns:a16="http://schemas.microsoft.com/office/drawing/2014/main" val="394230297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38">
                    <a:lnL>
                      <a:noFill/>
                    </a:lnL>
                    <a:lnR>
                      <a:noFill/>
                    </a:lnR>
                    <a:lnT>
                      <a:noFill/>
                    </a:lnT>
                    <a:lnB>
                      <a:noFill/>
                    </a:lnB>
                  </a:tcPr>
                </a:tc>
                <a:extLst>
                  <a:ext uri="{0D108BD9-81ED-4DB2-BD59-A6C34878D82A}">
                    <a16:rowId xmlns:a16="http://schemas.microsoft.com/office/drawing/2014/main" val="29367728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38">
                    <a:lnL>
                      <a:noFill/>
                    </a:lnL>
                    <a:lnR>
                      <a:noFill/>
                    </a:lnR>
                    <a:lnT>
                      <a:noFill/>
                    </a:lnT>
                    <a:lnB>
                      <a:noFill/>
                    </a:lnB>
                  </a:tcPr>
                </a:tc>
                <a:extLst>
                  <a:ext uri="{0D108BD9-81ED-4DB2-BD59-A6C34878D82A}">
                    <a16:rowId xmlns:a16="http://schemas.microsoft.com/office/drawing/2014/main" val="5098132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38">
                    <a:lnL>
                      <a:noFill/>
                    </a:lnL>
                    <a:lnR>
                      <a:noFill/>
                    </a:lnR>
                    <a:lnT>
                      <a:noFill/>
                    </a:lnT>
                    <a:lnB>
                      <a:noFill/>
                    </a:lnB>
                  </a:tcPr>
                </a:tc>
                <a:extLst>
                  <a:ext uri="{0D108BD9-81ED-4DB2-BD59-A6C34878D82A}">
                    <a16:rowId xmlns:a16="http://schemas.microsoft.com/office/drawing/2014/main" val="25104115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38">
                    <a:lnL>
                      <a:noFill/>
                    </a:lnL>
                    <a:lnR>
                      <a:noFill/>
                    </a:lnR>
                    <a:lnT>
                      <a:noFill/>
                    </a:lnT>
                    <a:lnB>
                      <a:noFill/>
                    </a:lnB>
                  </a:tcPr>
                </a:tc>
                <a:extLst>
                  <a:ext uri="{0D108BD9-81ED-4DB2-BD59-A6C34878D82A}">
                    <a16:rowId xmlns:a16="http://schemas.microsoft.com/office/drawing/2014/main" val="12146514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38">
                    <a:lnL>
                      <a:noFill/>
                    </a:lnL>
                    <a:lnR>
                      <a:noFill/>
                    </a:lnR>
                    <a:lnT>
                      <a:noFill/>
                    </a:lnT>
                    <a:lnB>
                      <a:noFill/>
                    </a:lnB>
                  </a:tcPr>
                </a:tc>
                <a:extLst>
                  <a:ext uri="{0D108BD9-81ED-4DB2-BD59-A6C34878D82A}">
                    <a16:rowId xmlns:a16="http://schemas.microsoft.com/office/drawing/2014/main" val="21838287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38">
                    <a:lnL>
                      <a:noFill/>
                    </a:lnL>
                    <a:lnR>
                      <a:noFill/>
                    </a:lnR>
                    <a:lnT>
                      <a:noFill/>
                    </a:lnT>
                    <a:lnB>
                      <a:noFill/>
                    </a:lnB>
                  </a:tcPr>
                </a:tc>
                <a:extLst>
                  <a:ext uri="{0D108BD9-81ED-4DB2-BD59-A6C34878D82A}">
                    <a16:rowId xmlns:a16="http://schemas.microsoft.com/office/drawing/2014/main" val="241181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38">
                    <a:lnL>
                      <a:noFill/>
                    </a:lnL>
                    <a:lnR>
                      <a:noFill/>
                    </a:lnR>
                    <a:lnT>
                      <a:noFill/>
                    </a:lnT>
                    <a:lnB>
                      <a:noFill/>
                    </a:lnB>
                  </a:tcPr>
                </a:tc>
                <a:extLst>
                  <a:ext uri="{0D108BD9-81ED-4DB2-BD59-A6C34878D82A}">
                    <a16:rowId xmlns:a16="http://schemas.microsoft.com/office/drawing/2014/main" val="25846647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38">
                    <a:lnL>
                      <a:noFill/>
                    </a:lnL>
                    <a:lnR>
                      <a:noFill/>
                    </a:lnR>
                    <a:lnT>
                      <a:noFill/>
                    </a:lnT>
                    <a:lnB>
                      <a:noFill/>
                    </a:lnB>
                  </a:tcPr>
                </a:tc>
                <a:extLst>
                  <a:ext uri="{0D108BD9-81ED-4DB2-BD59-A6C34878D82A}">
                    <a16:rowId xmlns:a16="http://schemas.microsoft.com/office/drawing/2014/main" val="70778567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38">
                    <a:lnL>
                      <a:noFill/>
                    </a:lnL>
                    <a:lnR>
                      <a:noFill/>
                    </a:lnR>
                    <a:lnT>
                      <a:noFill/>
                    </a:lnT>
                    <a:lnB>
                      <a:noFill/>
                    </a:lnB>
                  </a:tcPr>
                </a:tc>
                <a:extLst>
                  <a:ext uri="{0D108BD9-81ED-4DB2-BD59-A6C34878D82A}">
                    <a16:rowId xmlns:a16="http://schemas.microsoft.com/office/drawing/2014/main" val="32375388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38">
                    <a:lnL>
                      <a:noFill/>
                    </a:lnL>
                    <a:lnR>
                      <a:noFill/>
                    </a:lnR>
                    <a:lnT>
                      <a:noFill/>
                    </a:lnT>
                    <a:lnB>
                      <a:noFill/>
                    </a:lnB>
                  </a:tcPr>
                </a:tc>
                <a:extLst>
                  <a:ext uri="{0D108BD9-81ED-4DB2-BD59-A6C34878D82A}">
                    <a16:rowId xmlns:a16="http://schemas.microsoft.com/office/drawing/2014/main" val="100551809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38">
                    <a:lnL>
                      <a:noFill/>
                    </a:lnL>
                    <a:lnR>
                      <a:noFill/>
                    </a:lnR>
                    <a:lnT>
                      <a:noFill/>
                    </a:lnT>
                    <a:lnB>
                      <a:noFill/>
                    </a:lnB>
                  </a:tcPr>
                </a:tc>
                <a:extLst>
                  <a:ext uri="{0D108BD9-81ED-4DB2-BD59-A6C34878D82A}">
                    <a16:rowId xmlns:a16="http://schemas.microsoft.com/office/drawing/2014/main" val="357035653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38">
                    <a:lnL>
                      <a:noFill/>
                    </a:lnL>
                    <a:lnR>
                      <a:noFill/>
                    </a:lnR>
                    <a:lnT>
                      <a:noFill/>
                    </a:lnT>
                    <a:lnB>
                      <a:noFill/>
                    </a:lnB>
                  </a:tcPr>
                </a:tc>
                <a:extLst>
                  <a:ext uri="{0D108BD9-81ED-4DB2-BD59-A6C34878D82A}">
                    <a16:rowId xmlns:a16="http://schemas.microsoft.com/office/drawing/2014/main" val="261617544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38">
                    <a:lnL>
                      <a:noFill/>
                    </a:lnL>
                    <a:lnR>
                      <a:noFill/>
                    </a:lnR>
                    <a:lnT>
                      <a:noFill/>
                    </a:lnT>
                    <a:lnB>
                      <a:noFill/>
                    </a:lnB>
                  </a:tcPr>
                </a:tc>
                <a:extLst>
                  <a:ext uri="{0D108BD9-81ED-4DB2-BD59-A6C34878D82A}">
                    <a16:rowId xmlns:a16="http://schemas.microsoft.com/office/drawing/2014/main" val="35266305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38">
                    <a:lnL>
                      <a:noFill/>
                    </a:lnL>
                    <a:lnR>
                      <a:noFill/>
                    </a:lnR>
                    <a:lnT>
                      <a:noFill/>
                    </a:lnT>
                    <a:lnB>
                      <a:noFill/>
                    </a:lnB>
                  </a:tcPr>
                </a:tc>
                <a:extLst>
                  <a:ext uri="{0D108BD9-81ED-4DB2-BD59-A6C34878D82A}">
                    <a16:rowId xmlns:a16="http://schemas.microsoft.com/office/drawing/2014/main" val="20195678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38">
                    <a:lnL>
                      <a:noFill/>
                    </a:lnL>
                    <a:lnR>
                      <a:noFill/>
                    </a:lnR>
                    <a:lnT>
                      <a:noFill/>
                    </a:lnT>
                    <a:lnB>
                      <a:noFill/>
                    </a:lnB>
                  </a:tcPr>
                </a:tc>
                <a:extLst>
                  <a:ext uri="{0D108BD9-81ED-4DB2-BD59-A6C34878D82A}">
                    <a16:rowId xmlns:a16="http://schemas.microsoft.com/office/drawing/2014/main" val="19492337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38">
                    <a:lnL>
                      <a:noFill/>
                    </a:lnL>
                    <a:lnR>
                      <a:noFill/>
                    </a:lnR>
                    <a:lnT>
                      <a:noFill/>
                    </a:lnT>
                    <a:lnB>
                      <a:noFill/>
                    </a:lnB>
                  </a:tcPr>
                </a:tc>
                <a:extLst>
                  <a:ext uri="{0D108BD9-81ED-4DB2-BD59-A6C34878D82A}">
                    <a16:rowId xmlns:a16="http://schemas.microsoft.com/office/drawing/2014/main" val="140324891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38">
                    <a:lnL>
                      <a:noFill/>
                    </a:lnL>
                    <a:lnR>
                      <a:noFill/>
                    </a:lnR>
                    <a:lnT>
                      <a:noFill/>
                    </a:lnT>
                    <a:lnB>
                      <a:noFill/>
                    </a:lnB>
                  </a:tcPr>
                </a:tc>
                <a:extLst>
                  <a:ext uri="{0D108BD9-81ED-4DB2-BD59-A6C34878D82A}">
                    <a16:rowId xmlns:a16="http://schemas.microsoft.com/office/drawing/2014/main" val="76660816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38">
                    <a:lnL>
                      <a:noFill/>
                    </a:lnL>
                    <a:lnR>
                      <a:noFill/>
                    </a:lnR>
                    <a:lnT>
                      <a:noFill/>
                    </a:lnT>
                    <a:lnB>
                      <a:noFill/>
                    </a:lnB>
                  </a:tcPr>
                </a:tc>
                <a:extLst>
                  <a:ext uri="{0D108BD9-81ED-4DB2-BD59-A6C34878D82A}">
                    <a16:rowId xmlns:a16="http://schemas.microsoft.com/office/drawing/2014/main" val="154787292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38">
                    <a:lnL>
                      <a:noFill/>
                    </a:lnL>
                    <a:lnR>
                      <a:noFill/>
                    </a:lnR>
                    <a:lnT>
                      <a:noFill/>
                    </a:lnT>
                    <a:lnB>
                      <a:noFill/>
                    </a:lnB>
                  </a:tcPr>
                </a:tc>
                <a:extLst>
                  <a:ext uri="{0D108BD9-81ED-4DB2-BD59-A6C34878D82A}">
                    <a16:rowId xmlns:a16="http://schemas.microsoft.com/office/drawing/2014/main" val="219421554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38">
                    <a:lnL>
                      <a:noFill/>
                    </a:lnL>
                    <a:lnR>
                      <a:noFill/>
                    </a:lnR>
                    <a:lnT>
                      <a:noFill/>
                    </a:lnT>
                    <a:lnB>
                      <a:noFill/>
                    </a:lnB>
                  </a:tcPr>
                </a:tc>
                <a:extLst>
                  <a:ext uri="{0D108BD9-81ED-4DB2-BD59-A6C34878D82A}">
                    <a16:rowId xmlns:a16="http://schemas.microsoft.com/office/drawing/2014/main" val="109982369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38">
                    <a:lnL>
                      <a:noFill/>
                    </a:lnL>
                    <a:lnR>
                      <a:noFill/>
                    </a:lnR>
                    <a:lnT>
                      <a:noFill/>
                    </a:lnT>
                    <a:lnB>
                      <a:noFill/>
                    </a:lnB>
                  </a:tcPr>
                </a:tc>
                <a:extLst>
                  <a:ext uri="{0D108BD9-81ED-4DB2-BD59-A6C34878D82A}">
                    <a16:rowId xmlns:a16="http://schemas.microsoft.com/office/drawing/2014/main" val="57832444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38">
                    <a:lnL>
                      <a:noFill/>
                    </a:lnL>
                    <a:lnR>
                      <a:noFill/>
                    </a:lnR>
                    <a:lnT>
                      <a:noFill/>
                    </a:lnT>
                    <a:lnB>
                      <a:noFill/>
                    </a:lnB>
                  </a:tcPr>
                </a:tc>
                <a:extLst>
                  <a:ext uri="{0D108BD9-81ED-4DB2-BD59-A6C34878D82A}">
                    <a16:rowId xmlns:a16="http://schemas.microsoft.com/office/drawing/2014/main" val="130394714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38">
                    <a:lnL>
                      <a:noFill/>
                    </a:lnL>
                    <a:lnR>
                      <a:noFill/>
                    </a:lnR>
                    <a:lnT>
                      <a:noFill/>
                    </a:lnT>
                    <a:lnB>
                      <a:noFill/>
                    </a:lnB>
                  </a:tcPr>
                </a:tc>
                <a:extLst>
                  <a:ext uri="{0D108BD9-81ED-4DB2-BD59-A6C34878D82A}">
                    <a16:rowId xmlns:a16="http://schemas.microsoft.com/office/drawing/2014/main" val="77978728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38">
                    <a:lnL>
                      <a:noFill/>
                    </a:lnL>
                    <a:lnR>
                      <a:noFill/>
                    </a:lnR>
                    <a:lnT>
                      <a:noFill/>
                    </a:lnT>
                    <a:lnB>
                      <a:noFill/>
                    </a:lnB>
                  </a:tcPr>
                </a:tc>
                <a:extLst>
                  <a:ext uri="{0D108BD9-81ED-4DB2-BD59-A6C34878D82A}">
                    <a16:rowId xmlns:a16="http://schemas.microsoft.com/office/drawing/2014/main" val="38650842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38">
                    <a:lnL>
                      <a:noFill/>
                    </a:lnL>
                    <a:lnR>
                      <a:noFill/>
                    </a:lnR>
                    <a:lnT>
                      <a:noFill/>
                    </a:lnT>
                    <a:lnB>
                      <a:noFill/>
                    </a:lnB>
                  </a:tcPr>
                </a:tc>
                <a:extLst>
                  <a:ext uri="{0D108BD9-81ED-4DB2-BD59-A6C34878D82A}">
                    <a16:rowId xmlns:a16="http://schemas.microsoft.com/office/drawing/2014/main" val="22711516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38">
                    <a:lnL>
                      <a:noFill/>
                    </a:lnL>
                    <a:lnR>
                      <a:noFill/>
                    </a:lnR>
                    <a:lnT>
                      <a:noFill/>
                    </a:lnT>
                    <a:lnB>
                      <a:noFill/>
                    </a:lnB>
                  </a:tcPr>
                </a:tc>
                <a:extLst>
                  <a:ext uri="{0D108BD9-81ED-4DB2-BD59-A6C34878D82A}">
                    <a16:rowId xmlns:a16="http://schemas.microsoft.com/office/drawing/2014/main" val="25744770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38">
                    <a:lnL>
                      <a:noFill/>
                    </a:lnL>
                    <a:lnR>
                      <a:noFill/>
                    </a:lnR>
                    <a:lnT>
                      <a:noFill/>
                    </a:lnT>
                    <a:lnB>
                      <a:noFill/>
                    </a:lnB>
                  </a:tcPr>
                </a:tc>
                <a:extLst>
                  <a:ext uri="{0D108BD9-81ED-4DB2-BD59-A6C34878D82A}">
                    <a16:rowId xmlns:a16="http://schemas.microsoft.com/office/drawing/2014/main" val="19073324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38">
                    <a:lnL>
                      <a:noFill/>
                    </a:lnL>
                    <a:lnR>
                      <a:noFill/>
                    </a:lnR>
                    <a:lnT>
                      <a:noFill/>
                    </a:lnT>
                    <a:lnB>
                      <a:noFill/>
                    </a:lnB>
                  </a:tcPr>
                </a:tc>
                <a:extLst>
                  <a:ext uri="{0D108BD9-81ED-4DB2-BD59-A6C34878D82A}">
                    <a16:rowId xmlns:a16="http://schemas.microsoft.com/office/drawing/2014/main" val="10305845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38">
                    <a:lnL>
                      <a:noFill/>
                    </a:lnL>
                    <a:lnR>
                      <a:noFill/>
                    </a:lnR>
                    <a:lnT>
                      <a:noFill/>
                    </a:lnT>
                    <a:lnB>
                      <a:noFill/>
                    </a:lnB>
                  </a:tcPr>
                </a:tc>
                <a:extLst>
                  <a:ext uri="{0D108BD9-81ED-4DB2-BD59-A6C34878D82A}">
                    <a16:rowId xmlns:a16="http://schemas.microsoft.com/office/drawing/2014/main" val="372630879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38">
                    <a:lnL>
                      <a:noFill/>
                    </a:lnL>
                    <a:lnR>
                      <a:noFill/>
                    </a:lnR>
                    <a:lnT>
                      <a:noFill/>
                    </a:lnT>
                    <a:lnB>
                      <a:noFill/>
                    </a:lnB>
                  </a:tcPr>
                </a:tc>
                <a:extLst>
                  <a:ext uri="{0D108BD9-81ED-4DB2-BD59-A6C34878D82A}">
                    <a16:rowId xmlns:a16="http://schemas.microsoft.com/office/drawing/2014/main" val="318783375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38">
                    <a:lnL>
                      <a:noFill/>
                    </a:lnL>
                    <a:lnR>
                      <a:noFill/>
                    </a:lnR>
                    <a:lnT>
                      <a:noFill/>
                    </a:lnT>
                    <a:lnB>
                      <a:noFill/>
                    </a:lnB>
                  </a:tcPr>
                </a:tc>
                <a:extLst>
                  <a:ext uri="{0D108BD9-81ED-4DB2-BD59-A6C34878D82A}">
                    <a16:rowId xmlns:a16="http://schemas.microsoft.com/office/drawing/2014/main" val="28211055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38">
                    <a:lnL>
                      <a:noFill/>
                    </a:lnL>
                    <a:lnR>
                      <a:noFill/>
                    </a:lnR>
                    <a:lnT>
                      <a:noFill/>
                    </a:lnT>
                    <a:lnB>
                      <a:noFill/>
                    </a:lnB>
                  </a:tcPr>
                </a:tc>
                <a:extLst>
                  <a:ext uri="{0D108BD9-81ED-4DB2-BD59-A6C34878D82A}">
                    <a16:rowId xmlns:a16="http://schemas.microsoft.com/office/drawing/2014/main" val="118500922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38">
                    <a:lnL>
                      <a:noFill/>
                    </a:lnL>
                    <a:lnR>
                      <a:noFill/>
                    </a:lnR>
                    <a:lnT>
                      <a:noFill/>
                    </a:lnT>
                    <a:lnB>
                      <a:noFill/>
                    </a:lnB>
                  </a:tcPr>
                </a:tc>
                <a:extLst>
                  <a:ext uri="{0D108BD9-81ED-4DB2-BD59-A6C34878D82A}">
                    <a16:rowId xmlns:a16="http://schemas.microsoft.com/office/drawing/2014/main" val="328475733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38">
                    <a:lnL>
                      <a:noFill/>
                    </a:lnL>
                    <a:lnR>
                      <a:noFill/>
                    </a:lnR>
                    <a:lnT>
                      <a:noFill/>
                    </a:lnT>
                    <a:lnB>
                      <a:noFill/>
                    </a:lnB>
                  </a:tcPr>
                </a:tc>
                <a:extLst>
                  <a:ext uri="{0D108BD9-81ED-4DB2-BD59-A6C34878D82A}">
                    <a16:rowId xmlns:a16="http://schemas.microsoft.com/office/drawing/2014/main" val="150772316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38">
                    <a:lnL>
                      <a:noFill/>
                    </a:lnL>
                    <a:lnR>
                      <a:noFill/>
                    </a:lnR>
                    <a:lnT>
                      <a:noFill/>
                    </a:lnT>
                    <a:lnB>
                      <a:noFill/>
                    </a:lnB>
                  </a:tcPr>
                </a:tc>
                <a:extLst>
                  <a:ext uri="{0D108BD9-81ED-4DB2-BD59-A6C34878D82A}">
                    <a16:rowId xmlns:a16="http://schemas.microsoft.com/office/drawing/2014/main" val="59328964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38">
                    <a:lnL>
                      <a:noFill/>
                    </a:lnL>
                    <a:lnR>
                      <a:noFill/>
                    </a:lnR>
                    <a:lnT>
                      <a:noFill/>
                    </a:lnT>
                    <a:lnB>
                      <a:noFill/>
                    </a:lnB>
                  </a:tcPr>
                </a:tc>
                <a:extLst>
                  <a:ext uri="{0D108BD9-81ED-4DB2-BD59-A6C34878D82A}">
                    <a16:rowId xmlns:a16="http://schemas.microsoft.com/office/drawing/2014/main" val="387449310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38">
                    <a:lnL>
                      <a:noFill/>
                    </a:lnL>
                    <a:lnR>
                      <a:noFill/>
                    </a:lnR>
                    <a:lnT>
                      <a:noFill/>
                    </a:lnT>
                    <a:lnB>
                      <a:noFill/>
                    </a:lnB>
                  </a:tcPr>
                </a:tc>
                <a:extLst>
                  <a:ext uri="{0D108BD9-81ED-4DB2-BD59-A6C34878D82A}">
                    <a16:rowId xmlns:a16="http://schemas.microsoft.com/office/drawing/2014/main" val="244217063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38">
                    <a:lnL>
                      <a:noFill/>
                    </a:lnL>
                    <a:lnR>
                      <a:noFill/>
                    </a:lnR>
                    <a:lnT>
                      <a:noFill/>
                    </a:lnT>
                    <a:lnB>
                      <a:noFill/>
                    </a:lnB>
                  </a:tcPr>
                </a:tc>
                <a:extLst>
                  <a:ext uri="{0D108BD9-81ED-4DB2-BD59-A6C34878D82A}">
                    <a16:rowId xmlns:a16="http://schemas.microsoft.com/office/drawing/2014/main" val="247067524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38">
                    <a:lnL>
                      <a:noFill/>
                    </a:lnL>
                    <a:lnR>
                      <a:noFill/>
                    </a:lnR>
                    <a:lnT>
                      <a:noFill/>
                    </a:lnT>
                    <a:lnB>
                      <a:noFill/>
                    </a:lnB>
                  </a:tcPr>
                </a:tc>
                <a:extLst>
                  <a:ext uri="{0D108BD9-81ED-4DB2-BD59-A6C34878D82A}">
                    <a16:rowId xmlns:a16="http://schemas.microsoft.com/office/drawing/2014/main" val="1910180780"/>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38">
                    <a:lnL>
                      <a:noFill/>
                    </a:lnL>
                    <a:lnR>
                      <a:noFill/>
                    </a:lnR>
                    <a:lnT>
                      <a:noFill/>
                    </a:lnT>
                    <a:lnB>
                      <a:noFill/>
                    </a:lnB>
                  </a:tcPr>
                </a:tc>
                <a:extLst>
                  <a:ext uri="{0D108BD9-81ED-4DB2-BD59-A6C34878D82A}">
                    <a16:rowId xmlns:a16="http://schemas.microsoft.com/office/drawing/2014/main" val="4272584413"/>
                  </a:ext>
                </a:extLst>
              </a:tr>
              <a:tr h="47796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38">
                    <a:lnL>
                      <a:noFill/>
                    </a:lnL>
                    <a:lnR>
                      <a:noFill/>
                    </a:lnR>
                    <a:lnT>
                      <a:noFill/>
                    </a:lnT>
                    <a:lnB>
                      <a:noFill/>
                    </a:lnB>
                  </a:tcPr>
                </a:tc>
                <a:extLst>
                  <a:ext uri="{0D108BD9-81ED-4DB2-BD59-A6C34878D82A}">
                    <a16:rowId xmlns:a16="http://schemas.microsoft.com/office/drawing/2014/main" val="50926787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38">
                    <a:lnL>
                      <a:noFill/>
                    </a:lnL>
                    <a:lnR>
                      <a:noFill/>
                    </a:lnR>
                    <a:lnT>
                      <a:noFill/>
                    </a:lnT>
                    <a:lnB>
                      <a:noFill/>
                    </a:lnB>
                  </a:tcPr>
                </a:tc>
                <a:extLst>
                  <a:ext uri="{0D108BD9-81ED-4DB2-BD59-A6C34878D82A}">
                    <a16:rowId xmlns:a16="http://schemas.microsoft.com/office/drawing/2014/main" val="271113773"/>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38">
                    <a:lnL>
                      <a:noFill/>
                    </a:lnL>
                    <a:lnR>
                      <a:noFill/>
                    </a:lnR>
                    <a:lnT>
                      <a:noFill/>
                    </a:lnT>
                    <a:lnB>
                      <a:noFill/>
                    </a:lnB>
                  </a:tcPr>
                </a:tc>
                <a:extLst>
                  <a:ext uri="{0D108BD9-81ED-4DB2-BD59-A6C34878D82A}">
                    <a16:rowId xmlns:a16="http://schemas.microsoft.com/office/drawing/2014/main" val="39377544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38">
                    <a:lnL>
                      <a:noFill/>
                    </a:lnL>
                    <a:lnR>
                      <a:noFill/>
                    </a:lnR>
                    <a:lnT>
                      <a:noFill/>
                    </a:lnT>
                    <a:lnB>
                      <a:noFill/>
                    </a:lnB>
                  </a:tcPr>
                </a:tc>
                <a:extLst>
                  <a:ext uri="{0D108BD9-81ED-4DB2-BD59-A6C34878D82A}">
                    <a16:rowId xmlns:a16="http://schemas.microsoft.com/office/drawing/2014/main" val="24176658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38">
                    <a:lnL>
                      <a:noFill/>
                    </a:lnL>
                    <a:lnR>
                      <a:noFill/>
                    </a:lnR>
                    <a:lnT>
                      <a:noFill/>
                    </a:lnT>
                    <a:lnB>
                      <a:noFill/>
                    </a:lnB>
                  </a:tcPr>
                </a:tc>
                <a:extLst>
                  <a:ext uri="{0D108BD9-81ED-4DB2-BD59-A6C34878D82A}">
                    <a16:rowId xmlns:a16="http://schemas.microsoft.com/office/drawing/2014/main" val="230836092"/>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38">
                    <a:lnL>
                      <a:noFill/>
                    </a:lnL>
                    <a:lnR>
                      <a:noFill/>
                    </a:lnR>
                    <a:lnT>
                      <a:noFill/>
                    </a:lnT>
                    <a:lnB>
                      <a:noFill/>
                    </a:lnB>
                  </a:tcPr>
                </a:tc>
                <a:extLst>
                  <a:ext uri="{0D108BD9-81ED-4DB2-BD59-A6C34878D82A}">
                    <a16:rowId xmlns:a16="http://schemas.microsoft.com/office/drawing/2014/main" val="30297955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38">
                    <a:lnL>
                      <a:noFill/>
                    </a:lnL>
                    <a:lnR>
                      <a:noFill/>
                    </a:lnR>
                    <a:lnT>
                      <a:noFill/>
                    </a:lnT>
                    <a:lnB>
                      <a:noFill/>
                    </a:lnB>
                  </a:tcPr>
                </a:tc>
                <a:extLst>
                  <a:ext uri="{0D108BD9-81ED-4DB2-BD59-A6C34878D82A}">
                    <a16:rowId xmlns:a16="http://schemas.microsoft.com/office/drawing/2014/main" val="2228604224"/>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38">
                    <a:lnL>
                      <a:noFill/>
                    </a:lnL>
                    <a:lnR>
                      <a:noFill/>
                    </a:lnR>
                    <a:lnT>
                      <a:noFill/>
                    </a:lnT>
                    <a:lnB>
                      <a:noFill/>
                    </a:lnB>
                  </a:tcPr>
                </a:tc>
                <a:extLst>
                  <a:ext uri="{0D108BD9-81ED-4DB2-BD59-A6C34878D82A}">
                    <a16:rowId xmlns:a16="http://schemas.microsoft.com/office/drawing/2014/main" val="1181534194"/>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AD MFA Per App / Conditional access pub preview</a:t>
                      </a:r>
                    </a:p>
                  </a:txBody>
                  <a:tcPr marL="0" marR="0" marT="0" marB="179238">
                    <a:lnL>
                      <a:noFill/>
                    </a:lnL>
                    <a:lnR>
                      <a:noFill/>
                    </a:lnR>
                    <a:lnT>
                      <a:noFill/>
                    </a:lnT>
                    <a:lnB>
                      <a:noFill/>
                    </a:lnB>
                  </a:tcPr>
                </a:tc>
                <a:extLst>
                  <a:ext uri="{0D108BD9-81ED-4DB2-BD59-A6C34878D82A}">
                    <a16:rowId xmlns:a16="http://schemas.microsoft.com/office/drawing/2014/main" val="20599444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38">
                    <a:lnL>
                      <a:noFill/>
                    </a:lnL>
                    <a:lnR>
                      <a:noFill/>
                    </a:lnR>
                    <a:lnT>
                      <a:noFill/>
                    </a:lnT>
                    <a:lnB>
                      <a:noFill/>
                    </a:lnB>
                  </a:tcPr>
                </a:tc>
                <a:extLst>
                  <a:ext uri="{0D108BD9-81ED-4DB2-BD59-A6C34878D82A}">
                    <a16:rowId xmlns:a16="http://schemas.microsoft.com/office/drawing/2014/main" val="4105136637"/>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38">
                    <a:lnL>
                      <a:noFill/>
                    </a:lnL>
                    <a:lnR>
                      <a:noFill/>
                    </a:lnR>
                    <a:lnT>
                      <a:noFill/>
                    </a:lnT>
                    <a:lnB>
                      <a:noFill/>
                    </a:lnB>
                  </a:tcPr>
                </a:tc>
                <a:extLst>
                  <a:ext uri="{0D108BD9-81ED-4DB2-BD59-A6C34878D82A}">
                    <a16:rowId xmlns:a16="http://schemas.microsoft.com/office/drawing/2014/main" val="31952839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38">
                    <a:lnL>
                      <a:noFill/>
                    </a:lnL>
                    <a:lnR>
                      <a:noFill/>
                    </a:lnR>
                    <a:lnT>
                      <a:noFill/>
                    </a:lnT>
                    <a:lnB>
                      <a:noFill/>
                    </a:lnB>
                  </a:tcPr>
                </a:tc>
                <a:extLst>
                  <a:ext uri="{0D108BD9-81ED-4DB2-BD59-A6C34878D82A}">
                    <a16:rowId xmlns:a16="http://schemas.microsoft.com/office/drawing/2014/main" val="354234678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38">
                    <a:lnL>
                      <a:noFill/>
                    </a:lnL>
                    <a:lnR>
                      <a:noFill/>
                    </a:lnR>
                    <a:lnT>
                      <a:noFill/>
                    </a:lnT>
                    <a:lnB>
                      <a:noFill/>
                    </a:lnB>
                  </a:tcPr>
                </a:tc>
                <a:extLst>
                  <a:ext uri="{0D108BD9-81ED-4DB2-BD59-A6C34878D82A}">
                    <a16:rowId xmlns:a16="http://schemas.microsoft.com/office/drawing/2014/main" val="12296788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38">
                    <a:lnL>
                      <a:noFill/>
                    </a:lnL>
                    <a:lnR>
                      <a:noFill/>
                    </a:lnR>
                    <a:lnT>
                      <a:noFill/>
                    </a:lnT>
                    <a:lnB>
                      <a:noFill/>
                    </a:lnB>
                  </a:tcPr>
                </a:tc>
                <a:extLst>
                  <a:ext uri="{0D108BD9-81ED-4DB2-BD59-A6C34878D82A}">
                    <a16:rowId xmlns:a16="http://schemas.microsoft.com/office/drawing/2014/main" val="282177608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38">
                    <a:lnL>
                      <a:noFill/>
                    </a:lnL>
                    <a:lnR>
                      <a:noFill/>
                    </a:lnR>
                    <a:lnT>
                      <a:noFill/>
                    </a:lnT>
                    <a:lnB>
                      <a:noFill/>
                    </a:lnB>
                  </a:tcPr>
                </a:tc>
                <a:extLst>
                  <a:ext uri="{0D108BD9-81ED-4DB2-BD59-A6C34878D82A}">
                    <a16:rowId xmlns:a16="http://schemas.microsoft.com/office/drawing/2014/main" val="1170927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38">
                    <a:lnL>
                      <a:noFill/>
                    </a:lnL>
                    <a:lnR>
                      <a:noFill/>
                    </a:lnR>
                    <a:lnT>
                      <a:noFill/>
                    </a:lnT>
                    <a:lnB>
                      <a:noFill/>
                    </a:lnB>
                  </a:tcPr>
                </a:tc>
                <a:extLst>
                  <a:ext uri="{0D108BD9-81ED-4DB2-BD59-A6C34878D82A}">
                    <a16:rowId xmlns:a16="http://schemas.microsoft.com/office/drawing/2014/main" val="289655011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38">
                    <a:lnL>
                      <a:noFill/>
                    </a:lnL>
                    <a:lnR>
                      <a:noFill/>
                    </a:lnR>
                    <a:lnT>
                      <a:noFill/>
                    </a:lnT>
                    <a:lnB>
                      <a:noFill/>
                    </a:lnB>
                  </a:tcPr>
                </a:tc>
                <a:extLst>
                  <a:ext uri="{0D108BD9-81ED-4DB2-BD59-A6C34878D82A}">
                    <a16:rowId xmlns:a16="http://schemas.microsoft.com/office/drawing/2014/main" val="309361559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38">
                    <a:lnL>
                      <a:noFill/>
                    </a:lnL>
                    <a:lnR>
                      <a:noFill/>
                    </a:lnR>
                    <a:lnT>
                      <a:noFill/>
                    </a:lnT>
                    <a:lnB>
                      <a:noFill/>
                    </a:lnB>
                  </a:tcPr>
                </a:tc>
                <a:extLst>
                  <a:ext uri="{0D108BD9-81ED-4DB2-BD59-A6C34878D82A}">
                    <a16:rowId xmlns:a16="http://schemas.microsoft.com/office/drawing/2014/main" val="384768540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38">
                    <a:lnL>
                      <a:noFill/>
                    </a:lnL>
                    <a:lnR>
                      <a:noFill/>
                    </a:lnR>
                    <a:lnT>
                      <a:noFill/>
                    </a:lnT>
                    <a:lnB>
                      <a:noFill/>
                    </a:lnB>
                  </a:tcPr>
                </a:tc>
                <a:extLst>
                  <a:ext uri="{0D108BD9-81ED-4DB2-BD59-A6C34878D82A}">
                    <a16:rowId xmlns:a16="http://schemas.microsoft.com/office/drawing/2014/main" val="3575823102"/>
                  </a:ext>
                </a:extLst>
              </a:tr>
              <a:tr h="477969">
                <a:tc>
                  <a:txBody>
                    <a:bodyPr/>
                    <a:lstStyle/>
                    <a:p>
                      <a:pPr algn="l" fontAlgn="b"/>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SQL Database security features - Encryption</a:t>
                      </a:r>
                    </a:p>
                  </a:txBody>
                  <a:tcPr marL="0" marR="0" marT="0" marB="179238">
                    <a:lnL>
                      <a:noFill/>
                    </a:lnL>
                    <a:lnR>
                      <a:noFill/>
                    </a:lnR>
                    <a:lnT>
                      <a:noFill/>
                    </a:lnT>
                    <a:lnB>
                      <a:noFill/>
                    </a:lnB>
                  </a:tcPr>
                </a:tc>
                <a:extLst>
                  <a:ext uri="{0D108BD9-81ED-4DB2-BD59-A6C34878D82A}">
                    <a16:rowId xmlns:a16="http://schemas.microsoft.com/office/drawing/2014/main" val="2349930998"/>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38">
                    <a:lnL>
                      <a:noFill/>
                    </a:lnL>
                    <a:lnR>
                      <a:noFill/>
                    </a:lnR>
                    <a:lnT>
                      <a:noFill/>
                    </a:lnT>
                    <a:lnB>
                      <a:noFill/>
                    </a:lnB>
                  </a:tcPr>
                </a:tc>
                <a:extLst>
                  <a:ext uri="{0D108BD9-81ED-4DB2-BD59-A6C34878D82A}">
                    <a16:rowId xmlns:a16="http://schemas.microsoft.com/office/drawing/2014/main" val="45793672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38">
                    <a:lnL>
                      <a:noFill/>
                    </a:lnL>
                    <a:lnR>
                      <a:noFill/>
                    </a:lnR>
                    <a:lnT>
                      <a:noFill/>
                    </a:lnT>
                    <a:lnB>
                      <a:noFill/>
                    </a:lnB>
                  </a:tcPr>
                </a:tc>
                <a:extLst>
                  <a:ext uri="{0D108BD9-81ED-4DB2-BD59-A6C34878D82A}">
                    <a16:rowId xmlns:a16="http://schemas.microsoft.com/office/drawing/2014/main" val="286881192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38">
                    <a:lnL>
                      <a:noFill/>
                    </a:lnL>
                    <a:lnR>
                      <a:noFill/>
                    </a:lnR>
                    <a:lnT>
                      <a:noFill/>
                    </a:lnT>
                    <a:lnB>
                      <a:noFill/>
                    </a:lnB>
                  </a:tcPr>
                </a:tc>
                <a:extLst>
                  <a:ext uri="{0D108BD9-81ED-4DB2-BD59-A6C34878D82A}">
                    <a16:rowId xmlns:a16="http://schemas.microsoft.com/office/drawing/2014/main" val="41037349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38">
                    <a:lnL>
                      <a:noFill/>
                    </a:lnL>
                    <a:lnR>
                      <a:noFill/>
                    </a:lnR>
                    <a:lnT>
                      <a:noFill/>
                    </a:lnT>
                    <a:lnB>
                      <a:noFill/>
                    </a:lnB>
                  </a:tcPr>
                </a:tc>
                <a:extLst>
                  <a:ext uri="{0D108BD9-81ED-4DB2-BD59-A6C34878D82A}">
                    <a16:rowId xmlns:a16="http://schemas.microsoft.com/office/drawing/2014/main" val="2643017134"/>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38">
                    <a:lnL>
                      <a:noFill/>
                    </a:lnL>
                    <a:lnR>
                      <a:noFill/>
                    </a:lnR>
                    <a:lnT>
                      <a:noFill/>
                    </a:lnT>
                    <a:lnB>
                      <a:noFill/>
                    </a:lnB>
                  </a:tcPr>
                </a:tc>
                <a:extLst>
                  <a:ext uri="{0D108BD9-81ED-4DB2-BD59-A6C34878D82A}">
                    <a16:rowId xmlns:a16="http://schemas.microsoft.com/office/drawing/2014/main" val="16569470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38">
                    <a:lnL>
                      <a:noFill/>
                    </a:lnL>
                    <a:lnR>
                      <a:noFill/>
                    </a:lnR>
                    <a:lnT>
                      <a:noFill/>
                    </a:lnT>
                    <a:lnB>
                      <a:noFill/>
                    </a:lnB>
                  </a:tcPr>
                </a:tc>
                <a:extLst>
                  <a:ext uri="{0D108BD9-81ED-4DB2-BD59-A6C34878D82A}">
                    <a16:rowId xmlns:a16="http://schemas.microsoft.com/office/drawing/2014/main" val="33303185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38">
                    <a:lnL>
                      <a:noFill/>
                    </a:lnL>
                    <a:lnR>
                      <a:noFill/>
                    </a:lnR>
                    <a:lnT>
                      <a:noFill/>
                    </a:lnT>
                    <a:lnB>
                      <a:noFill/>
                    </a:lnB>
                  </a:tcPr>
                </a:tc>
                <a:extLst>
                  <a:ext uri="{0D108BD9-81ED-4DB2-BD59-A6C34878D82A}">
                    <a16:rowId xmlns:a16="http://schemas.microsoft.com/office/drawing/2014/main" val="407700051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38">
                    <a:lnL>
                      <a:noFill/>
                    </a:lnL>
                    <a:lnR>
                      <a:noFill/>
                    </a:lnR>
                    <a:lnT>
                      <a:noFill/>
                    </a:lnT>
                    <a:lnB>
                      <a:noFill/>
                    </a:lnB>
                  </a:tcPr>
                </a:tc>
                <a:extLst>
                  <a:ext uri="{0D108BD9-81ED-4DB2-BD59-A6C34878D82A}">
                    <a16:rowId xmlns:a16="http://schemas.microsoft.com/office/drawing/2014/main" val="2192273560"/>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38">
                    <a:lnL>
                      <a:noFill/>
                    </a:lnL>
                    <a:lnR>
                      <a:noFill/>
                    </a:lnR>
                    <a:lnT>
                      <a:noFill/>
                    </a:lnT>
                    <a:lnB>
                      <a:noFill/>
                    </a:lnB>
                  </a:tcPr>
                </a:tc>
                <a:extLst>
                  <a:ext uri="{0D108BD9-81ED-4DB2-BD59-A6C34878D82A}">
                    <a16:rowId xmlns:a16="http://schemas.microsoft.com/office/drawing/2014/main" val="338743237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38">
                    <a:lnL>
                      <a:noFill/>
                    </a:lnL>
                    <a:lnR>
                      <a:noFill/>
                    </a:lnR>
                    <a:lnT>
                      <a:noFill/>
                    </a:lnT>
                    <a:lnB>
                      <a:noFill/>
                    </a:lnB>
                  </a:tcPr>
                </a:tc>
                <a:extLst>
                  <a:ext uri="{0D108BD9-81ED-4DB2-BD59-A6C34878D82A}">
                    <a16:rowId xmlns:a16="http://schemas.microsoft.com/office/drawing/2014/main" val="428386418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38">
                    <a:lnL>
                      <a:noFill/>
                    </a:lnL>
                    <a:lnR>
                      <a:noFill/>
                    </a:lnR>
                    <a:lnT>
                      <a:noFill/>
                    </a:lnT>
                    <a:lnB>
                      <a:noFill/>
                    </a:lnB>
                  </a:tcPr>
                </a:tc>
                <a:extLst>
                  <a:ext uri="{0D108BD9-81ED-4DB2-BD59-A6C34878D82A}">
                    <a16:rowId xmlns:a16="http://schemas.microsoft.com/office/drawing/2014/main" val="360149481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38">
                    <a:lnL>
                      <a:noFill/>
                    </a:lnL>
                    <a:lnR>
                      <a:noFill/>
                    </a:lnR>
                    <a:lnT>
                      <a:noFill/>
                    </a:lnT>
                    <a:lnB>
                      <a:noFill/>
                    </a:lnB>
                  </a:tcPr>
                </a:tc>
                <a:extLst>
                  <a:ext uri="{0D108BD9-81ED-4DB2-BD59-A6C34878D82A}">
                    <a16:rowId xmlns:a16="http://schemas.microsoft.com/office/drawing/2014/main" val="4240528429"/>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38">
                    <a:lnL>
                      <a:noFill/>
                    </a:lnL>
                    <a:lnR>
                      <a:noFill/>
                    </a:lnR>
                    <a:lnT>
                      <a:noFill/>
                    </a:lnT>
                    <a:lnB>
                      <a:noFill/>
                    </a:lnB>
                  </a:tcPr>
                </a:tc>
                <a:extLst>
                  <a:ext uri="{0D108BD9-81ED-4DB2-BD59-A6C34878D82A}">
                    <a16:rowId xmlns:a16="http://schemas.microsoft.com/office/drawing/2014/main" val="3769670561"/>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38">
                    <a:lnL>
                      <a:noFill/>
                    </a:lnL>
                    <a:lnR>
                      <a:noFill/>
                    </a:lnR>
                    <a:lnT>
                      <a:noFill/>
                    </a:lnT>
                    <a:lnB>
                      <a:noFill/>
                    </a:lnB>
                  </a:tcPr>
                </a:tc>
                <a:extLst>
                  <a:ext uri="{0D108BD9-81ED-4DB2-BD59-A6C34878D82A}">
                    <a16:rowId xmlns:a16="http://schemas.microsoft.com/office/drawing/2014/main" val="3327252242"/>
                  </a:ext>
                </a:extLst>
              </a:tr>
              <a:tr h="47796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38">
                    <a:lnL>
                      <a:noFill/>
                    </a:lnL>
                    <a:lnR>
                      <a:noFill/>
                    </a:lnR>
                    <a:lnT>
                      <a:noFill/>
                    </a:lnT>
                    <a:lnB>
                      <a:noFill/>
                    </a:lnB>
                  </a:tcPr>
                </a:tc>
                <a:extLst>
                  <a:ext uri="{0D108BD9-81ED-4DB2-BD59-A6C34878D82A}">
                    <a16:rowId xmlns:a16="http://schemas.microsoft.com/office/drawing/2014/main" val="2898087214"/>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in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Public Preview</a:t>
                      </a:r>
                    </a:p>
                  </a:txBody>
                  <a:tcPr marL="0" marR="0" marT="0" marB="179238">
                    <a:lnL>
                      <a:noFill/>
                    </a:lnL>
                    <a:lnR>
                      <a:noFill/>
                    </a:lnR>
                    <a:lnT>
                      <a:noFill/>
                    </a:lnT>
                    <a:lnB>
                      <a:noFill/>
                    </a:lnB>
                  </a:tcPr>
                </a:tc>
                <a:extLst>
                  <a:ext uri="{0D108BD9-81ED-4DB2-BD59-A6C34878D82A}">
                    <a16:rowId xmlns:a16="http://schemas.microsoft.com/office/drawing/2014/main" val="186997105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38">
                    <a:lnL>
                      <a:noFill/>
                    </a:lnL>
                    <a:lnR>
                      <a:noFill/>
                    </a:lnR>
                    <a:lnT>
                      <a:noFill/>
                    </a:lnT>
                    <a:lnB>
                      <a:noFill/>
                    </a:lnB>
                  </a:tcPr>
                </a:tc>
                <a:extLst>
                  <a:ext uri="{0D108BD9-81ED-4DB2-BD59-A6C34878D82A}">
                    <a16:rowId xmlns:a16="http://schemas.microsoft.com/office/drawing/2014/main" val="2932680333"/>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38">
                    <a:lnL>
                      <a:noFill/>
                    </a:lnL>
                    <a:lnR>
                      <a:noFill/>
                    </a:lnR>
                    <a:lnT>
                      <a:noFill/>
                    </a:lnT>
                    <a:lnB>
                      <a:noFill/>
                    </a:lnB>
                  </a:tcPr>
                </a:tc>
                <a:extLst>
                  <a:ext uri="{0D108BD9-81ED-4DB2-BD59-A6C34878D82A}">
                    <a16:rowId xmlns:a16="http://schemas.microsoft.com/office/drawing/2014/main" val="49569833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38">
                    <a:lnL>
                      <a:noFill/>
                    </a:lnL>
                    <a:lnR>
                      <a:noFill/>
                    </a:lnR>
                    <a:lnT>
                      <a:noFill/>
                    </a:lnT>
                    <a:lnB>
                      <a:noFill/>
                    </a:lnB>
                  </a:tcPr>
                </a:tc>
                <a:extLst>
                  <a:ext uri="{0D108BD9-81ED-4DB2-BD59-A6C34878D82A}">
                    <a16:rowId xmlns:a16="http://schemas.microsoft.com/office/drawing/2014/main" val="55436561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38">
                    <a:lnL>
                      <a:noFill/>
                    </a:lnL>
                    <a:lnR>
                      <a:noFill/>
                    </a:lnR>
                    <a:lnT>
                      <a:noFill/>
                    </a:lnT>
                    <a:lnB>
                      <a:noFill/>
                    </a:lnB>
                  </a:tcPr>
                </a:tc>
                <a:extLst>
                  <a:ext uri="{0D108BD9-81ED-4DB2-BD59-A6C34878D82A}">
                    <a16:rowId xmlns:a16="http://schemas.microsoft.com/office/drawing/2014/main" val="116120269"/>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38">
                    <a:lnL>
                      <a:noFill/>
                    </a:lnL>
                    <a:lnR>
                      <a:noFill/>
                    </a:lnR>
                    <a:lnT>
                      <a:noFill/>
                    </a:lnT>
                    <a:lnB>
                      <a:noFill/>
                    </a:lnB>
                  </a:tcPr>
                </a:tc>
                <a:extLst>
                  <a:ext uri="{0D108BD9-81ED-4DB2-BD59-A6C34878D82A}">
                    <a16:rowId xmlns:a16="http://schemas.microsoft.com/office/drawing/2014/main" val="1581704206"/>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38">
                    <a:lnL>
                      <a:noFill/>
                    </a:lnL>
                    <a:lnR>
                      <a:noFill/>
                    </a:lnR>
                    <a:lnT>
                      <a:noFill/>
                    </a:lnT>
                    <a:lnB>
                      <a:noFill/>
                    </a:lnB>
                  </a:tcPr>
                </a:tc>
                <a:extLst>
                  <a:ext uri="{0D108BD9-81ED-4DB2-BD59-A6C34878D82A}">
                    <a16:rowId xmlns:a16="http://schemas.microsoft.com/office/drawing/2014/main" val="1301369183"/>
                  </a:ext>
                </a:extLst>
              </a:tr>
              <a:tr h="77669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
                      </a:r>
                      <a:b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and </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Resources</a:t>
                      </a:r>
                    </a:p>
                  </a:txBody>
                  <a:tcPr marL="0" marR="0" marT="0" marB="179238">
                    <a:lnL>
                      <a:noFill/>
                    </a:lnL>
                    <a:lnR>
                      <a:noFill/>
                    </a:lnR>
                    <a:lnT>
                      <a:noFill/>
                    </a:lnT>
                    <a:lnB>
                      <a:noFill/>
                    </a:lnB>
                  </a:tcPr>
                </a:tc>
                <a:extLst>
                  <a:ext uri="{0D108BD9-81ED-4DB2-BD59-A6C34878D82A}">
                    <a16:rowId xmlns:a16="http://schemas.microsoft.com/office/drawing/2014/main" val="1709837304"/>
                  </a:ext>
                </a:extLst>
              </a:tr>
              <a:tr h="77669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38">
                    <a:lnL>
                      <a:noFill/>
                    </a:lnL>
                    <a:lnR>
                      <a:noFill/>
                    </a:lnR>
                    <a:lnT>
                      <a:noFill/>
                    </a:lnT>
                    <a:lnB>
                      <a:noFill/>
                    </a:lnB>
                  </a:tcPr>
                </a:tc>
                <a:extLst>
                  <a:ext uri="{0D108BD9-81ED-4DB2-BD59-A6C34878D82A}">
                    <a16:rowId xmlns:a16="http://schemas.microsoft.com/office/drawing/2014/main" val="179224108"/>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38">
                    <a:lnL>
                      <a:noFill/>
                    </a:lnL>
                    <a:lnR>
                      <a:noFill/>
                    </a:lnR>
                    <a:lnT>
                      <a:noFill/>
                    </a:lnT>
                    <a:lnB>
                      <a:noFill/>
                    </a:lnB>
                  </a:tcPr>
                </a:tc>
                <a:extLst>
                  <a:ext uri="{0D108BD9-81ED-4DB2-BD59-A6C34878D82A}">
                    <a16:rowId xmlns:a16="http://schemas.microsoft.com/office/drawing/2014/main" val="1449559895"/>
                  </a:ext>
                </a:extLst>
              </a:tr>
              <a:tr h="47796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38">
                    <a:lnL>
                      <a:noFill/>
                    </a:lnL>
                    <a:lnR>
                      <a:noFill/>
                    </a:lnR>
                    <a:lnT>
                      <a:noFill/>
                    </a:lnT>
                    <a:lnB>
                      <a:noFill/>
                    </a:lnB>
                  </a:tcPr>
                </a:tc>
                <a:extLst>
                  <a:ext uri="{0D108BD9-81ED-4DB2-BD59-A6C34878D82A}">
                    <a16:rowId xmlns:a16="http://schemas.microsoft.com/office/drawing/2014/main" val="2013597603"/>
                  </a:ext>
                </a:extLst>
              </a:tr>
              <a:tr h="11429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a:t>
                      </a:r>
                      <a:r>
                        <a:rPr lang="en-US" sz="2000" b="0" i="0" u="none" strike="noStrike" dirty="0" smtClean="0">
                          <a:solidFill>
                            <a:schemeClr val="tx1"/>
                          </a:solidFill>
                          <a:effectLst/>
                          <a:latin typeface="Segoe UI Semilight" panose="020B0402040204020203" pitchFamily="34" charset="0"/>
                          <a:cs typeface="Segoe UI Semilight" panose="020B0402040204020203" pitchFamily="34" charset="0"/>
                        </a:rPr>
                        <a:t>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38">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6409" y="2082008"/>
            <a:ext cx="5500661" cy="3608916"/>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14180"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dirty="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0" y="3989709"/>
            <a:ext cx="12188825"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51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18533" y="472595"/>
            <a:ext cx="11426440" cy="899303"/>
          </a:xfrm>
          <a:prstGeom prst="rect">
            <a:avLst/>
          </a:prstGeom>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defRPr/>
            </a:pPr>
            <a:r>
              <a:rPr lang="en-US" sz="4901" spc="-100" dirty="0">
                <a:solidFill>
                  <a:srgbClr val="FFFFFF"/>
                </a:solidFill>
                <a:latin typeface="Segoe UI Semibold" panose="020B0702040204020203" pitchFamily="34" charset="0"/>
                <a:cs typeface="Segoe UI Semibold" panose="020B0702040204020203" pitchFamily="34" charset="0"/>
              </a:rPr>
              <a:t>Leading</a:t>
            </a:r>
            <a:r>
              <a:rPr lang="en-US" sz="4901" spc="-100" dirty="0">
                <a:solidFill>
                  <a:srgbClr val="FFFFFF"/>
                </a:solidFill>
                <a:latin typeface="Segoe UI Light"/>
              </a:rPr>
              <a:t> the journey to the Cloud</a:t>
            </a:r>
          </a:p>
        </p:txBody>
      </p:sp>
      <p:sp>
        <p:nvSpPr>
          <p:cNvPr id="42" name="Rounded Rectangle 41"/>
          <p:cNvSpPr/>
          <p:nvPr/>
        </p:nvSpPr>
        <p:spPr bwMode="auto">
          <a:xfrm>
            <a:off x="439376" y="1972584"/>
            <a:ext cx="11297048" cy="3382213"/>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67899" y="2355078"/>
            <a:ext cx="11053027" cy="2846605"/>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75192" y="1907141"/>
            <a:ext cx="1813217" cy="533917"/>
          </a:xfrm>
          <a:prstGeom prst="rect">
            <a:avLst/>
          </a:prstGeom>
          <a:noFill/>
        </p:spPr>
        <p:txBody>
          <a:bodyPr wrap="none" lIns="179238" tIns="143391" rIns="179238" bIns="143391" rtlCol="0">
            <a:spAutoFit/>
          </a:bodyPr>
          <a:lstStyle/>
          <a:p>
            <a:pPr defTabSz="896203">
              <a:lnSpc>
                <a:spcPct val="90000"/>
              </a:lnSpc>
              <a:spcAft>
                <a:spcPts val="588"/>
              </a:spcAft>
            </a:pPr>
            <a:r>
              <a:rPr lang="en-US" sz="1764"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896203">
              <a:lnSpc>
                <a:spcPct val="90000"/>
              </a:lnSpc>
              <a:spcAft>
                <a:spcPts val="588"/>
              </a:spcAft>
            </a:pPr>
            <a:r>
              <a:rPr lang="en-US" sz="3528" kern="0" spc="-98"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67899" y="1085311"/>
            <a:ext cx="11053027" cy="322402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146448"/>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239678" y="1222207"/>
            <a:ext cx="1837794" cy="2789587"/>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1764" b="1" kern="0"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4738" y="1222206"/>
            <a:ext cx="1789564" cy="2312897"/>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7121" y="1222207"/>
            <a:ext cx="1988372" cy="231568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59503" y="1222207"/>
            <a:ext cx="2493584" cy="1407186"/>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Delivery </a:t>
                </a:r>
                <a:b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107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79238" tIns="143391" rIns="179238" bIns="143391" rtlCol="0" anchor="ctr">
                <a:spAutoFit/>
              </a:bodyPr>
              <a:lstStyle/>
              <a:p>
                <a:pPr defTabSz="896203">
                  <a:lnSpc>
                    <a:spcPct val="90000"/>
                  </a:lnSpc>
                </a:pPr>
                <a:r>
                  <a:rPr lang="en-US" sz="1078"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7"/>
              <a:chOff x="9855763" y="3441704"/>
              <a:chExt cx="1869468" cy="433967"/>
            </a:xfrm>
          </p:grpSpPr>
          <p:sp>
            <p:nvSpPr>
              <p:cNvPr id="133" name="TextBox 132"/>
              <p:cNvSpPr txBox="1"/>
              <p:nvPr/>
            </p:nvSpPr>
            <p:spPr>
              <a:xfrm>
                <a:off x="9855763" y="3441704"/>
                <a:ext cx="1133144"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7506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133" y="1989804"/>
            <a:ext cx="7669047" cy="3911503"/>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p:cNvGrpSpPr/>
          <p:nvPr/>
        </p:nvGrpSpPr>
        <p:grpSpPr>
          <a:xfrm>
            <a:off x="5918305" y="3730811"/>
            <a:ext cx="453429" cy="26703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 name="Title 2"/>
          <p:cNvSpPr txBox="1">
            <a:spLocks/>
          </p:cNvSpPr>
          <p:nvPr/>
        </p:nvSpPr>
        <p:spPr>
          <a:xfrm>
            <a:off x="517044" y="440292"/>
            <a:ext cx="11085497" cy="899175"/>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5945">
              <a:lnSpc>
                <a:spcPct val="100000"/>
              </a:lnSpc>
              <a:spcAft>
                <a:spcPts val="588"/>
              </a:spcAft>
              <a:defRPr/>
            </a:pPr>
            <a:r>
              <a:rPr lang="en-US" sz="4704" dirty="0">
                <a:solidFill>
                  <a:srgbClr val="D2D2D2">
                    <a:lumMod val="60000"/>
                    <a:lumOff val="40000"/>
                  </a:srgbClr>
                </a:solidFill>
                <a:latin typeface="Segoe UI Light"/>
              </a:rPr>
              <a:t>Azure App Service</a:t>
            </a:r>
            <a:r>
              <a:rPr lang="en-US" sz="4704" dirty="0">
                <a:solidFill>
                  <a:srgbClr val="FFFFFF"/>
                </a:solidFill>
                <a:latin typeface="Segoe UI Light"/>
              </a:rPr>
              <a:t/>
            </a:r>
            <a:br>
              <a:rPr lang="en-US" sz="4704" dirty="0">
                <a:solidFill>
                  <a:srgbClr val="FFFFFF"/>
                </a:solidFill>
                <a:latin typeface="Segoe UI Light"/>
              </a:rPr>
            </a:br>
            <a:r>
              <a:rPr lang="en-US" sz="3528" dirty="0">
                <a:solidFill>
                  <a:srgbClr val="343434">
                    <a:lumMod val="20000"/>
                    <a:lumOff val="80000"/>
                  </a:srgbClr>
                </a:solidFill>
                <a:latin typeface="Segoe UI Light"/>
              </a:rPr>
              <a:t>Build and scale great cloud apps</a:t>
            </a:r>
            <a:endParaRPr lang="en-US" sz="1372" dirty="0">
              <a:solidFill>
                <a:srgbClr val="343434">
                  <a:lumMod val="20000"/>
                  <a:lumOff val="80000"/>
                </a:srgbClr>
              </a:solidFill>
              <a:latin typeface="Segoe UI Light"/>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1850" y="2502633"/>
            <a:ext cx="2823418" cy="2823418"/>
          </a:xfrm>
          <a:prstGeom prst="rect">
            <a:avLst/>
          </a:prstGeom>
        </p:spPr>
      </p:pic>
      <p:grpSp>
        <p:nvGrpSpPr>
          <p:cNvPr id="3" name="Group 2"/>
          <p:cNvGrpSpPr/>
          <p:nvPr/>
        </p:nvGrpSpPr>
        <p:grpSpPr>
          <a:xfrm>
            <a:off x="6915922" y="2172772"/>
            <a:ext cx="2544884" cy="3411636"/>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38" tIns="143391" rIns="179238" bIns="143391" rtlCol="0">
              <a:spAutoFit/>
            </a:bodyPr>
            <a:lstStyle/>
            <a:p>
              <a:pPr defTabSz="914126">
                <a:lnSpc>
                  <a:spcPct val="200000"/>
                </a:lnSpc>
                <a:spcAft>
                  <a:spcPts val="588"/>
                </a:spcAft>
                <a:defRPr/>
              </a:pPr>
              <a:r>
                <a:rPr lang="en-US" sz="2352" dirty="0">
                  <a:solidFill>
                    <a:srgbClr val="DFDFDE"/>
                  </a:solidFill>
                  <a:latin typeface="Segoe UI"/>
                </a:rPr>
                <a:t>Web Apps</a:t>
              </a:r>
            </a:p>
            <a:p>
              <a:pPr defTabSz="914126">
                <a:lnSpc>
                  <a:spcPct val="200000"/>
                </a:lnSpc>
                <a:spcAft>
                  <a:spcPts val="588"/>
                </a:spcAft>
                <a:defRPr/>
              </a:pPr>
              <a:r>
                <a:rPr lang="en-US" sz="2352" dirty="0">
                  <a:solidFill>
                    <a:srgbClr val="DFDFDE"/>
                  </a:solidFill>
                  <a:latin typeface="Segoe UI"/>
                </a:rPr>
                <a:t>Mobile Apps</a:t>
              </a:r>
            </a:p>
            <a:p>
              <a:pPr defTabSz="914126">
                <a:lnSpc>
                  <a:spcPct val="200000"/>
                </a:lnSpc>
                <a:spcAft>
                  <a:spcPts val="588"/>
                </a:spcAft>
                <a:defRPr/>
              </a:pPr>
              <a:r>
                <a:rPr lang="en-US" sz="2352" dirty="0">
                  <a:solidFill>
                    <a:srgbClr val="DFDFDE"/>
                  </a:solidFill>
                  <a:latin typeface="Segoe UI"/>
                </a:rPr>
                <a:t>Logic Apps</a:t>
              </a:r>
            </a:p>
            <a:p>
              <a:pPr defTabSz="914126">
                <a:lnSpc>
                  <a:spcPct val="200000"/>
                </a:lnSpc>
                <a:spcAft>
                  <a:spcPts val="588"/>
                </a:spcAft>
                <a:defRPr/>
              </a:pPr>
              <a:r>
                <a:rPr lang="en-US" sz="2352" dirty="0">
                  <a:solidFill>
                    <a:srgbClr val="DFDFDE"/>
                  </a:solidFill>
                  <a:latin typeface="Segoe UI"/>
                </a:rPr>
                <a:t>API Apps</a:t>
              </a:r>
            </a:p>
          </p:txBody>
        </p:sp>
      </p:grpSp>
    </p:spTree>
    <p:extLst>
      <p:ext uri="{BB962C8B-B14F-4D97-AF65-F5344CB8AC3E}">
        <p14:creationId xmlns:p14="http://schemas.microsoft.com/office/powerpoint/2010/main" val="111751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77966"/>
            <a:ext cx="11053027" cy="703250"/>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1889704"/>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1950840"/>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Data + Analytics</a:t>
            </a:r>
          </a:p>
        </p:txBody>
      </p:sp>
      <p:grpSp>
        <p:nvGrpSpPr>
          <p:cNvPr id="26" name="Group 25"/>
          <p:cNvGrpSpPr/>
          <p:nvPr/>
        </p:nvGrpSpPr>
        <p:grpSpPr>
          <a:xfrm>
            <a:off x="8035807" y="2546515"/>
            <a:ext cx="1391041" cy="1110972"/>
            <a:chOff x="8199076" y="2596846"/>
            <a:chExt cx="1419304" cy="1133545"/>
          </a:xfrm>
        </p:grpSpPr>
        <p:grpSp>
          <p:nvGrpSpPr>
            <p:cNvPr id="21" name="Group 20"/>
            <p:cNvGrpSpPr/>
            <p:nvPr/>
          </p:nvGrpSpPr>
          <p:grpSpPr>
            <a:xfrm>
              <a:off x="8199079" y="2596846"/>
              <a:ext cx="1419301" cy="488734"/>
              <a:chOff x="4413164" y="3922505"/>
              <a:chExt cx="1135152" cy="390887"/>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6" name="TextBox 185"/>
              <p:cNvSpPr txBox="1"/>
              <p:nvPr/>
            </p:nvSpPr>
            <p:spPr>
              <a:xfrm>
                <a:off x="4736583" y="3936077"/>
                <a:ext cx="811733"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HDInsight</a:t>
                </a: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Machine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Learning</a:t>
                </a: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05675" y="2532379"/>
            <a:ext cx="1628667" cy="2190708"/>
            <a:chOff x="4495188" y="2582424"/>
            <a:chExt cx="1661758" cy="2235218"/>
          </a:xfrm>
        </p:grpSpPr>
        <p:grpSp>
          <p:nvGrpSpPr>
            <p:cNvPr id="8" name="Group 7"/>
            <p:cNvGrpSpPr/>
            <p:nvPr/>
          </p:nvGrpSpPr>
          <p:grpSpPr>
            <a:xfrm>
              <a:off x="4495191" y="4328909"/>
              <a:ext cx="1199743" cy="488733"/>
              <a:chOff x="6257227" y="2200031"/>
              <a:chExt cx="959550" cy="390887"/>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4" name="TextBox 83"/>
              <p:cNvSpPr txBox="1"/>
              <p:nvPr/>
            </p:nvSpPr>
            <p:spPr>
              <a:xfrm>
                <a:off x="6580646" y="2213602"/>
                <a:ext cx="636131"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Search</a:t>
                </a: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1" y="3164430"/>
              <a:ext cx="1638599" cy="488733"/>
              <a:chOff x="6257227" y="3348347"/>
              <a:chExt cx="1310546" cy="390887"/>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TextBox 174"/>
              <p:cNvSpPr txBox="1"/>
              <p:nvPr/>
            </p:nvSpPr>
            <p:spPr>
              <a:xfrm>
                <a:off x="6580646" y="3361918"/>
                <a:ext cx="9871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DocumentDB</a:t>
                </a:r>
                <a:endPar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88" y="2582424"/>
              <a:ext cx="1661758" cy="488733"/>
              <a:chOff x="4413164" y="2191898"/>
              <a:chExt cx="1329069" cy="390887"/>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0" name="TextBox 159"/>
              <p:cNvSpPr txBox="1"/>
              <p:nvPr/>
            </p:nvSpPr>
            <p:spPr>
              <a:xfrm>
                <a:off x="4736583" y="2205469"/>
                <a:ext cx="1005650"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Database</a:t>
                </a: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44070"/>
              <a:ext cx="1543867" cy="488733"/>
              <a:chOff x="6398218" y="429319"/>
              <a:chExt cx="1543867" cy="488733"/>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p:cNvSpPr txBox="1"/>
              <p:nvPr/>
            </p:nvSpPr>
            <p:spPr>
              <a:xfrm>
                <a:off x="6802595" y="446287"/>
                <a:ext cx="1139490" cy="46164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Redis</a:t>
                </a: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Cache</a:t>
                </a: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213909" y="2469624"/>
            <a:ext cx="1474396" cy="1685082"/>
            <a:chOff x="6340163" y="2518393"/>
            <a:chExt cx="1504353" cy="1719319"/>
          </a:xfrm>
        </p:grpSpPr>
        <p:grpSp>
          <p:nvGrpSpPr>
            <p:cNvPr id="22" name="Group 21"/>
            <p:cNvGrpSpPr/>
            <p:nvPr/>
          </p:nvGrpSpPr>
          <p:grpSpPr>
            <a:xfrm>
              <a:off x="6340165" y="2518393"/>
              <a:ext cx="1504351" cy="627815"/>
              <a:chOff x="4413164" y="4443783"/>
              <a:chExt cx="1203175" cy="502123"/>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TextBox 198"/>
              <p:cNvSpPr txBox="1"/>
              <p:nvPr/>
            </p:nvSpPr>
            <p:spPr>
              <a:xfrm>
                <a:off x="4736583" y="4443783"/>
                <a:ext cx="879756" cy="50212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SQL Data </a:t>
                </a:r>
                <a:b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Warehouse</a:t>
                </a: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3" y="3748978"/>
              <a:ext cx="1183386" cy="488734"/>
              <a:chOff x="8092919" y="3613824"/>
              <a:chExt cx="946468" cy="390887"/>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extBox 187"/>
              <p:cNvSpPr txBox="1"/>
              <p:nvPr/>
            </p:nvSpPr>
            <p:spPr>
              <a:xfrm>
                <a:off x="8416338" y="3627396"/>
                <a:ext cx="623049" cy="369218"/>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Tables</a:t>
                </a: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Lake</a:t>
                </a: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239678" y="2009741"/>
            <a:ext cx="3317168" cy="425323"/>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7848665" y="2009741"/>
            <a:ext cx="3317168" cy="425323"/>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631464" y="2551191"/>
            <a:ext cx="1559556" cy="1103752"/>
            <a:chOff x="9827154" y="2601618"/>
            <a:chExt cx="1591243" cy="1126178"/>
          </a:xfrm>
        </p:grpSpPr>
        <p:grpSp>
          <p:nvGrpSpPr>
            <p:cNvPr id="13" name="Group 12"/>
            <p:cNvGrpSpPr/>
            <p:nvPr/>
          </p:nvGrpSpPr>
          <p:grpSpPr>
            <a:xfrm>
              <a:off x="9827154" y="2601618"/>
              <a:ext cx="1576708" cy="488733"/>
              <a:chOff x="4413164" y="2733893"/>
              <a:chExt cx="1261046" cy="390887"/>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7" name="TextBox 86"/>
              <p:cNvSpPr txBox="1"/>
              <p:nvPr/>
            </p:nvSpPr>
            <p:spPr>
              <a:xfrm>
                <a:off x="4736583" y="2747464"/>
                <a:ext cx="937627" cy="369219"/>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Data Factory</a:t>
                </a: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176"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Mobile </a:t>
                </a:r>
                <a:b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176" kern="0"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Engagement</a:t>
                </a: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54864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SQL Database</a:t>
            </a:r>
            <a:endParaRPr lang="en-US" dirty="0">
              <a:solidFill>
                <a:schemeClr val="bg1"/>
              </a:solidFill>
            </a:endParaRPr>
          </a:p>
        </p:txBody>
      </p:sp>
      <p:sp>
        <p:nvSpPr>
          <p:cNvPr id="2" name="Text Placeholder 1"/>
          <p:cNvSpPr>
            <a:spLocks noGrp="1"/>
          </p:cNvSpPr>
          <p:nvPr>
            <p:ph type="body" sz="quarter" idx="4294967295"/>
          </p:nvPr>
        </p:nvSpPr>
        <p:spPr>
          <a:xfrm>
            <a:off x="539610" y="1497517"/>
            <a:ext cx="11109606" cy="4673970"/>
          </a:xfrm>
          <a:prstGeom prst="rect">
            <a:avLst/>
          </a:prstGeom>
        </p:spPr>
        <p:txBody>
          <a:bodyPr/>
          <a:lstStyle/>
          <a:p>
            <a:r>
              <a:rPr lang="en-US" sz="2799" dirty="0">
                <a:latin typeface="Segoe UI (Body)"/>
              </a:rPr>
              <a:t>Fully managed SQL Server database technology as a service</a:t>
            </a:r>
          </a:p>
          <a:p>
            <a:pPr marL="335975" lvl="1" indent="-335975"/>
            <a:r>
              <a:rPr lang="en-US" sz="2799" spc="-51" dirty="0"/>
              <a:t>Ideal for simple and complex applications</a:t>
            </a:r>
            <a:endParaRPr lang="en-US" sz="2799" dirty="0">
              <a:latin typeface="Segoe UI (Body)"/>
            </a:endParaRPr>
          </a:p>
          <a:p>
            <a:pPr marL="335975" lvl="1" indent="-335975"/>
            <a:r>
              <a:rPr lang="en-US" sz="2799" spc="-51" dirty="0"/>
              <a:t>Enterprise-ready with automatic support for HA</a:t>
            </a:r>
          </a:p>
          <a:p>
            <a:pPr marL="335975" lvl="1" indent="-335975"/>
            <a:endParaRPr lang="en-US" sz="2799" spc="-51" dirty="0"/>
          </a:p>
          <a:p>
            <a:endParaRPr lang="en-US" sz="2799" dirty="0"/>
          </a:p>
        </p:txBody>
      </p:sp>
      <p:grpSp>
        <p:nvGrpSpPr>
          <p:cNvPr id="44" name="Group 43"/>
          <p:cNvGrpSpPr/>
          <p:nvPr/>
        </p:nvGrpSpPr>
        <p:grpSpPr>
          <a:xfrm>
            <a:off x="3809009" y="3429000"/>
            <a:ext cx="4241410" cy="2561559"/>
            <a:chOff x="3345383" y="3276600"/>
            <a:chExt cx="4221381" cy="2562226"/>
          </a:xfrm>
        </p:grpSpPr>
        <p:grpSp>
          <p:nvGrpSpPr>
            <p:cNvPr id="30" name="Group 29"/>
            <p:cNvGrpSpPr/>
            <p:nvPr/>
          </p:nvGrpSpPr>
          <p:grpSpPr>
            <a:xfrm>
              <a:off x="3351212" y="3276600"/>
              <a:ext cx="4215552" cy="2562226"/>
              <a:chOff x="2741837" y="3276600"/>
              <a:chExt cx="4824927" cy="3352800"/>
            </a:xfrm>
          </p:grpSpPr>
          <p:sp>
            <p:nvSpPr>
              <p:cNvPr id="31" name="Rectangle 30"/>
              <p:cNvSpPr/>
              <p:nvPr/>
            </p:nvSpPr>
            <p:spPr bwMode="auto">
              <a:xfrm>
                <a:off x="2741837" y="3276600"/>
                <a:ext cx="4824926" cy="3352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892" y="3521519"/>
                <a:ext cx="780290" cy="78029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4572000"/>
                <a:ext cx="780290" cy="780290"/>
              </a:xfrm>
              <a:prstGeom prst="rect">
                <a:avLst/>
              </a:prstGeom>
            </p:spPr>
          </p:pic>
          <p:sp>
            <p:nvSpPr>
              <p:cNvPr id="34" name="Pentagon 33"/>
              <p:cNvSpPr/>
              <p:nvPr/>
            </p:nvSpPr>
            <p:spPr bwMode="auto">
              <a:xfrm>
                <a:off x="5890321" y="373577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sp>
            <p:nvSpPr>
              <p:cNvPr id="35" name="Pentagon 34"/>
              <p:cNvSpPr/>
              <p:nvPr/>
            </p:nvSpPr>
            <p:spPr bwMode="auto">
              <a:xfrm>
                <a:off x="5928845" y="4786022"/>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36" name="Elbow Connector 35"/>
              <p:cNvCxnSpPr>
                <a:endCxn id="40" idx="1"/>
              </p:cNvCxnSpPr>
              <p:nvPr/>
            </p:nvCxnSpPr>
            <p:spPr>
              <a:xfrm>
                <a:off x="4113212" y="5390944"/>
                <a:ext cx="1391807" cy="659899"/>
              </a:xfrm>
              <a:prstGeom prst="bentConnector3">
                <a:avLst>
                  <a:gd name="adj1" fmla="val -874"/>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830550" y="6220303"/>
                <a:ext cx="409097" cy="409097"/>
              </a:xfrm>
              <a:prstGeom prst="rect">
                <a:avLst/>
              </a:prstGeom>
            </p:spPr>
          </p:pic>
          <p:cxnSp>
            <p:nvCxnSpPr>
              <p:cNvPr id="38" name="Elbow Connector 37"/>
              <p:cNvCxnSpPr/>
              <p:nvPr/>
            </p:nvCxnSpPr>
            <p:spPr>
              <a:xfrm flipV="1">
                <a:off x="4070891" y="3911664"/>
                <a:ext cx="1405001" cy="618053"/>
              </a:xfrm>
              <a:prstGeom prst="bentConnector3">
                <a:avLst>
                  <a:gd name="adj1" fmla="val 271"/>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3419" y="4593049"/>
                <a:ext cx="780290" cy="78029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019" y="5660698"/>
                <a:ext cx="780290" cy="780290"/>
              </a:xfrm>
              <a:prstGeom prst="rect">
                <a:avLst/>
              </a:prstGeom>
            </p:spPr>
          </p:pic>
          <p:sp>
            <p:nvSpPr>
              <p:cNvPr id="41" name="Pentagon 40"/>
              <p:cNvSpPr/>
              <p:nvPr/>
            </p:nvSpPr>
            <p:spPr bwMode="auto">
              <a:xfrm>
                <a:off x="5928845" y="5874720"/>
                <a:ext cx="1637919"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Secondary</a:t>
                </a:r>
              </a:p>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Replica</a:t>
                </a:r>
              </a:p>
            </p:txBody>
          </p:sp>
          <p:cxnSp>
            <p:nvCxnSpPr>
              <p:cNvPr id="42" name="Elbow Connector 41"/>
              <p:cNvCxnSpPr/>
              <p:nvPr/>
            </p:nvCxnSpPr>
            <p:spPr>
              <a:xfrm flipV="1">
                <a:off x="4418012" y="4953000"/>
                <a:ext cx="1072443" cy="3558"/>
              </a:xfrm>
              <a:prstGeom prst="bentConnector3">
                <a:avLst>
                  <a:gd name="adj1" fmla="val 50000"/>
                </a:avLst>
              </a:prstGeom>
              <a:ln w="57150" cmpd="sng">
                <a:solidFill>
                  <a:schemeClr val="accent4"/>
                </a:solidFill>
                <a:headEnd type="none"/>
                <a:tailEnd type="triangle" w="sm" len="sm"/>
              </a:ln>
            </p:spPr>
            <p:style>
              <a:lnRef idx="1">
                <a:schemeClr val="accent1"/>
              </a:lnRef>
              <a:fillRef idx="0">
                <a:schemeClr val="accent1"/>
              </a:fillRef>
              <a:effectRef idx="0">
                <a:schemeClr val="accent1"/>
              </a:effectRef>
              <a:fontRef idx="minor">
                <a:schemeClr val="tx1"/>
              </a:fontRef>
            </p:style>
          </p:cxnSp>
        </p:grpSp>
        <p:sp>
          <p:nvSpPr>
            <p:cNvPr id="43" name="Pentagon 42"/>
            <p:cNvSpPr/>
            <p:nvPr/>
          </p:nvSpPr>
          <p:spPr bwMode="auto">
            <a:xfrm>
              <a:off x="3345383" y="4220998"/>
              <a:ext cx="1076083" cy="604922"/>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39" fontAlgn="base">
                <a:lnSpc>
                  <a:spcPct val="90000"/>
                </a:lnSpc>
                <a:spcBef>
                  <a:spcPct val="0"/>
                </a:spcBef>
                <a:spcAft>
                  <a:spcPct val="0"/>
                </a:spcAft>
                <a:defRPr/>
              </a:pPr>
              <a:r>
                <a:rPr lang="en-US" sz="1799" b="1" kern="0" dirty="0">
                  <a:solidFill>
                    <a:sysClr val="windowText" lastClr="000000"/>
                  </a:solidFill>
                  <a:latin typeface="Segoe UI Light" pitchFamily="34" charset="0"/>
                </a:rPr>
                <a:t>Primary</a:t>
              </a:r>
            </a:p>
          </p:txBody>
        </p:sp>
      </p:grpSp>
    </p:spTree>
    <p:extLst>
      <p:ext uri="{BB962C8B-B14F-4D97-AF65-F5344CB8AC3E}">
        <p14:creationId xmlns:p14="http://schemas.microsoft.com/office/powerpoint/2010/main" val="153785905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rPr>
              <a:t>Microsoft Azure </a:t>
            </a:r>
            <a:r>
              <a:rPr kumimoji="0" lang="en-US" sz="2799" b="1" i="0" u="none" strike="noStrike" kern="1200" cap="none" spc="-100" normalizeH="0" baseline="0" noProof="0" dirty="0" err="1">
                <a:ln w="3175">
                  <a:noFill/>
                </a:ln>
                <a:solidFill>
                  <a:srgbClr val="FFFFFF"/>
                </a:solidFill>
                <a:effectLst/>
                <a:uLnTx/>
                <a:uFillTx/>
                <a:latin typeface="+mj-lt"/>
                <a:ea typeface="+mn-ea"/>
                <a:cs typeface="Segoe UI" pitchFamily="34" charset="0"/>
              </a:rPr>
              <a:t>HDInsight</a:t>
            </a:r>
            <a:endParaRPr kumimoji="0" lang="en-US" sz="2799" b="1" i="0" u="none" strike="noStrike" kern="1200" cap="none" spc="-100" normalizeH="0" baseline="0" noProof="0" dirty="0">
              <a:ln w="3175">
                <a:noFill/>
              </a:ln>
              <a:solidFill>
                <a:srgbClr val="FFFFFF"/>
              </a:solidFill>
              <a:effectLst/>
              <a:uLnTx/>
              <a:uFillTx/>
              <a:latin typeface="+mj-lt"/>
              <a:ea typeface="+mn-ea"/>
              <a:cs typeface="Segoe UI" pitchFamily="34" charset="0"/>
            </a:endParaRPr>
          </a:p>
        </p:txBody>
      </p:sp>
      <p:sp>
        <p:nvSpPr>
          <p:cNvPr id="18" name="TextBox 17"/>
          <p:cNvSpPr txBox="1"/>
          <p:nvPr/>
        </p:nvSpPr>
        <p:spPr>
          <a:xfrm>
            <a:off x="4189908" y="2593830"/>
            <a:ext cx="8351251" cy="2246184"/>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rgbClr val="FFFFFF"/>
                </a:solidFill>
                <a:effectLst/>
                <a:uLnTx/>
                <a:uFillTx/>
              </a:rPr>
              <a:t>Microsoft instance </a:t>
            </a:r>
            <a:r>
              <a:rPr kumimoji="0" lang="en-US" sz="1999" b="0" i="0" u="none" strike="noStrike" kern="0" cap="none" spc="0" normalizeH="0" baseline="0" noProof="0" dirty="0" smtClean="0">
                <a:ln>
                  <a:noFill/>
                </a:ln>
                <a:solidFill>
                  <a:srgbClr val="FFFFFF"/>
                </a:solidFill>
                <a:effectLst/>
                <a:uLnTx/>
                <a:uFillTx/>
              </a:rPr>
              <a:t>of Hadoop distribution running as service</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Support existing ecosystem from Hive, Pig, </a:t>
            </a:r>
            <a:r>
              <a:rPr kumimoji="0" lang="en-US" sz="1999" b="0" i="0" u="none" strike="noStrike" kern="0" cap="none" spc="0" normalizeH="0" baseline="0" noProof="0" dirty="0" err="1" smtClean="0">
                <a:ln>
                  <a:noFill/>
                </a:ln>
                <a:solidFill>
                  <a:srgbClr val="FFFFFF"/>
                </a:solidFill>
                <a:effectLst/>
                <a:uLnTx/>
                <a:uFillTx/>
              </a:rPr>
              <a:t>etc</a:t>
            </a:r>
            <a:endParaRPr kumimoji="0" lang="en-US" sz="1999" b="0" i="0" u="none" strike="noStrike" kern="0" cap="none" spc="0" normalizeH="0" baseline="0" noProof="0" dirty="0" smtClean="0">
              <a:ln>
                <a:noFill/>
              </a:ln>
              <a:solidFill>
                <a:srgbClr val="FFFFFF"/>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Includes </a:t>
            </a:r>
            <a:r>
              <a:rPr kumimoji="0" lang="en-US" sz="1999" b="0" i="0" u="none" strike="noStrike" kern="0" cap="none" spc="0" normalizeH="0" baseline="0" noProof="0" dirty="0" err="1" smtClean="0">
                <a:ln>
                  <a:noFill/>
                </a:ln>
                <a:solidFill>
                  <a:srgbClr val="FFFFFF"/>
                </a:solidFill>
                <a:effectLst/>
                <a:uLnTx/>
                <a:uFillTx/>
              </a:rPr>
              <a:t>HBase</a:t>
            </a:r>
            <a:r>
              <a:rPr kumimoji="0" lang="en-US" sz="1999" b="0" i="0" u="none" strike="noStrike" kern="0" cap="none" spc="0" normalizeH="0" baseline="0" noProof="0" dirty="0" smtClean="0">
                <a:ln>
                  <a:noFill/>
                </a:ln>
                <a:solidFill>
                  <a:srgbClr val="FFFFFF"/>
                </a:solidFill>
                <a:effectLst/>
                <a:uLnTx/>
                <a:uFillTx/>
              </a:rPr>
              <a:t> and Storm </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Extended to support Excel and BI tooling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rgbClr val="FFFFFF"/>
                </a:solidFill>
                <a:effectLst/>
                <a:uLnTx/>
                <a:uFillTx/>
              </a:rPr>
              <a:t>Integration with diverse sources of data</a:t>
            </a:r>
          </a:p>
        </p:txBody>
      </p:sp>
      <p:pic>
        <p:nvPicPr>
          <p:cNvPr id="20"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939" y="2373008"/>
            <a:ext cx="3175931" cy="2381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78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5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022" y="289744"/>
            <a:ext cx="11649216" cy="899879"/>
          </a:xfrm>
          <a:prstGeom prst="rect">
            <a:avLst/>
          </a:prstGeom>
        </p:spPr>
        <p:txBody>
          <a:bodyPr>
            <a:normAutofit/>
          </a:bodyPr>
          <a:lstStyle/>
          <a:p>
            <a:r>
              <a:rPr lang="en-US" dirty="0" smtClean="0">
                <a:solidFill>
                  <a:schemeClr val="bg1"/>
                </a:solidFill>
              </a:rPr>
              <a:t>Big Data Insights</a:t>
            </a:r>
            <a:endParaRPr lang="en-US" dirty="0">
              <a:solidFill>
                <a:schemeClr val="bg1"/>
              </a:solidFill>
            </a:endParaRPr>
          </a:p>
        </p:txBody>
      </p:sp>
      <p:sp>
        <p:nvSpPr>
          <p:cNvPr id="17" name="Title 1"/>
          <p:cNvSpPr txBox="1">
            <a:spLocks/>
          </p:cNvSpPr>
          <p:nvPr/>
        </p:nvSpPr>
        <p:spPr>
          <a:xfrm>
            <a:off x="481940" y="1596587"/>
            <a:ext cx="5375145" cy="613530"/>
          </a:xfrm>
          <a:prstGeom prst="rect">
            <a:avLst/>
          </a:prstGeom>
        </p:spPr>
        <p:txBody>
          <a:bodyPr vert="horz" wrap="square" lIns="143370" tIns="89606" rIns="143370" bIns="89606" rtlCol="0" anchor="t">
            <a:normAutofit/>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00" rtl="0" eaLnBrk="1" fontAlgn="auto" latinLnBrk="0" hangingPunct="1">
              <a:lnSpc>
                <a:spcPct val="90000"/>
              </a:lnSpc>
              <a:spcBef>
                <a:spcPct val="0"/>
              </a:spcBef>
              <a:spcAft>
                <a:spcPts val="0"/>
              </a:spcAft>
              <a:buClrTx/>
              <a:buSzTx/>
              <a:buFontTx/>
              <a:buNone/>
              <a:tabLst/>
              <a:defRPr/>
            </a:pPr>
            <a:r>
              <a:rPr kumimoji="0" lang="en-US" sz="2399" b="1" i="0" u="none" strike="noStrike" kern="1200" cap="none" spc="-100" normalizeH="0" baseline="0" noProof="0" dirty="0">
                <a:ln w="3175">
                  <a:noFill/>
                </a:ln>
                <a:solidFill>
                  <a:schemeClr val="bg1"/>
                </a:solidFill>
                <a:effectLst/>
                <a:uLnTx/>
                <a:uFillTx/>
                <a:latin typeface="+mj-lt"/>
                <a:ea typeface="+mn-ea"/>
                <a:cs typeface="Segoe UI" pitchFamily="34" charset="0"/>
              </a:rPr>
              <a:t>Microsoft Azure Machine Learning</a:t>
            </a:r>
          </a:p>
        </p:txBody>
      </p:sp>
      <p:sp>
        <p:nvSpPr>
          <p:cNvPr id="18" name="TextBox 17"/>
          <p:cNvSpPr txBox="1"/>
          <p:nvPr/>
        </p:nvSpPr>
        <p:spPr>
          <a:xfrm>
            <a:off x="5849278" y="2126002"/>
            <a:ext cx="6405715" cy="2707729"/>
          </a:xfrm>
          <a:prstGeom prst="rect">
            <a:avLst/>
          </a:prstGeom>
          <a:noFill/>
        </p:spPr>
        <p:txBody>
          <a:bodyPr wrap="square" rtlCol="0">
            <a:spAutoFit/>
          </a:bodyPr>
          <a:lstStyle/>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Democratized platform for Machine Learning</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Fully-managed </a:t>
            </a:r>
            <a:r>
              <a:rPr kumimoji="0" lang="en-US" sz="1999" b="0" i="0" u="none" strike="noStrike" kern="0" cap="none" spc="0" normalizeH="0" baseline="0" noProof="0" dirty="0">
                <a:ln>
                  <a:noFill/>
                </a:ln>
                <a:solidFill>
                  <a:schemeClr val="bg1"/>
                </a:solidFill>
                <a:effectLst/>
                <a:uLnTx/>
                <a:uFillTx/>
              </a:rPr>
              <a:t>cloud service for </a:t>
            </a:r>
            <a:r>
              <a:rPr kumimoji="0" lang="en-US" sz="1999" b="0" i="0" u="none" strike="noStrike" kern="0" cap="none" spc="0" normalizeH="0" baseline="0" noProof="0" dirty="0" smtClean="0">
                <a:ln>
                  <a:noFill/>
                </a:ln>
                <a:solidFill>
                  <a:schemeClr val="bg1"/>
                </a:solidFill>
                <a:effectLst/>
                <a:uLnTx/>
                <a:uFillTx/>
              </a:rPr>
              <a:t>building </a:t>
            </a:r>
            <a:r>
              <a:rPr kumimoji="0" lang="en-US" sz="1999" b="0" i="0" u="none" strike="noStrike" kern="0" cap="none" spc="0" normalizeH="0" baseline="0" noProof="0" dirty="0">
                <a:ln>
                  <a:noFill/>
                </a:ln>
                <a:solidFill>
                  <a:schemeClr val="bg1"/>
                </a:solidFill>
                <a:effectLst/>
                <a:uLnTx/>
                <a:uFillTx/>
              </a:rPr>
              <a:t>predictive </a:t>
            </a:r>
            <a:endParaRPr kumimoji="0" lang="en-US" sz="1999" b="0" i="0" u="none" strike="noStrike" kern="0" cap="none" spc="0" normalizeH="0" baseline="0" noProof="0" dirty="0" smtClean="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analytics solutions</a:t>
            </a:r>
            <a:endParaRPr kumimoji="0" lang="en-US" sz="1999" b="0" i="0" u="none" strike="noStrike" kern="0" cap="none" spc="0" normalizeH="0" baseline="0" noProof="0" dirty="0">
              <a:ln>
                <a:noFill/>
              </a:ln>
              <a:solidFill>
                <a:schemeClr val="bg1"/>
              </a:solidFill>
              <a:effectLst/>
              <a:uLnTx/>
              <a:uFillTx/>
            </a:endParaRP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Elastic</a:t>
            </a:r>
            <a:r>
              <a:rPr kumimoji="0" lang="en-US" sz="1999" b="0" i="0" u="none" strike="noStrike" kern="0" cap="none" spc="0" normalizeH="0" baseline="0" noProof="0" dirty="0">
                <a:ln>
                  <a:noFill/>
                </a:ln>
                <a:solidFill>
                  <a:schemeClr val="bg1"/>
                </a:solidFill>
                <a:effectLst/>
                <a:uLnTx/>
                <a:uFillTx/>
              </a:rPr>
              <a:t>, pay as you go with low operating costs</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a:ln>
                  <a:noFill/>
                </a:ln>
                <a:solidFill>
                  <a:schemeClr val="bg1"/>
                </a:solidFill>
                <a:effectLst/>
                <a:uLnTx/>
                <a:uFillTx/>
              </a:rPr>
              <a:t>Extend with Power BI, </a:t>
            </a:r>
            <a:r>
              <a:rPr kumimoji="0" lang="en-US" sz="1999" b="0" i="0" u="none" strike="noStrike" kern="0" cap="none" spc="0" normalizeH="0" baseline="0" noProof="0" dirty="0" err="1" smtClean="0">
                <a:ln>
                  <a:noFill/>
                </a:ln>
                <a:solidFill>
                  <a:schemeClr val="bg1"/>
                </a:solidFill>
                <a:effectLst/>
                <a:uLnTx/>
                <a:uFillTx/>
              </a:rPr>
              <a:t>HDInsight</a:t>
            </a:r>
            <a:r>
              <a:rPr kumimoji="0" lang="en-US" sz="1999" b="0" i="0" u="none" strike="noStrike" kern="0" cap="none" spc="0" normalizeH="0" baseline="0" noProof="0" dirty="0" smtClean="0">
                <a:ln>
                  <a:noFill/>
                </a:ln>
                <a:solidFill>
                  <a:schemeClr val="bg1"/>
                </a:solidFill>
                <a:effectLst/>
                <a:uLnTx/>
                <a:uFillTx/>
              </a:rPr>
              <a:t> and </a:t>
            </a:r>
            <a:r>
              <a:rPr kumimoji="0" lang="en-US" sz="1999" b="0" i="0" u="none" strike="noStrike" kern="0" cap="none" spc="0" normalizeH="0" baseline="0" noProof="0" dirty="0">
                <a:ln>
                  <a:noFill/>
                </a:ln>
                <a:solidFill>
                  <a:schemeClr val="bg1"/>
                </a:solidFill>
                <a:effectLst/>
                <a:uLnTx/>
                <a:uFillTx/>
              </a:rPr>
              <a:t>cloud hosted </a:t>
            </a:r>
            <a:r>
              <a:rPr kumimoji="0" lang="en-US" sz="1999" b="0" i="0" u="none" strike="noStrike" kern="0" cap="none" spc="0" normalizeH="0" baseline="0" noProof="0" dirty="0" smtClean="0">
                <a:ln>
                  <a:noFill/>
                </a:ln>
                <a:solidFill>
                  <a:schemeClr val="bg1"/>
                </a:solidFill>
                <a:effectLst/>
                <a:uLnTx/>
                <a:uFillTx/>
              </a:rPr>
              <a:t>data</a:t>
            </a:r>
          </a:p>
          <a:p>
            <a:pPr marL="0" marR="0" lvl="0" indent="0" defTabSz="914126" eaLnBrk="1" fontAlgn="auto" latinLnBrk="0" hangingPunct="1">
              <a:lnSpc>
                <a:spcPct val="100000"/>
              </a:lnSpc>
              <a:spcBef>
                <a:spcPts val="0"/>
              </a:spcBef>
              <a:spcAft>
                <a:spcPts val="1200"/>
              </a:spcAft>
              <a:buClrTx/>
              <a:buSzTx/>
              <a:buFontTx/>
              <a:buNone/>
              <a:tabLst/>
              <a:defRPr/>
            </a:pPr>
            <a:r>
              <a:rPr kumimoji="0" lang="en-US" sz="1999" b="0" i="0" u="none" strike="noStrike" kern="0" cap="none" spc="0" normalizeH="0" baseline="0" noProof="0" dirty="0" smtClean="0">
                <a:ln>
                  <a:noFill/>
                </a:ln>
                <a:solidFill>
                  <a:schemeClr val="bg1"/>
                </a:solidFill>
                <a:effectLst/>
                <a:uLnTx/>
                <a:uFillTx/>
              </a:rPr>
              <a:t>Extensible, supports R and Python</a:t>
            </a:r>
            <a:endParaRPr kumimoji="0" lang="en-US" sz="1999" b="0" i="0" u="none" strike="noStrike" kern="0" cap="none" spc="0" normalizeH="0" baseline="0" noProof="0" dirty="0">
              <a:ln>
                <a:noFill/>
              </a:ln>
              <a:solidFill>
                <a:schemeClr val="bg1"/>
              </a:solidFill>
              <a:effectLst/>
              <a:uLnTx/>
              <a:uFillTx/>
            </a:endParaRPr>
          </a:p>
        </p:txBody>
      </p:sp>
      <p:grpSp>
        <p:nvGrpSpPr>
          <p:cNvPr id="19" name="Group 18"/>
          <p:cNvGrpSpPr/>
          <p:nvPr/>
        </p:nvGrpSpPr>
        <p:grpSpPr>
          <a:xfrm>
            <a:off x="685621" y="2210117"/>
            <a:ext cx="4875530" cy="3291351"/>
            <a:chOff x="452438" y="985838"/>
            <a:chExt cx="6494463" cy="4651816"/>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3" y="1371600"/>
              <a:ext cx="6490200" cy="4266054"/>
            </a:xfrm>
            <a:prstGeom prst="rect">
              <a:avLst/>
            </a:prstGeom>
          </p:spPr>
        </p:pic>
        <p:grpSp>
          <p:nvGrpSpPr>
            <p:cNvPr id="22" name="Group 14"/>
            <p:cNvGrpSpPr>
              <a:grpSpLocks noChangeAspect="1"/>
            </p:cNvGrpSpPr>
            <p:nvPr/>
          </p:nvGrpSpPr>
          <p:grpSpPr bwMode="auto">
            <a:xfrm>
              <a:off x="452438" y="985838"/>
              <a:ext cx="6494463" cy="400050"/>
              <a:chOff x="285" y="621"/>
              <a:chExt cx="4091" cy="252"/>
            </a:xfrm>
          </p:grpSpPr>
          <p:sp>
            <p:nvSpPr>
              <p:cNvPr id="23" name="AutoShape 13"/>
              <p:cNvSpPr>
                <a:spLocks noChangeAspect="1" noChangeArrowheads="1" noTextEdit="1"/>
              </p:cNvSpPr>
              <p:nvPr/>
            </p:nvSpPr>
            <p:spPr bwMode="auto">
              <a:xfrm>
                <a:off x="287" y="623"/>
                <a:ext cx="4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4" name="Freeform 15"/>
              <p:cNvSpPr>
                <a:spLocks/>
              </p:cNvSpPr>
              <p:nvPr/>
            </p:nvSpPr>
            <p:spPr bwMode="auto">
              <a:xfrm>
                <a:off x="285" y="621"/>
                <a:ext cx="4091" cy="250"/>
              </a:xfrm>
              <a:custGeom>
                <a:avLst/>
                <a:gdLst>
                  <a:gd name="T0" fmla="*/ 2160 w 2160"/>
                  <a:gd name="T1" fmla="*/ 42 h 129"/>
                  <a:gd name="T2" fmla="*/ 2117 w 2160"/>
                  <a:gd name="T3" fmla="*/ 0 h 129"/>
                  <a:gd name="T4" fmla="*/ 43 w 2160"/>
                  <a:gd name="T5" fmla="*/ 0 h 129"/>
                  <a:gd name="T6" fmla="*/ 0 w 2160"/>
                  <a:gd name="T7" fmla="*/ 42 h 129"/>
                  <a:gd name="T8" fmla="*/ 0 w 2160"/>
                  <a:gd name="T9" fmla="*/ 129 h 129"/>
                  <a:gd name="T10" fmla="*/ 2160 w 2160"/>
                  <a:gd name="T11" fmla="*/ 129 h 129"/>
                  <a:gd name="T12" fmla="*/ 2160 w 2160"/>
                  <a:gd name="T13" fmla="*/ 42 h 129"/>
                </a:gdLst>
                <a:ahLst/>
                <a:cxnLst>
                  <a:cxn ang="0">
                    <a:pos x="T0" y="T1"/>
                  </a:cxn>
                  <a:cxn ang="0">
                    <a:pos x="T2" y="T3"/>
                  </a:cxn>
                  <a:cxn ang="0">
                    <a:pos x="T4" y="T5"/>
                  </a:cxn>
                  <a:cxn ang="0">
                    <a:pos x="T6" y="T7"/>
                  </a:cxn>
                  <a:cxn ang="0">
                    <a:pos x="T8" y="T9"/>
                  </a:cxn>
                  <a:cxn ang="0">
                    <a:pos x="T10" y="T11"/>
                  </a:cxn>
                  <a:cxn ang="0">
                    <a:pos x="T12" y="T13"/>
                  </a:cxn>
                </a:cxnLst>
                <a:rect l="0" t="0" r="r" b="b"/>
                <a:pathLst>
                  <a:path w="2160" h="129">
                    <a:moveTo>
                      <a:pt x="2160" y="42"/>
                    </a:moveTo>
                    <a:cubicBezTo>
                      <a:pt x="2160" y="19"/>
                      <a:pt x="2140" y="0"/>
                      <a:pt x="2117" y="0"/>
                    </a:cubicBezTo>
                    <a:cubicBezTo>
                      <a:pt x="43" y="0"/>
                      <a:pt x="43" y="0"/>
                      <a:pt x="43" y="0"/>
                    </a:cubicBezTo>
                    <a:cubicBezTo>
                      <a:pt x="20" y="0"/>
                      <a:pt x="0" y="19"/>
                      <a:pt x="0" y="42"/>
                    </a:cubicBezTo>
                    <a:cubicBezTo>
                      <a:pt x="0" y="129"/>
                      <a:pt x="0" y="129"/>
                      <a:pt x="0" y="129"/>
                    </a:cubicBezTo>
                    <a:cubicBezTo>
                      <a:pt x="2160" y="129"/>
                      <a:pt x="2160" y="129"/>
                      <a:pt x="2160" y="129"/>
                    </a:cubicBezTo>
                    <a:lnTo>
                      <a:pt x="2160" y="42"/>
                    </a:lnTo>
                    <a:close/>
                  </a:path>
                </a:pathLst>
              </a:custGeom>
              <a:solidFill>
                <a:srgbClr val="E5E5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5" name="Rectangle 16"/>
              <p:cNvSpPr>
                <a:spLocks noChangeArrowheads="1"/>
              </p:cNvSpPr>
              <p:nvPr/>
            </p:nvSpPr>
            <p:spPr bwMode="auto">
              <a:xfrm>
                <a:off x="537" y="701"/>
                <a:ext cx="3556" cy="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6" name="Freeform 17"/>
              <p:cNvSpPr>
                <a:spLocks/>
              </p:cNvSpPr>
              <p:nvPr/>
            </p:nvSpPr>
            <p:spPr bwMode="auto">
              <a:xfrm>
                <a:off x="323" y="666"/>
                <a:ext cx="187" cy="192"/>
              </a:xfrm>
              <a:custGeom>
                <a:avLst/>
                <a:gdLst>
                  <a:gd name="T0" fmla="*/ 93 w 99"/>
                  <a:gd name="T1" fmla="*/ 41 h 99"/>
                  <a:gd name="T2" fmla="*/ 41 w 99"/>
                  <a:gd name="T3" fmla="*/ 93 h 99"/>
                  <a:gd name="T4" fmla="*/ 6 w 99"/>
                  <a:gd name="T5" fmla="*/ 59 h 99"/>
                  <a:gd name="T6" fmla="*/ 58 w 99"/>
                  <a:gd name="T7" fmla="*/ 6 h 99"/>
                  <a:gd name="T8" fmla="*/ 93 w 99"/>
                  <a:gd name="T9" fmla="*/ 41 h 99"/>
                </a:gdLst>
                <a:ahLst/>
                <a:cxnLst>
                  <a:cxn ang="0">
                    <a:pos x="T0" y="T1"/>
                  </a:cxn>
                  <a:cxn ang="0">
                    <a:pos x="T2" y="T3"/>
                  </a:cxn>
                  <a:cxn ang="0">
                    <a:pos x="T4" y="T5"/>
                  </a:cxn>
                  <a:cxn ang="0">
                    <a:pos x="T6" y="T7"/>
                  </a:cxn>
                  <a:cxn ang="0">
                    <a:pos x="T8" y="T9"/>
                  </a:cxn>
                </a:cxnLst>
                <a:rect l="0" t="0" r="r" b="b"/>
                <a:pathLst>
                  <a:path w="99" h="99">
                    <a:moveTo>
                      <a:pt x="93" y="41"/>
                    </a:moveTo>
                    <a:cubicBezTo>
                      <a:pt x="99" y="72"/>
                      <a:pt x="72" y="99"/>
                      <a:pt x="41" y="93"/>
                    </a:cubicBezTo>
                    <a:cubicBezTo>
                      <a:pt x="24" y="90"/>
                      <a:pt x="10" y="76"/>
                      <a:pt x="6" y="59"/>
                    </a:cubicBezTo>
                    <a:cubicBezTo>
                      <a:pt x="0" y="27"/>
                      <a:pt x="27" y="0"/>
                      <a:pt x="58" y="6"/>
                    </a:cubicBezTo>
                    <a:cubicBezTo>
                      <a:pt x="76" y="10"/>
                      <a:pt x="90" y="24"/>
                      <a:pt x="93" y="41"/>
                    </a:cubicBezTo>
                    <a:close/>
                  </a:path>
                </a:pathLst>
              </a:custGeom>
              <a:solidFill>
                <a:srgbClr val="1EBA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7" name="Freeform 18"/>
              <p:cNvSpPr>
                <a:spLocks/>
              </p:cNvSpPr>
              <p:nvPr/>
            </p:nvSpPr>
            <p:spPr bwMode="auto">
              <a:xfrm>
                <a:off x="368" y="726"/>
                <a:ext cx="99" cy="73"/>
              </a:xfrm>
              <a:custGeom>
                <a:avLst/>
                <a:gdLst>
                  <a:gd name="T0" fmla="*/ 33 w 99"/>
                  <a:gd name="T1" fmla="*/ 27 h 73"/>
                  <a:gd name="T2" fmla="*/ 61 w 99"/>
                  <a:gd name="T3" fmla="*/ 0 h 73"/>
                  <a:gd name="T4" fmla="*/ 38 w 99"/>
                  <a:gd name="T5" fmla="*/ 0 h 73"/>
                  <a:gd name="T6" fmla="*/ 0 w 99"/>
                  <a:gd name="T7" fmla="*/ 37 h 73"/>
                  <a:gd name="T8" fmla="*/ 38 w 99"/>
                  <a:gd name="T9" fmla="*/ 73 h 73"/>
                  <a:gd name="T10" fmla="*/ 61 w 99"/>
                  <a:gd name="T11" fmla="*/ 73 h 73"/>
                  <a:gd name="T12" fmla="*/ 33 w 99"/>
                  <a:gd name="T13" fmla="*/ 46 h 73"/>
                  <a:gd name="T14" fmla="*/ 99 w 99"/>
                  <a:gd name="T15" fmla="*/ 46 h 73"/>
                  <a:gd name="T16" fmla="*/ 99 w 99"/>
                  <a:gd name="T17" fmla="*/ 27 h 73"/>
                  <a:gd name="T18" fmla="*/ 33 w 99"/>
                  <a:gd name="T19"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73">
                    <a:moveTo>
                      <a:pt x="33" y="27"/>
                    </a:moveTo>
                    <a:lnTo>
                      <a:pt x="61" y="0"/>
                    </a:lnTo>
                    <a:lnTo>
                      <a:pt x="38" y="0"/>
                    </a:lnTo>
                    <a:lnTo>
                      <a:pt x="0" y="37"/>
                    </a:lnTo>
                    <a:lnTo>
                      <a:pt x="38" y="73"/>
                    </a:lnTo>
                    <a:lnTo>
                      <a:pt x="61" y="73"/>
                    </a:lnTo>
                    <a:lnTo>
                      <a:pt x="33" y="46"/>
                    </a:lnTo>
                    <a:lnTo>
                      <a:pt x="99" y="46"/>
                    </a:lnTo>
                    <a:lnTo>
                      <a:pt x="99" y="27"/>
                    </a:lnTo>
                    <a:lnTo>
                      <a:pt x="33"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8" name="Freeform 19"/>
              <p:cNvSpPr>
                <a:spLocks/>
              </p:cNvSpPr>
              <p:nvPr/>
            </p:nvSpPr>
            <p:spPr bwMode="auto">
              <a:xfrm>
                <a:off x="4229" y="621"/>
                <a:ext cx="147" cy="83"/>
              </a:xfrm>
              <a:custGeom>
                <a:avLst/>
                <a:gdLst>
                  <a:gd name="T0" fmla="*/ 35 w 78"/>
                  <a:gd name="T1" fmla="*/ 0 h 43"/>
                  <a:gd name="T2" fmla="*/ 0 w 78"/>
                  <a:gd name="T3" fmla="*/ 0 h 43"/>
                  <a:gd name="T4" fmla="*/ 0 w 78"/>
                  <a:gd name="T5" fmla="*/ 43 h 43"/>
                  <a:gd name="T6" fmla="*/ 78 w 78"/>
                  <a:gd name="T7" fmla="*/ 43 h 43"/>
                  <a:gd name="T8" fmla="*/ 78 w 78"/>
                  <a:gd name="T9" fmla="*/ 42 h 43"/>
                  <a:gd name="T10" fmla="*/ 35 w 78"/>
                  <a:gd name="T11" fmla="*/ 0 h 43"/>
                </a:gdLst>
                <a:ahLst/>
                <a:cxnLst>
                  <a:cxn ang="0">
                    <a:pos x="T0" y="T1"/>
                  </a:cxn>
                  <a:cxn ang="0">
                    <a:pos x="T2" y="T3"/>
                  </a:cxn>
                  <a:cxn ang="0">
                    <a:pos x="T4" y="T5"/>
                  </a:cxn>
                  <a:cxn ang="0">
                    <a:pos x="T6" y="T7"/>
                  </a:cxn>
                  <a:cxn ang="0">
                    <a:pos x="T8" y="T9"/>
                  </a:cxn>
                  <a:cxn ang="0">
                    <a:pos x="T10" y="T11"/>
                  </a:cxn>
                </a:cxnLst>
                <a:rect l="0" t="0" r="r" b="b"/>
                <a:pathLst>
                  <a:path w="78" h="43">
                    <a:moveTo>
                      <a:pt x="35" y="0"/>
                    </a:moveTo>
                    <a:cubicBezTo>
                      <a:pt x="0" y="0"/>
                      <a:pt x="0" y="0"/>
                      <a:pt x="0" y="0"/>
                    </a:cubicBezTo>
                    <a:cubicBezTo>
                      <a:pt x="0" y="43"/>
                      <a:pt x="0" y="43"/>
                      <a:pt x="0" y="43"/>
                    </a:cubicBezTo>
                    <a:cubicBezTo>
                      <a:pt x="78" y="43"/>
                      <a:pt x="78" y="43"/>
                      <a:pt x="78" y="43"/>
                    </a:cubicBezTo>
                    <a:cubicBezTo>
                      <a:pt x="78" y="42"/>
                      <a:pt x="78" y="42"/>
                      <a:pt x="78" y="42"/>
                    </a:cubicBezTo>
                    <a:cubicBezTo>
                      <a:pt x="78" y="19"/>
                      <a:pt x="58" y="0"/>
                      <a:pt x="35" y="0"/>
                    </a:cubicBezTo>
                    <a:close/>
                  </a:path>
                </a:pathLst>
              </a:custGeom>
              <a:solidFill>
                <a:srgbClr val="BE1E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29" name="Freeform 20"/>
              <p:cNvSpPr>
                <a:spLocks/>
              </p:cNvSpPr>
              <p:nvPr/>
            </p:nvSpPr>
            <p:spPr bwMode="auto">
              <a:xfrm>
                <a:off x="4277" y="644"/>
                <a:ext cx="41" cy="43"/>
              </a:xfrm>
              <a:custGeom>
                <a:avLst/>
                <a:gdLst>
                  <a:gd name="T0" fmla="*/ 36 w 41"/>
                  <a:gd name="T1" fmla="*/ 43 h 43"/>
                  <a:gd name="T2" fmla="*/ 0 w 41"/>
                  <a:gd name="T3" fmla="*/ 6 h 43"/>
                  <a:gd name="T4" fmla="*/ 5 w 41"/>
                  <a:gd name="T5" fmla="*/ 0 h 43"/>
                  <a:gd name="T6" fmla="*/ 41 w 41"/>
                  <a:gd name="T7" fmla="*/ 37 h 43"/>
                  <a:gd name="T8" fmla="*/ 36 w 41"/>
                  <a:gd name="T9" fmla="*/ 43 h 43"/>
                </a:gdLst>
                <a:ahLst/>
                <a:cxnLst>
                  <a:cxn ang="0">
                    <a:pos x="T0" y="T1"/>
                  </a:cxn>
                  <a:cxn ang="0">
                    <a:pos x="T2" y="T3"/>
                  </a:cxn>
                  <a:cxn ang="0">
                    <a:pos x="T4" y="T5"/>
                  </a:cxn>
                  <a:cxn ang="0">
                    <a:pos x="T6" y="T7"/>
                  </a:cxn>
                  <a:cxn ang="0">
                    <a:pos x="T8" y="T9"/>
                  </a:cxn>
                </a:cxnLst>
                <a:rect l="0" t="0" r="r" b="b"/>
                <a:pathLst>
                  <a:path w="41" h="43">
                    <a:moveTo>
                      <a:pt x="36" y="43"/>
                    </a:moveTo>
                    <a:lnTo>
                      <a:pt x="0" y="6"/>
                    </a:lnTo>
                    <a:lnTo>
                      <a:pt x="5" y="0"/>
                    </a:lnTo>
                    <a:lnTo>
                      <a:pt x="41" y="37"/>
                    </a:lnTo>
                    <a:lnTo>
                      <a:pt x="36"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sp>
            <p:nvSpPr>
              <p:cNvPr id="30" name="Freeform 21"/>
              <p:cNvSpPr>
                <a:spLocks/>
              </p:cNvSpPr>
              <p:nvPr/>
            </p:nvSpPr>
            <p:spPr bwMode="auto">
              <a:xfrm>
                <a:off x="4277" y="644"/>
                <a:ext cx="41" cy="43"/>
              </a:xfrm>
              <a:custGeom>
                <a:avLst/>
                <a:gdLst>
                  <a:gd name="T0" fmla="*/ 0 w 41"/>
                  <a:gd name="T1" fmla="*/ 37 h 43"/>
                  <a:gd name="T2" fmla="*/ 36 w 41"/>
                  <a:gd name="T3" fmla="*/ 0 h 43"/>
                  <a:gd name="T4" fmla="*/ 41 w 41"/>
                  <a:gd name="T5" fmla="*/ 6 h 43"/>
                  <a:gd name="T6" fmla="*/ 5 w 41"/>
                  <a:gd name="T7" fmla="*/ 43 h 43"/>
                  <a:gd name="T8" fmla="*/ 0 w 41"/>
                  <a:gd name="T9" fmla="*/ 37 h 43"/>
                </a:gdLst>
                <a:ahLst/>
                <a:cxnLst>
                  <a:cxn ang="0">
                    <a:pos x="T0" y="T1"/>
                  </a:cxn>
                  <a:cxn ang="0">
                    <a:pos x="T2" y="T3"/>
                  </a:cxn>
                  <a:cxn ang="0">
                    <a:pos x="T4" y="T5"/>
                  </a:cxn>
                  <a:cxn ang="0">
                    <a:pos x="T6" y="T7"/>
                  </a:cxn>
                  <a:cxn ang="0">
                    <a:pos x="T8" y="T9"/>
                  </a:cxn>
                </a:cxnLst>
                <a:rect l="0" t="0" r="r" b="b"/>
                <a:pathLst>
                  <a:path w="41" h="43">
                    <a:moveTo>
                      <a:pt x="0" y="37"/>
                    </a:moveTo>
                    <a:lnTo>
                      <a:pt x="36" y="0"/>
                    </a:lnTo>
                    <a:lnTo>
                      <a:pt x="41" y="6"/>
                    </a:lnTo>
                    <a:lnTo>
                      <a:pt x="5" y="43"/>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ysClr val="windowText" lastClr="000000"/>
                  </a:solidFill>
                  <a:effectLst/>
                  <a:uLnTx/>
                  <a:uFillTx/>
                </a:endParaRPr>
              </a:p>
            </p:txBody>
          </p:sp>
        </p:grpSp>
      </p:grpSp>
    </p:spTree>
    <p:extLst>
      <p:ext uri="{BB962C8B-B14F-4D97-AF65-F5344CB8AC3E}">
        <p14:creationId xmlns:p14="http://schemas.microsoft.com/office/powerpoint/2010/main" val="382309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grpId="0" nodeType="after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par>
                                <p:cTn id="12" presetID="10" presetClass="entr" presetSubtype="0" fill="hold" nodeType="withEffect">
                                  <p:stCondLst>
                                    <p:cond delay="12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420" y="3209631"/>
            <a:ext cx="536909" cy="521933"/>
          </a:xfrm>
          <a:prstGeom prst="rect">
            <a:avLst/>
          </a:prstGeom>
        </p:spPr>
      </p:pic>
      <p:grpSp>
        <p:nvGrpSpPr>
          <p:cNvPr id="5" name="Group 4"/>
          <p:cNvGrpSpPr>
            <a:grpSpLocks noChangeAspect="1"/>
          </p:cNvGrpSpPr>
          <p:nvPr/>
        </p:nvGrpSpPr>
        <p:grpSpPr bwMode="auto">
          <a:xfrm>
            <a:off x="5409547" y="1366992"/>
            <a:ext cx="7817723" cy="4229120"/>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25" name="Freeform 21"/>
          <p:cNvSpPr>
            <a:spLocks/>
          </p:cNvSpPr>
          <p:nvPr/>
        </p:nvSpPr>
        <p:spPr bwMode="auto">
          <a:xfrm>
            <a:off x="13205525" y="3058209"/>
            <a:ext cx="870334" cy="851378"/>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9" name="DELAY"/>
          <p:cNvSpPr/>
          <p:nvPr/>
        </p:nvSpPr>
        <p:spPr bwMode="auto">
          <a:xfrm>
            <a:off x="12188825" y="-816883"/>
            <a:ext cx="818263" cy="81826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Freeform 5"/>
          <p:cNvSpPr>
            <a:spLocks noEditPoints="1"/>
          </p:cNvSpPr>
          <p:nvPr/>
        </p:nvSpPr>
        <p:spPr bwMode="auto">
          <a:xfrm>
            <a:off x="5413704" y="3340673"/>
            <a:ext cx="931969" cy="278549"/>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28" name="TextBox 27"/>
          <p:cNvSpPr txBox="1"/>
          <p:nvPr/>
        </p:nvSpPr>
        <p:spPr>
          <a:xfrm>
            <a:off x="7817878"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Why did it </a:t>
            </a:r>
            <a:r>
              <a:rPr lang="en-US" sz="1568" dirty="0">
                <a:gradFill>
                  <a:gsLst>
                    <a:gs pos="2917">
                      <a:srgbClr val="FFFFFF"/>
                    </a:gs>
                    <a:gs pos="30000">
                      <a:srgbClr val="FFFFFF"/>
                    </a:gs>
                  </a:gsLst>
                  <a:lin ang="5400000" scaled="0"/>
                </a:gradFill>
                <a:latin typeface="Segoe UI Semilight"/>
              </a:rPr>
              <a:t>happen?</a:t>
            </a:r>
          </a:p>
        </p:txBody>
      </p:sp>
      <p:sp>
        <p:nvSpPr>
          <p:cNvPr id="29" name="TextBox 28"/>
          <p:cNvSpPr txBox="1"/>
          <p:nvPr/>
        </p:nvSpPr>
        <p:spPr>
          <a:xfrm>
            <a:off x="9744903"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 will </a:t>
            </a:r>
            <a:r>
              <a:rPr lang="en-US" sz="1568" dirty="0">
                <a:gradFill>
                  <a:gsLst>
                    <a:gs pos="2917">
                      <a:srgbClr val="FFFFFF"/>
                    </a:gs>
                    <a:gs pos="30000">
                      <a:srgbClr val="FFFFFF"/>
                    </a:gs>
                  </a:gsLst>
                  <a:lin ang="5400000" scaled="0"/>
                </a:gradFill>
                <a:latin typeface="Segoe UI Semilight"/>
              </a:rPr>
              <a:t>happen?</a:t>
            </a:r>
          </a:p>
        </p:txBody>
      </p:sp>
      <p:sp>
        <p:nvSpPr>
          <p:cNvPr id="30" name="TextBox 29"/>
          <p:cNvSpPr txBox="1"/>
          <p:nvPr/>
        </p:nvSpPr>
        <p:spPr>
          <a:xfrm>
            <a:off x="1162071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should I do?</a:t>
            </a:r>
          </a:p>
        </p:txBody>
      </p:sp>
      <p:sp>
        <p:nvSpPr>
          <p:cNvPr id="31" name="TextBox 30"/>
          <p:cNvSpPr txBox="1"/>
          <p:nvPr/>
        </p:nvSpPr>
        <p:spPr>
          <a:xfrm>
            <a:off x="5954867" y="4363724"/>
            <a:ext cx="2191876" cy="506769"/>
          </a:xfrm>
          <a:prstGeom prst="rect">
            <a:avLst/>
          </a:prstGeom>
          <a:noFill/>
        </p:spPr>
        <p:txBody>
          <a:bodyPr wrap="square" lIns="179238" tIns="143391" rIns="179238" bIns="143391" rtlCol="0">
            <a:spAutoFit/>
          </a:bodyPr>
          <a:lstStyle/>
          <a:p>
            <a:pPr algn="ctr" defTabSz="914180">
              <a:lnSpc>
                <a:spcPct val="90000"/>
              </a:lnSpc>
              <a:spcAft>
                <a:spcPts val="588"/>
              </a:spcAft>
              <a:defRPr/>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What</a:t>
            </a:r>
            <a:r>
              <a:rPr lang="en-US" sz="1568" dirty="0">
                <a:gradFill>
                  <a:gsLst>
                    <a:gs pos="2917">
                      <a:srgbClr val="FFFFFF"/>
                    </a:gs>
                    <a:gs pos="30000">
                      <a:srgbClr val="FFFFFF"/>
                    </a:gs>
                  </a:gsLst>
                  <a:lin ang="5400000" scaled="0"/>
                </a:gradFill>
                <a:latin typeface="Segoe UI Semilight"/>
              </a:rPr>
              <a:t> happened?</a:t>
            </a:r>
          </a:p>
        </p:txBody>
      </p:sp>
      <p:pic>
        <p:nvPicPr>
          <p:cNvPr id="33" name="Picture 32"/>
          <p:cNvPicPr>
            <a:picLocks noChangeAspect="1"/>
          </p:cNvPicPr>
          <p:nvPr/>
        </p:nvPicPr>
        <p:blipFill>
          <a:blip r:embed="rId3"/>
          <a:stretch>
            <a:fillRect/>
          </a:stretch>
        </p:blipFill>
        <p:spPr>
          <a:xfrm>
            <a:off x="4657406" y="1357824"/>
            <a:ext cx="464396" cy="528019"/>
          </a:xfrm>
          <a:prstGeom prst="rect">
            <a:avLst/>
          </a:prstGeom>
        </p:spPr>
      </p:pic>
      <p:pic>
        <p:nvPicPr>
          <p:cNvPr id="34" name="Picture 33"/>
          <p:cNvPicPr>
            <a:picLocks noChangeAspect="1"/>
          </p:cNvPicPr>
          <p:nvPr/>
        </p:nvPicPr>
        <p:blipFill>
          <a:blip r:embed="rId4"/>
          <a:stretch>
            <a:fillRect/>
          </a:stretch>
        </p:blipFill>
        <p:spPr>
          <a:xfrm rot="5400000">
            <a:off x="4605778" y="2372452"/>
            <a:ext cx="567653" cy="356471"/>
          </a:xfrm>
          <a:prstGeom prst="rect">
            <a:avLst/>
          </a:prstGeom>
        </p:spPr>
      </p:pic>
      <p:pic>
        <p:nvPicPr>
          <p:cNvPr id="36" name="Picture 35"/>
          <p:cNvPicPr>
            <a:picLocks noChangeAspect="1"/>
          </p:cNvPicPr>
          <p:nvPr/>
        </p:nvPicPr>
        <p:blipFill>
          <a:blip r:embed="rId5"/>
          <a:stretch>
            <a:fillRect/>
          </a:stretch>
        </p:blipFill>
        <p:spPr>
          <a:xfrm>
            <a:off x="4633892" y="4253696"/>
            <a:ext cx="511426" cy="404815"/>
          </a:xfrm>
          <a:prstGeom prst="rect">
            <a:avLst/>
          </a:prstGeom>
        </p:spPr>
      </p:pic>
      <p:pic>
        <p:nvPicPr>
          <p:cNvPr id="37" name="Picture 36"/>
          <p:cNvPicPr>
            <a:picLocks noChangeAspect="1"/>
          </p:cNvPicPr>
          <p:nvPr/>
        </p:nvPicPr>
        <p:blipFill>
          <a:blip r:embed="rId6"/>
          <a:stretch>
            <a:fillRect/>
          </a:stretch>
        </p:blipFill>
        <p:spPr>
          <a:xfrm>
            <a:off x="4698555" y="5143976"/>
            <a:ext cx="382100" cy="498685"/>
          </a:xfrm>
          <a:prstGeom prst="rect">
            <a:avLst/>
          </a:prstGeom>
        </p:spPr>
      </p:pic>
      <p:pic>
        <p:nvPicPr>
          <p:cNvPr id="20" name="Picture 19"/>
          <p:cNvPicPr>
            <a:picLocks noChangeAspect="1"/>
          </p:cNvPicPr>
          <p:nvPr/>
        </p:nvPicPr>
        <p:blipFill>
          <a:blip r:embed="rId7"/>
          <a:stretch>
            <a:fillRect/>
          </a:stretch>
        </p:blipFill>
        <p:spPr>
          <a:xfrm>
            <a:off x="6855285" y="3210814"/>
            <a:ext cx="440123" cy="541550"/>
          </a:xfrm>
          <a:prstGeom prst="rect">
            <a:avLst/>
          </a:prstGeom>
        </p:spPr>
      </p:pic>
      <p:pic>
        <p:nvPicPr>
          <p:cNvPr id="26" name="Picture 25"/>
          <p:cNvPicPr>
            <a:picLocks noChangeAspect="1"/>
          </p:cNvPicPr>
          <p:nvPr/>
        </p:nvPicPr>
        <p:blipFill>
          <a:blip r:embed="rId8"/>
          <a:stretch>
            <a:fillRect/>
          </a:stretch>
        </p:blipFill>
        <p:spPr>
          <a:xfrm>
            <a:off x="8644337" y="3159183"/>
            <a:ext cx="663199" cy="409170"/>
          </a:xfrm>
          <a:prstGeom prst="rect">
            <a:avLst/>
          </a:prstGeom>
        </p:spPr>
      </p:pic>
      <p:pic>
        <p:nvPicPr>
          <p:cNvPr id="38" name="Picture 37"/>
          <p:cNvPicPr>
            <a:picLocks noChangeAspect="1"/>
          </p:cNvPicPr>
          <p:nvPr/>
        </p:nvPicPr>
        <p:blipFill>
          <a:blip r:embed="rId9"/>
          <a:stretch>
            <a:fillRect/>
          </a:stretch>
        </p:blipFill>
        <p:spPr>
          <a:xfrm>
            <a:off x="10481678" y="3170315"/>
            <a:ext cx="669228" cy="661893"/>
          </a:xfrm>
          <a:prstGeom prst="rect">
            <a:avLst/>
          </a:prstGeom>
        </p:spPr>
      </p:pic>
      <p:pic>
        <p:nvPicPr>
          <p:cNvPr id="39" name="Picture 38"/>
          <p:cNvPicPr>
            <a:picLocks noChangeAspect="1"/>
          </p:cNvPicPr>
          <p:nvPr/>
        </p:nvPicPr>
        <p:blipFill>
          <a:blip r:embed="rId10"/>
          <a:stretch>
            <a:fillRect/>
          </a:stretch>
        </p:blipFill>
        <p:spPr>
          <a:xfrm>
            <a:off x="12381778" y="3170316"/>
            <a:ext cx="663199" cy="661893"/>
          </a:xfrm>
          <a:prstGeom prst="rect">
            <a:avLst/>
          </a:prstGeom>
        </p:spPr>
      </p:pic>
      <p:sp useBgFill="1">
        <p:nvSpPr>
          <p:cNvPr id="3" name="Rectangle 2"/>
          <p:cNvSpPr/>
          <p:nvPr/>
        </p:nvSpPr>
        <p:spPr bwMode="auto">
          <a:xfrm>
            <a:off x="6308843" y="2626206"/>
            <a:ext cx="7857274" cy="221072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extBox 1"/>
          <p:cNvSpPr txBox="1"/>
          <p:nvPr/>
        </p:nvSpPr>
        <p:spPr>
          <a:xfrm>
            <a:off x="6397376" y="2819323"/>
            <a:ext cx="2480773" cy="1375514"/>
          </a:xfrm>
          <a:prstGeom prst="rect">
            <a:avLst/>
          </a:prstGeom>
          <a:noFill/>
        </p:spPr>
        <p:txBody>
          <a:bodyPr wrap="square" lIns="179238" tIns="143391" rIns="179238" bIns="143391" rtlCol="0">
            <a:spAutoFit/>
          </a:bodyPr>
          <a:lstStyle/>
          <a:p>
            <a:pPr defTabSz="914180">
              <a:lnSpc>
                <a:spcPct val="90000"/>
              </a:lnSpc>
              <a:spcAft>
                <a:spcPts val="588"/>
              </a:spcAft>
              <a:defRPr/>
            </a:pPr>
            <a:r>
              <a:rPr lang="en-US" sz="3822" spc="-49" dirty="0">
                <a:gradFill>
                  <a:gsLst>
                    <a:gs pos="2917">
                      <a:srgbClr val="FFFFFF"/>
                    </a:gs>
                    <a:gs pos="30000">
                      <a:srgbClr val="FFFFFF"/>
                    </a:gs>
                  </a:gsLst>
                  <a:lin ang="5400000" scaled="0"/>
                </a:gradFill>
                <a:latin typeface="Segoe UI Light"/>
              </a:rPr>
              <a:t>Intelligent </a:t>
            </a:r>
            <a:br>
              <a:rPr lang="en-US" sz="3822" spc="-49" dirty="0">
                <a:gradFill>
                  <a:gsLst>
                    <a:gs pos="2917">
                      <a:srgbClr val="FFFFFF"/>
                    </a:gs>
                    <a:gs pos="30000">
                      <a:srgbClr val="FFFFFF"/>
                    </a:gs>
                  </a:gsLst>
                  <a:lin ang="5400000" scaled="0"/>
                </a:gradFill>
                <a:latin typeface="Segoe UI Light"/>
              </a:rPr>
            </a:br>
            <a:r>
              <a:rPr lang="en-US" sz="3822" spc="-49" dirty="0">
                <a:gradFill>
                  <a:gsLst>
                    <a:gs pos="2917">
                      <a:srgbClr val="FFFFFF"/>
                    </a:gs>
                    <a:gs pos="30000">
                      <a:srgbClr val="FFFFFF"/>
                    </a:gs>
                  </a:gsLst>
                  <a:lin ang="5400000" scaled="0"/>
                </a:gradFill>
                <a:latin typeface="Segoe UI Light"/>
              </a:rPr>
              <a:t>action</a:t>
            </a:r>
          </a:p>
        </p:txBody>
      </p:sp>
    </p:spTree>
    <p:extLst>
      <p:ext uri="{BB962C8B-B14F-4D97-AF65-F5344CB8AC3E}">
        <p14:creationId xmlns:p14="http://schemas.microsoft.com/office/powerpoint/2010/main" val="41079345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5" name="TextBox 4"/>
          <p:cNvSpPr txBox="1"/>
          <p:nvPr/>
        </p:nvSpPr>
        <p:spPr>
          <a:xfrm>
            <a:off x="1065212" y="2286000"/>
            <a:ext cx="10086973" cy="3373231"/>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solidFill>
                  <a:schemeClr val="bg1"/>
                </a:solidFill>
              </a:rPr>
              <a:t>aka.ms/Azure-</a:t>
            </a:r>
            <a:r>
              <a:rPr lang="en-US" sz="4000" dirty="0" err="1" smtClean="0">
                <a:solidFill>
                  <a:schemeClr val="bg1"/>
                </a:solidFill>
              </a:rPr>
              <a:t>DevCamp</a:t>
            </a:r>
            <a:endParaRPr lang="en-US" sz="4000" dirty="0" smtClean="0">
              <a:solidFill>
                <a:schemeClr val="bg1"/>
              </a:solidFill>
            </a:endParaRPr>
          </a:p>
          <a:p>
            <a:pPr algn="ctr">
              <a:lnSpc>
                <a:spcPct val="90000"/>
              </a:lnSpc>
              <a:spcAft>
                <a:spcPts val="600"/>
              </a:spcAft>
            </a:pPr>
            <a:endParaRPr lang="en-US" sz="4000" dirty="0" smtClean="0">
              <a:solidFill>
                <a:schemeClr val="bg1"/>
              </a:solidFill>
            </a:endParaRPr>
          </a:p>
          <a:p>
            <a:pPr algn="ctr">
              <a:lnSpc>
                <a:spcPct val="90000"/>
              </a:lnSpc>
              <a:spcAft>
                <a:spcPts val="600"/>
              </a:spcAft>
            </a:pPr>
            <a:r>
              <a:rPr lang="en-US" sz="4000" dirty="0" smtClean="0">
                <a:solidFill>
                  <a:schemeClr val="bg1"/>
                </a:solidFill>
              </a:rPr>
              <a:t>aka.ms/</a:t>
            </a:r>
            <a:r>
              <a:rPr lang="en-US" sz="4000" dirty="0" err="1" smtClean="0">
                <a:solidFill>
                  <a:schemeClr val="bg1"/>
                </a:solidFill>
              </a:rPr>
              <a:t>NZDevCampNov</a:t>
            </a:r>
            <a:endParaRPr lang="en-US" sz="4000" dirty="0">
              <a:solidFill>
                <a:schemeClr val="bg1"/>
              </a:solidFill>
            </a:endParaRPr>
          </a:p>
          <a:p>
            <a:pPr algn="ctr">
              <a:lnSpc>
                <a:spcPct val="90000"/>
              </a:lnSpc>
              <a:spcAft>
                <a:spcPts val="600"/>
              </a:spcAft>
            </a:pPr>
            <a:endParaRPr lang="en-US" sz="4000" dirty="0">
              <a:solidFill>
                <a:schemeClr val="bg1"/>
              </a:solidFill>
            </a:endParaRPr>
          </a:p>
          <a:p>
            <a:pPr algn="ctr">
              <a:lnSpc>
                <a:spcPct val="90000"/>
              </a:lnSpc>
              <a:spcAft>
                <a:spcPts val="600"/>
              </a:spcAft>
            </a:pPr>
            <a:r>
              <a:rPr lang="en-US" sz="4000" dirty="0" smtClean="0">
                <a:solidFill>
                  <a:schemeClr val="bg1"/>
                </a:solidFill>
              </a:rPr>
              <a:t>github.com/</a:t>
            </a:r>
            <a:r>
              <a:rPr lang="en-US" sz="4000" dirty="0" err="1" smtClean="0">
                <a:solidFill>
                  <a:schemeClr val="bg1"/>
                </a:solidFill>
              </a:rPr>
              <a:t>ovishesh</a:t>
            </a:r>
            <a:endParaRPr lang="en-US" sz="4000" dirty="0" smtClean="0">
              <a:solidFill>
                <a:schemeClr val="bg1"/>
              </a:solidFill>
            </a:endParaRPr>
          </a:p>
        </p:txBody>
      </p:sp>
    </p:spTree>
    <p:extLst>
      <p:ext uri="{BB962C8B-B14F-4D97-AF65-F5344CB8AC3E}">
        <p14:creationId xmlns:p14="http://schemas.microsoft.com/office/powerpoint/2010/main" val="15815443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814881" y="850885"/>
            <a:ext cx="962586" cy="2646276"/>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31" name="Freeform 13"/>
          <p:cNvSpPr>
            <a:spLocks/>
          </p:cNvSpPr>
          <p:nvPr/>
        </p:nvSpPr>
        <p:spPr bwMode="auto">
          <a:xfrm>
            <a:off x="8840698" y="3473784"/>
            <a:ext cx="936769" cy="2646276"/>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useBgFill="1">
        <p:nvSpPr>
          <p:cNvPr id="73" name="Rectangle 72"/>
          <p:cNvSpPr/>
          <p:nvPr/>
        </p:nvSpPr>
        <p:spPr bwMode="auto">
          <a:xfrm>
            <a:off x="8451691" y="3105393"/>
            <a:ext cx="450902" cy="7339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372"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591341" y="1314997"/>
            <a:ext cx="2372049" cy="4290678"/>
          </a:xfrm>
          <a:prstGeom prst="rect">
            <a:avLst/>
          </a:prstGeom>
          <a:noFill/>
        </p:spPr>
        <p:txBody>
          <a:bodyPr wrap="square" lIns="179238" tIns="143391" rIns="179238" bIns="143391" rtlCol="0" anchor="ctr">
            <a:spAutoFit/>
          </a:bodyPr>
          <a:lstStyle/>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Power BI</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 Learning</a:t>
            </a:r>
          </a:p>
          <a:p>
            <a:pPr defTabSz="914180">
              <a:lnSpc>
                <a:spcPts val="1470"/>
              </a:lnSpc>
              <a:spcAft>
                <a:spcPts val="1764"/>
              </a:spcAft>
              <a:defRPr/>
            </a:pPr>
            <a:r>
              <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SQL Data Warehouse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HDInsight</a:t>
            </a:r>
            <a:endParaRPr lang="en-US" sz="147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Lake Store</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Stream Analytics</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Factory</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Data Catalog</a:t>
            </a:r>
          </a:p>
          <a:p>
            <a:pPr defTabSz="914180">
              <a:lnSpc>
                <a:spcPts val="1470"/>
              </a:lnSpc>
              <a:spcAft>
                <a:spcPts val="1764"/>
              </a:spcAft>
              <a:defRPr/>
            </a:pPr>
            <a:r>
              <a:rPr lang="en-US" sz="147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0748" y="1357824"/>
            <a:ext cx="464396" cy="528019"/>
          </a:xfrm>
          <a:prstGeom prst="rect">
            <a:avLst/>
          </a:prstGeom>
        </p:spPr>
      </p:pic>
      <p:pic>
        <p:nvPicPr>
          <p:cNvPr id="55" name="Picture 54"/>
          <p:cNvPicPr>
            <a:picLocks noChangeAspect="1"/>
          </p:cNvPicPr>
          <p:nvPr/>
        </p:nvPicPr>
        <p:blipFill>
          <a:blip r:embed="rId3"/>
          <a:stretch>
            <a:fillRect/>
          </a:stretch>
        </p:blipFill>
        <p:spPr>
          <a:xfrm rot="5400000">
            <a:off x="299119" y="2372452"/>
            <a:ext cx="567653" cy="356471"/>
          </a:xfrm>
          <a:prstGeom prst="rect">
            <a:avLst/>
          </a:prstGeom>
        </p:spPr>
      </p:pic>
      <p:pic>
        <p:nvPicPr>
          <p:cNvPr id="57" name="Picture 56"/>
          <p:cNvPicPr>
            <a:picLocks noChangeAspect="1"/>
          </p:cNvPicPr>
          <p:nvPr/>
        </p:nvPicPr>
        <p:blipFill>
          <a:blip r:embed="rId4"/>
          <a:stretch>
            <a:fillRect/>
          </a:stretch>
        </p:blipFill>
        <p:spPr>
          <a:xfrm>
            <a:off x="327234" y="4253696"/>
            <a:ext cx="511426" cy="404815"/>
          </a:xfrm>
          <a:prstGeom prst="rect">
            <a:avLst/>
          </a:prstGeom>
        </p:spPr>
      </p:pic>
      <p:pic>
        <p:nvPicPr>
          <p:cNvPr id="58" name="Picture 57"/>
          <p:cNvPicPr>
            <a:picLocks noChangeAspect="1"/>
          </p:cNvPicPr>
          <p:nvPr/>
        </p:nvPicPr>
        <p:blipFill>
          <a:blip r:embed="rId5"/>
          <a:stretch>
            <a:fillRect/>
          </a:stretch>
        </p:blipFill>
        <p:spPr>
          <a:xfrm>
            <a:off x="391897" y="5143976"/>
            <a:ext cx="382100" cy="498685"/>
          </a:xfrm>
          <a:prstGeom prst="rect">
            <a:avLst/>
          </a:prstGeom>
        </p:spPr>
      </p:pic>
      <p:grpSp>
        <p:nvGrpSpPr>
          <p:cNvPr id="53" name="Group 52"/>
          <p:cNvGrpSpPr>
            <a:grpSpLocks noChangeAspect="1"/>
          </p:cNvGrpSpPr>
          <p:nvPr/>
        </p:nvGrpSpPr>
        <p:grpSpPr bwMode="auto">
          <a:xfrm>
            <a:off x="1109589" y="1366992"/>
            <a:ext cx="7817723" cy="4229120"/>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4180">
                <a:defRPr/>
              </a:pPr>
              <a:endParaRPr lang="en-US" sz="1764">
                <a:solidFill>
                  <a:srgbClr val="FFFFFF"/>
                </a:solidFill>
                <a:latin typeface="Segoe UI Semilight"/>
              </a:endParaRPr>
            </a:p>
          </p:txBody>
        </p:sp>
      </p:grpSp>
      <p:sp>
        <p:nvSpPr>
          <p:cNvPr id="45" name="TextBox 44"/>
          <p:cNvSpPr txBox="1"/>
          <p:nvPr/>
        </p:nvSpPr>
        <p:spPr>
          <a:xfrm>
            <a:off x="2129606"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Information </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34" name="Freeform 16"/>
          <p:cNvSpPr>
            <a:spLocks noEditPoints="1"/>
          </p:cNvSpPr>
          <p:nvPr/>
        </p:nvSpPr>
        <p:spPr bwMode="auto">
          <a:xfrm>
            <a:off x="2230669"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3" name="Rectangle 15"/>
          <p:cNvSpPr>
            <a:spLocks noChangeArrowheads="1"/>
          </p:cNvSpPr>
          <p:nvPr/>
        </p:nvSpPr>
        <p:spPr bwMode="auto">
          <a:xfrm>
            <a:off x="3287181" y="3454485"/>
            <a:ext cx="830973"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4" name="Freeform 16"/>
          <p:cNvSpPr>
            <a:spLocks noEditPoints="1"/>
          </p:cNvSpPr>
          <p:nvPr/>
        </p:nvSpPr>
        <p:spPr bwMode="auto">
          <a:xfrm>
            <a:off x="41190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40180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Big Data</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stores</a:t>
            </a:r>
          </a:p>
        </p:txBody>
      </p:sp>
      <p:sp>
        <p:nvSpPr>
          <p:cNvPr id="67" name="Rectangle 15"/>
          <p:cNvSpPr>
            <a:spLocks noChangeArrowheads="1"/>
          </p:cNvSpPr>
          <p:nvPr/>
        </p:nvSpPr>
        <p:spPr bwMode="auto">
          <a:xfrm>
            <a:off x="5159581"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8" name="Freeform 16"/>
          <p:cNvSpPr>
            <a:spLocks noEditPoints="1"/>
          </p:cNvSpPr>
          <p:nvPr/>
        </p:nvSpPr>
        <p:spPr bwMode="auto">
          <a:xfrm>
            <a:off x="5991473"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69" name="TextBox 68"/>
          <p:cNvSpPr txBox="1"/>
          <p:nvPr/>
        </p:nvSpPr>
        <p:spPr>
          <a:xfrm>
            <a:off x="5890410" y="3314582"/>
            <a:ext cx="1258637" cy="298631"/>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Machine</a:t>
            </a:r>
            <a:b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Learning</a:t>
            </a:r>
          </a:p>
        </p:txBody>
      </p:sp>
      <p:sp>
        <p:nvSpPr>
          <p:cNvPr id="70" name="Rectangle 15"/>
          <p:cNvSpPr>
            <a:spLocks noChangeArrowheads="1"/>
          </p:cNvSpPr>
          <p:nvPr/>
        </p:nvSpPr>
        <p:spPr bwMode="auto">
          <a:xfrm>
            <a:off x="7047984" y="3454485"/>
            <a:ext cx="813050" cy="61978"/>
          </a:xfrm>
          <a:prstGeom prst="rect">
            <a:avLst/>
          </a:prstGeom>
          <a:solidFill>
            <a:srgbClr val="0072CC"/>
          </a:solidFill>
          <a:ln>
            <a:noFill/>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1" name="Freeform 16"/>
          <p:cNvSpPr>
            <a:spLocks noEditPoints="1"/>
          </p:cNvSpPr>
          <p:nvPr/>
        </p:nvSpPr>
        <p:spPr bwMode="auto">
          <a:xfrm>
            <a:off x="7861952" y="2944080"/>
            <a:ext cx="1056512" cy="1056620"/>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89619" tIns="44810" rIns="89619" bIns="44810" numCol="1" anchor="t" anchorCtr="0" compatLnSpc="1">
            <a:prstTxWarp prst="textNoShape">
              <a:avLst/>
            </a:prstTxWarp>
          </a:bodyPr>
          <a:lstStyle/>
          <a:p>
            <a:pPr defTabSz="914180">
              <a:defRPr/>
            </a:pPr>
            <a:endParaRPr lang="en-US" sz="1372">
              <a:solidFill>
                <a:srgbClr val="FFFFFF"/>
              </a:solidFill>
              <a:latin typeface="Segoe UI Semibold" panose="020B0702040204020203" pitchFamily="34" charset="0"/>
              <a:cs typeface="Segoe UI Semibold" panose="020B0702040204020203" pitchFamily="34" charset="0"/>
            </a:endParaRPr>
          </a:p>
        </p:txBody>
      </p:sp>
      <p:sp>
        <p:nvSpPr>
          <p:cNvPr id="72" name="TextBox 71"/>
          <p:cNvSpPr txBox="1"/>
          <p:nvPr/>
        </p:nvSpPr>
        <p:spPr>
          <a:xfrm>
            <a:off x="7742965" y="3403216"/>
            <a:ext cx="1258637" cy="149315"/>
          </a:xfrm>
          <a:prstGeom prst="rect">
            <a:avLst/>
          </a:prstGeom>
          <a:noFill/>
        </p:spPr>
        <p:txBody>
          <a:bodyPr wrap="square" lIns="0" tIns="0" rIns="0" bIns="0" rtlCol="0">
            <a:spAutoFit/>
          </a:bodyPr>
          <a:lstStyle/>
          <a:p>
            <a:pPr algn="ctr" defTabSz="914180">
              <a:lnSpc>
                <a:spcPct val="90000"/>
              </a:lnSpc>
              <a:spcAft>
                <a:spcPts val="588"/>
              </a:spcAft>
              <a:defRPr/>
            </a:pPr>
            <a:r>
              <a:rPr lang="en-US" sz="107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0618" y="3209631"/>
            <a:ext cx="536909" cy="521933"/>
          </a:xfrm>
          <a:prstGeom prst="rect">
            <a:avLst/>
          </a:prstGeom>
        </p:spPr>
      </p:pic>
    </p:spTree>
    <p:extLst>
      <p:ext uri="{BB962C8B-B14F-4D97-AF65-F5344CB8AC3E}">
        <p14:creationId xmlns:p14="http://schemas.microsoft.com/office/powerpoint/2010/main" val="328912817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95841" y="2170402"/>
            <a:ext cx="6731848" cy="2445869"/>
          </a:xfrm>
          <a:prstGeom prst="rect">
            <a:avLst/>
          </a:prstGeom>
        </p:spPr>
        <p:txBody>
          <a:bodyPr vert="horz" wrap="square" lIns="179238" tIns="143391" rIns="179238" bIns="143391"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a:spcBef>
                <a:spcPts val="1176"/>
              </a:spcBef>
            </a:pPr>
            <a:r>
              <a:rPr lang="en-US" sz="4704" spc="-100" dirty="0" smtClean="0">
                <a:solidFill>
                  <a:srgbClr val="0072CC"/>
                </a:solidFill>
                <a:latin typeface="Segoe UI Semilight" panose="020B0402040204020203" pitchFamily="34" charset="0"/>
                <a:cs typeface="Segoe UI Semilight" panose="020B0402040204020203" pitchFamily="34" charset="0"/>
              </a:rPr>
              <a:t>Introducing</a:t>
            </a:r>
            <a:r>
              <a:rPr lang="en-US" sz="4704" spc="-100" dirty="0" smtClean="0">
                <a:solidFill>
                  <a:srgbClr val="0072CC"/>
                </a:solidFill>
              </a:rPr>
              <a:t> </a:t>
            </a:r>
            <a:r>
              <a:rPr lang="en-US" sz="4312" spc="-100" dirty="0"/>
              <a:t/>
            </a:r>
            <a:br>
              <a:rPr lang="en-US" sz="4312" spc="-100" dirty="0"/>
            </a:br>
            <a:r>
              <a:rPr lang="en-US" sz="5293" spc="-100" dirty="0"/>
              <a:t>Cortana Analytics Suite</a:t>
            </a: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5903" y="1702668"/>
            <a:ext cx="3596201" cy="3596201"/>
          </a:xfrm>
          <a:prstGeom prst="rect">
            <a:avLst/>
          </a:prstGeom>
        </p:spPr>
      </p:pic>
    </p:spTree>
    <p:extLst>
      <p:ext uri="{BB962C8B-B14F-4D97-AF65-F5344CB8AC3E}">
        <p14:creationId xmlns:p14="http://schemas.microsoft.com/office/powerpoint/2010/main" val="419813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67899" y="2342684"/>
            <a:ext cx="11053027" cy="704059"/>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67899" y="1632385"/>
            <a:ext cx="11053027" cy="706548"/>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Microsoft Dynamics</a:t>
                </a:r>
              </a:p>
            </p:txBody>
          </p:sp>
        </p:grpSp>
      </p:grpSp>
      <p:sp>
        <p:nvSpPr>
          <p:cNvPr id="3" name="Rectangle 2"/>
          <p:cNvSpPr/>
          <p:nvPr/>
        </p:nvSpPr>
        <p:spPr bwMode="auto">
          <a:xfrm>
            <a:off x="439376" y="1632384"/>
            <a:ext cx="11297048" cy="15412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0476"/>
            <a:ext cx="11053027" cy="703250"/>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2606528"/>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a:lnSpc>
                  <a:spcPct val="90000"/>
                </a:lnSpc>
              </a:pPr>
              <a:endParaRPr lang="en-US" sz="2352"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74111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Internet of Things</a:t>
            </a:r>
          </a:p>
        </p:txBody>
      </p:sp>
      <p:grpSp>
        <p:nvGrpSpPr>
          <p:cNvPr id="14" name="Group 13"/>
          <p:cNvGrpSpPr/>
          <p:nvPr/>
        </p:nvGrpSpPr>
        <p:grpSpPr>
          <a:xfrm>
            <a:off x="6854390" y="3587881"/>
            <a:ext cx="2015073" cy="846785"/>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Stream </a:t>
                </a:r>
                <a:b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Analytics</a:t>
                </a: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226017" y="3587881"/>
            <a:ext cx="2220319" cy="846785"/>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Logic Apps</a:t>
                </a: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640824" y="3587881"/>
            <a:ext cx="1939024" cy="846785"/>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1764"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1764" spc="-49"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IoT</a:t>
                </a:r>
                <a:r>
                  <a:rPr lang="en-US" sz="1764" spc="-49"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 Hub</a:t>
                </a: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3719822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sz="4400" dirty="0" smtClean="0">
                <a:solidFill>
                  <a:schemeClr val="bg1"/>
                </a:solidFill>
              </a:rPr>
              <a:t>Internet of Things</a:t>
            </a:r>
            <a:endParaRPr lang="en-US" sz="4400" dirty="0">
              <a:solidFill>
                <a:schemeClr val="bg1"/>
              </a:solidFill>
            </a:endParaRPr>
          </a:p>
        </p:txBody>
      </p:sp>
      <p:sp>
        <p:nvSpPr>
          <p:cNvPr id="20" name="Text Placeholder 1"/>
          <p:cNvSpPr txBox="1">
            <a:spLocks/>
          </p:cNvSpPr>
          <p:nvPr/>
        </p:nvSpPr>
        <p:spPr>
          <a:xfrm>
            <a:off x="268857" y="4184412"/>
            <a:ext cx="6813838" cy="2341600"/>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600" dirty="0">
                <a:solidFill>
                  <a:schemeClr val="bg1"/>
                </a:solidFill>
              </a:rPr>
              <a:t>With Microsoft Azure </a:t>
            </a:r>
            <a:r>
              <a:rPr lang="en-US" sz="2600" dirty="0" err="1">
                <a:solidFill>
                  <a:schemeClr val="bg1"/>
                </a:solidFill>
              </a:rPr>
              <a:t>IoT</a:t>
            </a:r>
            <a:r>
              <a:rPr lang="en-US" sz="2600" dirty="0">
                <a:solidFill>
                  <a:schemeClr val="bg1"/>
                </a:solidFill>
              </a:rPr>
              <a:t> services, you can monitor assets to improve efficiencies, drive operational performance to enable innovation, and leverage advance data analytics to transform your company with new business models and revenue streams.</a:t>
            </a:r>
            <a:endParaRPr lang="en-US" sz="2600" dirty="0" smtClean="0">
              <a:solidFill>
                <a:schemeClr val="bg1"/>
              </a:solidFill>
            </a:endParaRPr>
          </a:p>
        </p:txBody>
      </p:sp>
      <p:grpSp>
        <p:nvGrpSpPr>
          <p:cNvPr id="3" name="Group 2"/>
          <p:cNvGrpSpPr/>
          <p:nvPr/>
        </p:nvGrpSpPr>
        <p:grpSpPr>
          <a:xfrm>
            <a:off x="7618412" y="533400"/>
            <a:ext cx="4928126" cy="5471178"/>
            <a:chOff x="7643286" y="73759"/>
            <a:chExt cx="4928126" cy="5471178"/>
          </a:xfrm>
        </p:grpSpPr>
        <p:sp>
          <p:nvSpPr>
            <p:cNvPr id="4" name="Rectangle 3"/>
            <p:cNvSpPr/>
            <p:nvPr/>
          </p:nvSpPr>
          <p:spPr>
            <a:xfrm>
              <a:off x="7770812" y="73759"/>
              <a:ext cx="4800600" cy="5471178"/>
            </a:xfrm>
            <a:prstGeom prst="rect">
              <a:avLst/>
            </a:prstGeom>
          </p:spPr>
          <p:txBody>
            <a:bodyPr wrap="square">
              <a:spAutoFit/>
            </a:bodyPr>
            <a:lstStyle/>
            <a:p>
              <a:pPr lvl="1">
                <a:lnSpc>
                  <a:spcPct val="250000"/>
                </a:lnSpc>
              </a:pPr>
              <a:r>
                <a:rPr lang="en-US" sz="2400" dirty="0">
                  <a:solidFill>
                    <a:schemeClr val="bg1"/>
                  </a:solidFill>
                </a:rPr>
                <a:t>Event Hubs</a:t>
              </a:r>
            </a:p>
            <a:p>
              <a:pPr lvl="1">
                <a:lnSpc>
                  <a:spcPct val="250000"/>
                </a:lnSpc>
              </a:pPr>
              <a:r>
                <a:rPr lang="en-US" sz="2400" dirty="0" smtClean="0">
                  <a:solidFill>
                    <a:schemeClr val="bg1"/>
                  </a:solidFill>
                </a:rPr>
                <a:t>Notification </a:t>
              </a:r>
              <a:r>
                <a:rPr lang="en-US" sz="2400" dirty="0">
                  <a:solidFill>
                    <a:schemeClr val="bg1"/>
                  </a:solidFill>
                </a:rPr>
                <a:t>Hubs</a:t>
              </a:r>
            </a:p>
            <a:p>
              <a:pPr lvl="1">
                <a:lnSpc>
                  <a:spcPct val="250000"/>
                </a:lnSpc>
              </a:pPr>
              <a:r>
                <a:rPr lang="en-US" sz="2400" dirty="0">
                  <a:solidFill>
                    <a:schemeClr val="bg1"/>
                  </a:solidFill>
                </a:rPr>
                <a:t>Stream Analytics</a:t>
              </a:r>
            </a:p>
            <a:p>
              <a:pPr lvl="1">
                <a:lnSpc>
                  <a:spcPct val="250000"/>
                </a:lnSpc>
              </a:pPr>
              <a:r>
                <a:rPr lang="en-US" sz="2400" dirty="0">
                  <a:solidFill>
                    <a:schemeClr val="bg1"/>
                  </a:solidFill>
                </a:rPr>
                <a:t>Machine Learning</a:t>
              </a:r>
            </a:p>
            <a:p>
              <a:pPr lvl="1">
                <a:lnSpc>
                  <a:spcPct val="250000"/>
                </a:lnSpc>
              </a:pPr>
              <a:r>
                <a:rPr lang="en-US" sz="2400" dirty="0" err="1">
                  <a:solidFill>
                    <a:schemeClr val="bg1"/>
                  </a:solidFill>
                </a:rPr>
                <a:t>HDInsight</a:t>
              </a:r>
              <a:endParaRPr lang="en-US" sz="2400" dirty="0">
                <a:solidFill>
                  <a:schemeClr val="bg1"/>
                </a:solidFill>
              </a:endParaRPr>
            </a:p>
            <a:p>
              <a:pPr lvl="1">
                <a:lnSpc>
                  <a:spcPct val="250000"/>
                </a:lnSpc>
              </a:pPr>
              <a:r>
                <a:rPr lang="en-US" sz="2400" dirty="0" smtClean="0">
                  <a:solidFill>
                    <a:schemeClr val="bg1"/>
                  </a:solidFill>
                </a:rPr>
                <a:t>Power </a:t>
              </a:r>
              <a:r>
                <a:rPr lang="en-US" sz="2400" dirty="0">
                  <a:solidFill>
                    <a:schemeClr val="bg1"/>
                  </a:solidFill>
                </a:rPr>
                <a:t>BI for Office 365 </a:t>
              </a:r>
            </a:p>
          </p:txBody>
        </p:sp>
        <p:pic>
          <p:nvPicPr>
            <p:cNvPr id="5" name="Picture 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flipH="1">
              <a:off x="7643286" y="457200"/>
              <a:ext cx="457200" cy="457200"/>
            </a:xfrm>
            <a:prstGeom prst="rect">
              <a:avLst/>
            </a:prstGeom>
            <a:solidFill>
              <a:srgbClr val="1D4380"/>
            </a:solidFill>
          </p:spPr>
        </p:pic>
        <p:pic>
          <p:nvPicPr>
            <p:cNvPr id="6" name="Picture 5"/>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643286" y="1371600"/>
              <a:ext cx="457200" cy="457200"/>
            </a:xfrm>
            <a:prstGeom prst="rect">
              <a:avLst/>
            </a:prstGeom>
            <a:solidFill>
              <a:srgbClr val="1D4380"/>
            </a:solidFill>
          </p:spPr>
        </p:pic>
        <p:pic>
          <p:nvPicPr>
            <p:cNvPr id="7" name="Picture 6"/>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643286" y="2286000"/>
              <a:ext cx="457200" cy="457200"/>
            </a:xfrm>
            <a:prstGeom prst="rect">
              <a:avLst/>
            </a:prstGeom>
            <a:solidFill>
              <a:srgbClr val="1D4380"/>
            </a:solidFill>
          </p:spPr>
        </p:pic>
        <p:pic>
          <p:nvPicPr>
            <p:cNvPr id="10" name="Picture 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643286" y="3200400"/>
              <a:ext cx="457200" cy="457200"/>
            </a:xfrm>
            <a:prstGeom prst="rect">
              <a:avLst/>
            </a:prstGeom>
            <a:solidFill>
              <a:srgbClr val="1D4380"/>
            </a:solidFill>
          </p:spPr>
        </p:pic>
        <p:pic>
          <p:nvPicPr>
            <p:cNvPr id="11" name="Picture 10"/>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643286" y="4114800"/>
              <a:ext cx="457200" cy="457200"/>
            </a:xfrm>
            <a:prstGeom prst="rect">
              <a:avLst/>
            </a:prstGeom>
            <a:solidFill>
              <a:srgbClr val="1D4380"/>
            </a:solidFill>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3286" y="5029200"/>
              <a:ext cx="457200" cy="457200"/>
            </a:xfrm>
            <a:prstGeom prst="rect">
              <a:avLst/>
            </a:prstGeom>
          </p:spPr>
        </p:pic>
      </p:gr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08876" y="1333077"/>
            <a:ext cx="3733800" cy="2667000"/>
          </a:xfrm>
          <a:prstGeom prst="rect">
            <a:avLst/>
          </a:prstGeom>
        </p:spPr>
      </p:pic>
    </p:spTree>
    <p:extLst>
      <p:ext uri="{BB962C8B-B14F-4D97-AF65-F5344CB8AC3E}">
        <p14:creationId xmlns:p14="http://schemas.microsoft.com/office/powerpoint/2010/main" val="246717416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572817" y="973937"/>
            <a:ext cx="4505851" cy="4505851"/>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2741" y="3117626"/>
            <a:ext cx="7399230" cy="2673040"/>
          </a:xfrm>
          <a:prstGeom prst="rect">
            <a:avLst/>
          </a:prstGeom>
          <a:noFill/>
        </p:spPr>
        <p:txBody>
          <a:bodyPr vert="horz" wrap="square" lIns="179238" tIns="143391" rIns="179238" bIns="143391"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Device Connectivity and Security</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Data Ingestion and Command &amp; Control</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Stream Processing &amp; Predictive Analytics</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Workflow Automation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Dashboards and Visualization</a:t>
            </a:r>
          </a:p>
          <a:p>
            <a:pPr marL="0" indent="0" defTabSz="913946">
              <a:lnSpc>
                <a:spcPct val="75000"/>
              </a:lnSpc>
              <a:spcBef>
                <a:spcPts val="0"/>
              </a:spcBef>
              <a:spcAft>
                <a:spcPts val="1176"/>
              </a:spcAft>
              <a:buClr>
                <a:srgbClr val="FFFFFF"/>
              </a:buClr>
              <a:buNone/>
            </a:pPr>
            <a:r>
              <a:rPr lang="en-US" sz="2352" dirty="0">
                <a:gradFill>
                  <a:gsLst>
                    <a:gs pos="1250">
                      <a:srgbClr val="FFFFFF"/>
                    </a:gs>
                    <a:gs pos="100000">
                      <a:srgbClr val="FFFFFF"/>
                    </a:gs>
                  </a:gsLst>
                  <a:lin ang="5400000" scaled="0"/>
                </a:gradFill>
              </a:rPr>
              <a:t>Preconfigured Solutions</a:t>
            </a:r>
          </a:p>
        </p:txBody>
      </p:sp>
      <p:sp>
        <p:nvSpPr>
          <p:cNvPr id="5" name="Title 1"/>
          <p:cNvSpPr txBox="1">
            <a:spLocks/>
          </p:cNvSpPr>
          <p:nvPr/>
        </p:nvSpPr>
        <p:spPr>
          <a:xfrm>
            <a:off x="295842" y="1301761"/>
            <a:ext cx="8829017" cy="1608788"/>
          </a:xfrm>
          <a:prstGeom prst="rect">
            <a:avLst/>
          </a:prstGeom>
        </p:spPr>
        <p:txBody>
          <a:bodyPr vert="horz" wrap="square" lIns="179238" tIns="143391" rIns="179238" bIns="14339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80" fontAlgn="base">
              <a:spcBef>
                <a:spcPts val="1176"/>
              </a:spcBef>
              <a:spcAft>
                <a:spcPct val="0"/>
              </a:spcAft>
              <a:defRPr/>
            </a:pPr>
            <a:r>
              <a:rPr lang="en-US" sz="4312" spc="-100" dirty="0">
                <a:solidFill>
                  <a:srgbClr val="0072CC"/>
                </a:solidFill>
                <a:latin typeface="Segoe UI Semilight" panose="020B0402040204020203" pitchFamily="34" charset="0"/>
                <a:cs typeface="Segoe UI Semilight" panose="020B0402040204020203" pitchFamily="34" charset="0"/>
              </a:rPr>
              <a:t>Now Available to Purchase</a:t>
            </a:r>
            <a:r>
              <a:rPr lang="en-US" sz="4312" spc="-100" dirty="0">
                <a:solidFill>
                  <a:srgbClr val="0072CC"/>
                </a:solidFill>
                <a:latin typeface="Segoe UI Light"/>
              </a:rPr>
              <a:t> </a:t>
            </a:r>
            <a:r>
              <a:rPr lang="en-US" sz="4312" spc="-100" dirty="0">
                <a:gradFill>
                  <a:gsLst>
                    <a:gs pos="1250">
                      <a:srgbClr val="FFFFFF"/>
                    </a:gs>
                    <a:gs pos="100000">
                      <a:srgbClr val="FFFFFF"/>
                    </a:gs>
                  </a:gsLst>
                  <a:lin ang="5400000" scaled="0"/>
                </a:gradFill>
                <a:latin typeface="Segoe UI Light"/>
              </a:rPr>
              <a:t/>
            </a:r>
            <a:br>
              <a:rPr lang="en-US" sz="4312" spc="-100" dirty="0">
                <a:gradFill>
                  <a:gsLst>
                    <a:gs pos="1250">
                      <a:srgbClr val="FFFFFF"/>
                    </a:gs>
                    <a:gs pos="100000">
                      <a:srgbClr val="FFFFFF"/>
                    </a:gs>
                  </a:gsLst>
                  <a:lin ang="5400000" scaled="0"/>
                </a:gradFill>
                <a:latin typeface="Segoe UI Light"/>
              </a:rPr>
            </a:br>
            <a:r>
              <a:rPr lang="en-US" sz="4704" spc="-100" dirty="0">
                <a:gradFill>
                  <a:gsLst>
                    <a:gs pos="1250">
                      <a:srgbClr val="FFFFFF"/>
                    </a:gs>
                    <a:gs pos="100000">
                      <a:srgbClr val="FFFFFF"/>
                    </a:gs>
                  </a:gsLst>
                  <a:lin ang="5400000" scaled="0"/>
                </a:gradFill>
                <a:latin typeface="Segoe UI Light"/>
              </a:rPr>
              <a:t>Azure </a:t>
            </a:r>
            <a:r>
              <a:rPr lang="en-US" sz="4704" spc="-100" dirty="0" err="1">
                <a:gradFill>
                  <a:gsLst>
                    <a:gs pos="1250">
                      <a:srgbClr val="FFFFFF"/>
                    </a:gs>
                    <a:gs pos="100000">
                      <a:srgbClr val="FFFFFF"/>
                    </a:gs>
                  </a:gsLst>
                  <a:lin ang="5400000" scaled="0"/>
                </a:gradFill>
                <a:latin typeface="Segoe UI Light"/>
              </a:rPr>
              <a:t>IoT</a:t>
            </a:r>
            <a:r>
              <a:rPr lang="en-US" sz="4704" spc="-100" dirty="0">
                <a:gradFill>
                  <a:gsLst>
                    <a:gs pos="1250">
                      <a:srgbClr val="FFFFFF"/>
                    </a:gs>
                    <a:gs pos="100000">
                      <a:srgbClr val="FFFFFF"/>
                    </a:gs>
                  </a:gsLst>
                  <a:lin ang="5400000" scaled="0"/>
                </a:gradFill>
                <a:latin typeface="Segoe UI Light"/>
              </a:rPr>
              <a:t> Suite</a:t>
            </a:r>
            <a:endParaRPr lang="en-US" sz="5293" spc="-100" dirty="0">
              <a:gradFill>
                <a:gsLst>
                  <a:gs pos="1250">
                    <a:srgbClr val="FFFFFF"/>
                  </a:gs>
                  <a:gs pos="100000">
                    <a:srgbClr val="FFFFFF"/>
                  </a:gs>
                </a:gsLst>
                <a:lin ang="5400000" scaled="0"/>
              </a:gradFill>
              <a:latin typeface="Segoe UI Light"/>
            </a:endParaRPr>
          </a:p>
        </p:txBody>
      </p:sp>
      <p:grpSp>
        <p:nvGrpSpPr>
          <p:cNvPr id="96" name="Group 95"/>
          <p:cNvGrpSpPr/>
          <p:nvPr/>
        </p:nvGrpSpPr>
        <p:grpSpPr>
          <a:xfrm>
            <a:off x="12532773" y="925706"/>
            <a:ext cx="1184031" cy="5218448"/>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913319" eaLnBrk="0" fontAlgn="base" hangingPunct="0">
                <a:spcBef>
                  <a:spcPct val="0"/>
                </a:spcBef>
                <a:spcAft>
                  <a:spcPct val="0"/>
                </a:spcAft>
                <a:defRPr/>
              </a:pPr>
              <a:endParaRPr lang="en-US" sz="1764">
                <a:solidFill>
                  <a:srgbClr val="FFFFFF"/>
                </a:solidFill>
                <a:latin typeface="Segoe UI" panose="020B0502040204020203" pitchFamily="34" charset="0"/>
                <a:ea typeface="MS PGothic" panose="020B0600070205080204" pitchFamily="34" charset="-128"/>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295841" y="2921345"/>
            <a:ext cx="7063791"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7961805" y="3393593"/>
            <a:ext cx="1525659" cy="2548050"/>
          </a:xfrm>
          <a:prstGeom prst="rect">
            <a:avLst/>
          </a:prstGeom>
        </p:spPr>
      </p:pic>
      <p:pic>
        <p:nvPicPr>
          <p:cNvPr id="22" name="Picture 21"/>
          <p:cNvPicPr>
            <a:picLocks noChangeAspect="1"/>
          </p:cNvPicPr>
          <p:nvPr/>
        </p:nvPicPr>
        <p:blipFill>
          <a:blip r:embed="rId5"/>
          <a:stretch>
            <a:fillRect/>
          </a:stretch>
        </p:blipFill>
        <p:spPr>
          <a:xfrm>
            <a:off x="10446656" y="3551341"/>
            <a:ext cx="1704247" cy="2604820"/>
          </a:xfrm>
          <a:prstGeom prst="rect">
            <a:avLst/>
          </a:prstGeom>
        </p:spPr>
      </p:pic>
      <p:grpSp>
        <p:nvGrpSpPr>
          <p:cNvPr id="15" name="Group 14"/>
          <p:cNvGrpSpPr/>
          <p:nvPr/>
        </p:nvGrpSpPr>
        <p:grpSpPr>
          <a:xfrm>
            <a:off x="8872126" y="659667"/>
            <a:ext cx="2791025" cy="151938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79238" tIns="143391" rIns="179238" bIns="143391" rtlCol="0">
              <a:spAutoFit/>
            </a:bodyPr>
            <a:lstStyle/>
            <a:p>
              <a:pPr defTabSz="896203">
                <a:lnSpc>
                  <a:spcPct val="90000"/>
                </a:lnSpc>
                <a:spcAft>
                  <a:spcPts val="588"/>
                </a:spcAft>
              </a:pPr>
              <a:r>
                <a:rPr lang="en-US" sz="2352" kern="0" dirty="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6933106" y="1895417"/>
            <a:ext cx="2001460" cy="1351264"/>
          </a:xfrm>
          <a:prstGeom prst="rect">
            <a:avLst/>
          </a:prstGeom>
        </p:spPr>
      </p:pic>
      <p:grpSp>
        <p:nvGrpSpPr>
          <p:cNvPr id="2" name="Group 4"/>
          <p:cNvGrpSpPr>
            <a:grpSpLocks noChangeAspect="1"/>
          </p:cNvGrpSpPr>
          <p:nvPr/>
        </p:nvGrpSpPr>
        <p:grpSpPr bwMode="auto">
          <a:xfrm>
            <a:off x="9825432" y="4150933"/>
            <a:ext cx="910194" cy="2091113"/>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pic>
        <p:nvPicPr>
          <p:cNvPr id="71" name="Picture 70"/>
          <p:cNvPicPr>
            <a:picLocks noChangeAspect="1"/>
          </p:cNvPicPr>
          <p:nvPr/>
        </p:nvPicPr>
        <p:blipFill>
          <a:blip r:embed="rId8"/>
          <a:stretch>
            <a:fillRect/>
          </a:stretch>
        </p:blipFill>
        <p:spPr>
          <a:xfrm flipH="1">
            <a:off x="10443120" y="2446595"/>
            <a:ext cx="1701104" cy="1072484"/>
          </a:xfrm>
          <a:prstGeom prst="rect">
            <a:avLst/>
          </a:prstGeom>
        </p:spPr>
      </p:pic>
    </p:spTree>
    <p:extLst>
      <p:ext uri="{BB962C8B-B14F-4D97-AF65-F5344CB8AC3E}">
        <p14:creationId xmlns:p14="http://schemas.microsoft.com/office/powerpoint/2010/main" val="2149897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984442325"/>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981" y="1380"/>
            <a:ext cx="10282863" cy="6855242"/>
          </a:xfrm>
          <a:prstGeom prst="rect">
            <a:avLst/>
          </a:prstGeom>
        </p:spPr>
      </p:pic>
    </p:spTree>
    <p:extLst>
      <p:ext uri="{BB962C8B-B14F-4D97-AF65-F5344CB8AC3E}">
        <p14:creationId xmlns:p14="http://schemas.microsoft.com/office/powerpoint/2010/main" val="1566808977"/>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48" name="Group 47"/>
          <p:cNvGrpSpPr/>
          <p:nvPr/>
        </p:nvGrpSpPr>
        <p:grpSpPr>
          <a:xfrm>
            <a:off x="567899" y="3534610"/>
            <a:ext cx="11053027" cy="703250"/>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7899" y="5682986"/>
            <a:ext cx="11053027" cy="703250"/>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spc="-49" dirty="0">
                  <a:solidFill>
                    <a:srgbClr val="FFFFFF"/>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7899" y="4249626"/>
            <a:ext cx="11053027" cy="704059"/>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7899" y="4960733"/>
            <a:ext cx="11053027" cy="704061"/>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r>
                <a:rPr lang="en-US" sz="1960" dirty="0">
                  <a:solidFill>
                    <a:srgbClr val="FFFFFF"/>
                  </a:solidFill>
                  <a:latin typeface="Segoe UI Semilight"/>
                  <a:ea typeface="Segoe UI" pitchFamily="34" charset="0"/>
                  <a:cs typeface="Segoe UI" pitchFamily="34" charset="0"/>
                </a:rPr>
                <a:t>Azure </a:t>
              </a:r>
              <a:r>
                <a:rPr lang="en-US" sz="1960" dirty="0" err="1">
                  <a:solidFill>
                    <a:srgbClr val="FFFFFF"/>
                  </a:solidFill>
                  <a:latin typeface="Segoe UI Semilight"/>
                  <a:ea typeface="Segoe UI" pitchFamily="34" charset="0"/>
                  <a:cs typeface="Segoe UI" pitchFamily="34" charset="0"/>
                </a:rPr>
                <a:t>IoT</a:t>
              </a:r>
              <a:r>
                <a:rPr lang="en-US" sz="1960" dirty="0">
                  <a:solidFill>
                    <a:srgbClr val="FFFFFF"/>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rgbClr val="0078D7">
                      <a:lumMod val="40000"/>
                      <a:lumOff val="60000"/>
                    </a:srgbClr>
                  </a:solidFill>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394674" y="405269"/>
            <a:ext cx="3446828" cy="778252"/>
          </a:xfrm>
          <a:prstGeom prst="rect">
            <a:avLst/>
          </a:prstGeom>
          <a:noFill/>
        </p:spPr>
        <p:txBody>
          <a:bodyPr wrap="none" lIns="179238" tIns="143391" rIns="179238" bIns="143391" rtlCol="0">
            <a:spAutoFit/>
          </a:bodyPr>
          <a:lstStyle/>
          <a:p>
            <a:pPr defTabSz="913319" eaLnBrk="0" fontAlgn="base" hangingPunct="0">
              <a:lnSpc>
                <a:spcPct val="90000"/>
              </a:lnSpc>
              <a:spcBef>
                <a:spcPct val="0"/>
              </a:spcBef>
              <a:spcAft>
                <a:spcPts val="588"/>
              </a:spcAft>
              <a:defRPr/>
            </a:pPr>
            <a:r>
              <a:rPr lang="en-US" sz="3528" spc="-98"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67899" y="3321049"/>
            <a:ext cx="11053027" cy="3063558"/>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3989" y="3299281"/>
            <a:ext cx="3584765" cy="646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916" fontAlgn="base">
              <a:lnSpc>
                <a:spcPct val="90000"/>
              </a:lnSpc>
              <a:spcBef>
                <a:spcPct val="0"/>
              </a:spcBef>
              <a:spcAft>
                <a:spcPct val="0"/>
              </a:spcAft>
              <a:defRPr/>
            </a:pPr>
            <a:r>
              <a:rPr lang="en-US" sz="1764" b="1" cap="all" dirty="0">
                <a:solidFill>
                  <a:schemeClr val="tx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385" y="5060507"/>
            <a:ext cx="71336" cy="7648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3873" y="5060897"/>
            <a:ext cx="71336" cy="7648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536" y="5120778"/>
            <a:ext cx="71336" cy="7648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1960" b="1" dirty="0">
                <a:solidFill>
                  <a:prstClr val="white"/>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39679" y="3323011"/>
            <a:ext cx="7117979" cy="3076399"/>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Premium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Identity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Mgmt</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Application </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fontAlgn="base">
                    <a:lnSpc>
                      <a:spcPct val="90000"/>
                    </a:lnSpc>
                    <a:spcBef>
                      <a:spcPct val="0"/>
                    </a:spcBef>
                    <a:spcAft>
                      <a:spcPct val="0"/>
                    </a:spcAft>
                    <a:defRPr/>
                  </a:pPr>
                  <a:endParaRPr lang="en-US" sz="882" b="1" dirty="0">
                    <a:solidFill>
                      <a:prstClr val="white"/>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Azure AD</a:t>
                    </a:r>
                    <a:b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Multi-Factor </a:t>
                    </a: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Auth</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err="1">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StorSimple</a:t>
                  </a:r>
                  <a:endPar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38" tIns="143391" rIns="179238" bIns="143391" rtlCol="0" anchor="ctr">
                    <a:spAutoFit/>
                  </a:bodyPr>
                  <a:lstStyle/>
                  <a:p>
                    <a:pPr defTabSz="896203">
                      <a:lnSpc>
                        <a:spcPct val="90000"/>
                      </a:lnSpc>
                    </a:pPr>
                    <a:r>
                      <a:rPr lang="en-US" sz="882" kern="0" spc="-49"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7"/>
                <a:chOff x="4325819" y="2110810"/>
                <a:chExt cx="1803339" cy="433967"/>
              </a:xfrm>
            </p:grpSpPr>
            <p:sp>
              <p:nvSpPr>
                <p:cNvPr id="301" name="TextBox 300"/>
                <p:cNvSpPr txBox="1"/>
                <p:nvPr/>
              </p:nvSpPr>
              <p:spPr>
                <a:xfrm>
                  <a:off x="4325819" y="2110810"/>
                  <a:ext cx="1689239" cy="433967"/>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38" tIns="143391" rIns="179238" bIns="143391" rtlCol="0">
                  <a:spAutoFit/>
                </a:bodyPr>
                <a:lstStyle/>
                <a:p>
                  <a:pPr defTabSz="896203">
                    <a:lnSpc>
                      <a:spcPct val="90000"/>
                    </a:lnSpc>
                    <a:spcAft>
                      <a:spcPts val="588"/>
                    </a:spcAft>
                  </a:pPr>
                  <a:r>
                    <a:rPr lang="en-US" sz="980" kern="0" dirty="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eaLnBrk="0" fontAlgn="base" hangingPunct="0">
                      <a:lnSpc>
                        <a:spcPct val="90000"/>
                      </a:lnSpc>
                      <a:spcBef>
                        <a:spcPct val="0"/>
                      </a:spcBef>
                      <a:spcAft>
                        <a:spcPct val="0"/>
                      </a:spcAft>
                      <a:defRPr/>
                    </a:pPr>
                    <a:endParaRPr lang="en-US" sz="882"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38" tIns="143391" rIns="179238" bIns="143391" rtlCol="0" anchor="ctr">
                    <a:spAutoFit/>
                  </a:bodyPr>
                  <a:lstStyle/>
                  <a:p>
                    <a:pPr defTabSz="913319" eaLnBrk="0" fontAlgn="base" hangingPunct="0">
                      <a:lnSpc>
                        <a:spcPct val="90000"/>
                      </a:lnSpc>
                      <a:spcBef>
                        <a:spcPct val="0"/>
                      </a:spcBef>
                      <a:defRPr/>
                    </a:pPr>
                    <a:r>
                      <a:rPr lang="en-US" sz="882" dirty="0">
                        <a:gradFill>
                          <a:gsLst>
                            <a:gs pos="2917">
                              <a:srgbClr val="FFFFFF"/>
                            </a:gs>
                            <a:gs pos="3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72590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2879" y="349477"/>
            <a:ext cx="11072482" cy="957215"/>
          </a:xfrm>
        </p:spPr>
        <p:txBody>
          <a:bodyPr/>
          <a:lstStyle/>
          <a:p>
            <a:pPr algn="ctr"/>
            <a:r>
              <a:rPr lang="en-US" dirty="0" smtClean="0"/>
              <a:t>Great Infrastructure Enhancements</a:t>
            </a:r>
            <a:endParaRPr lang="en-US" dirty="0"/>
          </a:p>
        </p:txBody>
      </p:sp>
      <p:sp>
        <p:nvSpPr>
          <p:cNvPr id="4" name="TextBox 3"/>
          <p:cNvSpPr txBox="1"/>
          <p:nvPr/>
        </p:nvSpPr>
        <p:spPr>
          <a:xfrm>
            <a:off x="8189310" y="4798886"/>
            <a:ext cx="3777266"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63"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4" name="Rectangle 43"/>
          <p:cNvSpPr/>
          <p:nvPr/>
        </p:nvSpPr>
        <p:spPr>
          <a:xfrm>
            <a:off x="4063229" y="1449856"/>
            <a:ext cx="4062366" cy="3187967"/>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sp>
        <p:nvSpPr>
          <p:cNvPr id="45" name="Rectangle 44"/>
          <p:cNvSpPr/>
          <p:nvPr/>
        </p:nvSpPr>
        <p:spPr>
          <a:xfrm>
            <a:off x="8125595" y="1449856"/>
            <a:ext cx="4062366" cy="3187967"/>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03"/>
            <a:endParaRPr lang="en-US" sz="1764" kern="0">
              <a:solidFill>
                <a:srgbClr val="FFFFFF"/>
              </a:solidFill>
            </a:endParaRPr>
          </a:p>
        </p:txBody>
      </p:sp>
      <p:grpSp>
        <p:nvGrpSpPr>
          <p:cNvPr id="46" name="Group 45"/>
          <p:cNvGrpSpPr/>
          <p:nvPr/>
        </p:nvGrpSpPr>
        <p:grpSpPr>
          <a:xfrm>
            <a:off x="9148131" y="1642854"/>
            <a:ext cx="2195641" cy="2863344"/>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06" tIns="44803" rIns="89606" bIns="44803" numCol="1" anchor="t" anchorCtr="0" compatLnSpc="1">
                <a:prstTxWarp prst="textNoShape">
                  <a:avLst/>
                </a:prstTxWarp>
              </a:bodyPr>
              <a:lstStyle/>
              <a:p>
                <a:pPr defTabSz="896203"/>
                <a:endParaRPr lang="en-US" sz="900" kern="0">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79213" tIns="143370" rIns="179213" bIns="143370" rtlCol="0">
              <a:spAutoFit/>
            </a:bodyPr>
            <a:lstStyle/>
            <a:p>
              <a:pPr defTabSz="896203">
                <a:lnSpc>
                  <a:spcPct val="90000"/>
                </a:lnSpc>
                <a:spcAft>
                  <a:spcPts val="588"/>
                </a:spcAft>
              </a:pPr>
              <a:r>
                <a:rPr lang="en-US" sz="5997" b="1" kern="0" dirty="0">
                  <a:solidFill>
                    <a:srgbClr val="FFFFFF"/>
                  </a:solidFill>
                </a:rPr>
                <a:t>G</a:t>
              </a:r>
            </a:p>
          </p:txBody>
        </p:sp>
      </p:grpSp>
      <p:grpSp>
        <p:nvGrpSpPr>
          <p:cNvPr id="53" name="Group 52"/>
          <p:cNvGrpSpPr/>
          <p:nvPr/>
        </p:nvGrpSpPr>
        <p:grpSpPr>
          <a:xfrm>
            <a:off x="4565525" y="1538024"/>
            <a:ext cx="2886201" cy="2991032"/>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0">
                <a:lnSpc>
                  <a:spcPct val="90000"/>
                </a:lnSpc>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201784" y="5289344"/>
            <a:ext cx="3405294" cy="959876"/>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Optimized for data workloads</a:t>
            </a:r>
          </a:p>
          <a:p>
            <a:pPr defTabSz="896203">
              <a:lnSpc>
                <a:spcPct val="90000"/>
              </a:lnSpc>
              <a:spcBef>
                <a:spcPts val="300"/>
              </a:spcBef>
              <a:buClr>
                <a:srgbClr val="FFFFFF"/>
              </a:buClr>
            </a:pPr>
            <a:r>
              <a:rPr lang="en-US" sz="1400" kern="0" dirty="0">
                <a:solidFill>
                  <a:srgbClr val="FDFDFD"/>
                </a:solidFill>
              </a:rPr>
              <a:t>Up to 32 CPU cores, 450 GB RAM, </a:t>
            </a:r>
            <a:br>
              <a:rPr lang="en-US" sz="1400" kern="0" dirty="0">
                <a:solidFill>
                  <a:srgbClr val="FDFDFD"/>
                </a:solidFill>
              </a:rPr>
            </a:br>
            <a:r>
              <a:rPr lang="en-US" sz="1400" kern="0" dirty="0">
                <a:solidFill>
                  <a:srgbClr val="FDFDFD"/>
                </a:solidFill>
              </a:rPr>
              <a:t>6.5 TB local SSD</a:t>
            </a:r>
          </a:p>
          <a:p>
            <a:pPr defTabSz="896203">
              <a:lnSpc>
                <a:spcPct val="90000"/>
              </a:lnSpc>
              <a:spcBef>
                <a:spcPts val="300"/>
              </a:spcBef>
              <a:buClr>
                <a:srgbClr val="FFFFFF"/>
              </a:buClr>
            </a:pPr>
            <a:r>
              <a:rPr lang="en-US" sz="1400" kern="0" dirty="0">
                <a:solidFill>
                  <a:srgbClr val="FDFDFD"/>
                </a:solidFill>
              </a:rPr>
              <a:t>Latest generation Intel processor</a:t>
            </a:r>
          </a:p>
        </p:txBody>
      </p:sp>
      <p:sp>
        <p:nvSpPr>
          <p:cNvPr id="60" name="TextBox 59"/>
          <p:cNvSpPr txBox="1"/>
          <p:nvPr/>
        </p:nvSpPr>
        <p:spPr>
          <a:xfrm>
            <a:off x="4203048" y="4798887"/>
            <a:ext cx="3405295"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03048" y="5289342"/>
            <a:ext cx="3405294" cy="762210"/>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Up to 64 TB of storage per VM</a:t>
            </a:r>
          </a:p>
          <a:p>
            <a:pPr defTabSz="896203">
              <a:lnSpc>
                <a:spcPct val="90000"/>
              </a:lnSpc>
              <a:spcBef>
                <a:spcPts val="300"/>
              </a:spcBef>
              <a:buClr>
                <a:srgbClr val="FFFFFF"/>
              </a:buClr>
            </a:pPr>
            <a:r>
              <a:rPr lang="en-US" sz="1400" kern="0" dirty="0">
                <a:solidFill>
                  <a:srgbClr val="FDFDFD"/>
                </a:solidFill>
              </a:rPr>
              <a:t>&gt;80,000 IOPS per VM</a:t>
            </a:r>
          </a:p>
          <a:p>
            <a:pPr defTabSz="896203">
              <a:lnSpc>
                <a:spcPct val="90000"/>
              </a:lnSpc>
              <a:spcBef>
                <a:spcPts val="300"/>
              </a:spcBef>
              <a:buClr>
                <a:srgbClr val="FFFFFF"/>
              </a:buClr>
            </a:pPr>
            <a:r>
              <a:rPr lang="en-US" sz="1400" kern="0" dirty="0">
                <a:solidFill>
                  <a:srgbClr val="FDFDFD"/>
                </a:solidFill>
              </a:rPr>
              <a:t>Less than 1ms read latency</a:t>
            </a:r>
          </a:p>
        </p:txBody>
      </p:sp>
      <p:sp>
        <p:nvSpPr>
          <p:cNvPr id="62" name="TextBox 61"/>
          <p:cNvSpPr txBox="1"/>
          <p:nvPr/>
        </p:nvSpPr>
        <p:spPr>
          <a:xfrm>
            <a:off x="264192" y="4798887"/>
            <a:ext cx="3716059" cy="452472"/>
          </a:xfrm>
          <a:prstGeom prst="rect">
            <a:avLst/>
          </a:prstGeom>
          <a:noFill/>
        </p:spPr>
        <p:txBody>
          <a:bodyPr wrap="square" rtlCol="0">
            <a:spAutoFit/>
          </a:bodyPr>
          <a:lstStyle/>
          <a:p>
            <a:pPr defTabSz="896203">
              <a:spcAft>
                <a:spcPts val="2399"/>
              </a:spcAft>
            </a:pPr>
            <a:r>
              <a:rPr lang="en-US" sz="2352" kern="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4192" y="5289343"/>
            <a:ext cx="3405294" cy="1234457"/>
          </a:xfrm>
          <a:prstGeom prst="rect">
            <a:avLst/>
          </a:prstGeom>
          <a:noFill/>
        </p:spPr>
        <p:txBody>
          <a:bodyPr wrap="square" rtlCol="0">
            <a:spAutoFit/>
          </a:bodyPr>
          <a:lstStyle/>
          <a:p>
            <a:pPr defTabSz="896203">
              <a:lnSpc>
                <a:spcPct val="90000"/>
              </a:lnSpc>
              <a:spcBef>
                <a:spcPts val="300"/>
              </a:spcBef>
              <a:buClr>
                <a:srgbClr val="FFFFFF"/>
              </a:buClr>
            </a:pPr>
            <a:r>
              <a:rPr lang="en-US" sz="1400" kern="0" dirty="0">
                <a:solidFill>
                  <a:srgbClr val="FDFDFD"/>
                </a:solidFill>
              </a:rPr>
              <a:t>Integrated management portal</a:t>
            </a:r>
          </a:p>
          <a:p>
            <a:pPr defTabSz="896203">
              <a:lnSpc>
                <a:spcPct val="90000"/>
              </a:lnSpc>
              <a:spcBef>
                <a:spcPts val="300"/>
              </a:spcBef>
              <a:buClr>
                <a:srgbClr val="FFFFFF"/>
              </a:buClr>
            </a:pPr>
            <a:r>
              <a:rPr lang="en-US" sz="1400" kern="0" dirty="0">
                <a:solidFill>
                  <a:srgbClr val="FDFDFD"/>
                </a:solidFill>
              </a:rPr>
              <a:t>Application Templates</a:t>
            </a:r>
          </a:p>
          <a:p>
            <a:pPr defTabSz="896203">
              <a:lnSpc>
                <a:spcPct val="90000"/>
              </a:lnSpc>
              <a:spcBef>
                <a:spcPts val="300"/>
              </a:spcBef>
              <a:buClr>
                <a:srgbClr val="FFFFFF"/>
              </a:buClr>
            </a:pPr>
            <a:r>
              <a:rPr lang="en-US" sz="1400" kern="0" dirty="0">
                <a:solidFill>
                  <a:srgbClr val="FDFDFD"/>
                </a:solidFill>
              </a:rPr>
              <a:t>Lifecycle Management</a:t>
            </a:r>
          </a:p>
          <a:p>
            <a:pPr defTabSz="896203">
              <a:lnSpc>
                <a:spcPct val="90000"/>
              </a:lnSpc>
              <a:spcBef>
                <a:spcPts val="300"/>
              </a:spcBef>
              <a:buClr>
                <a:srgbClr val="FFFFFF"/>
              </a:buClr>
            </a:pPr>
            <a:r>
              <a:rPr lang="en-US" sz="1400" kern="0" dirty="0">
                <a:solidFill>
                  <a:srgbClr val="FDFDFD"/>
                </a:solidFill>
              </a:rPr>
              <a:t>Role Based Access Control</a:t>
            </a:r>
          </a:p>
          <a:p>
            <a:pPr defTabSz="896203">
              <a:lnSpc>
                <a:spcPct val="90000"/>
              </a:lnSpc>
              <a:spcBef>
                <a:spcPts val="300"/>
              </a:spcBef>
              <a:buClr>
                <a:srgbClr val="FFFFFF"/>
              </a:buClr>
            </a:pPr>
            <a:r>
              <a:rPr lang="en-US" sz="1400" kern="0" dirty="0">
                <a:solidFill>
                  <a:srgbClr val="FDFDFD"/>
                </a:solidFill>
              </a:rPr>
              <a:t>Billing API</a:t>
            </a:r>
          </a:p>
        </p:txBody>
      </p:sp>
      <p:grpSp>
        <p:nvGrpSpPr>
          <p:cNvPr id="6" name="Group 5"/>
          <p:cNvGrpSpPr/>
          <p:nvPr/>
        </p:nvGrpSpPr>
        <p:grpSpPr>
          <a:xfrm>
            <a:off x="192419" y="2039153"/>
            <a:ext cx="3521904" cy="2025183"/>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49023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93143" y="1877055"/>
            <a:ext cx="5392391" cy="2091113"/>
          </a:xfrm>
        </p:spPr>
        <p:txBody>
          <a:bodyPr/>
          <a:lstStyle/>
          <a:p>
            <a:r>
              <a:rPr lang="en-US" sz="5881" dirty="0"/>
              <a:t>New </a:t>
            </a:r>
            <a:r>
              <a:rPr lang="en-US" sz="5881" b="1" dirty="0">
                <a:latin typeface="Segoe UI Semibold" panose="020B0702040204020203" pitchFamily="34" charset="0"/>
                <a:cs typeface="Segoe UI Semibold" panose="020B0702040204020203" pitchFamily="34" charset="0"/>
              </a:rPr>
              <a:t>N</a:t>
            </a:r>
            <a:r>
              <a:rPr lang="en-US" sz="5881" dirty="0"/>
              <a:t> family of</a:t>
            </a:r>
            <a:br>
              <a:rPr lang="en-US" sz="5881" dirty="0"/>
            </a:br>
            <a:r>
              <a:rPr lang="en-US" sz="5881" dirty="0"/>
              <a:t>virtual machines</a:t>
            </a:r>
          </a:p>
        </p:txBody>
      </p:sp>
      <p:sp>
        <p:nvSpPr>
          <p:cNvPr id="10" name="Content Placeholder 2"/>
          <p:cNvSpPr txBox="1">
            <a:spLocks/>
          </p:cNvSpPr>
          <p:nvPr/>
        </p:nvSpPr>
        <p:spPr>
          <a:xfrm>
            <a:off x="6393143" y="3930844"/>
            <a:ext cx="5564316" cy="1677162"/>
          </a:xfrm>
          <a:prstGeom prst="rect">
            <a:avLst/>
          </a:prstGeom>
          <a:noFill/>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buNone/>
            </a:pPr>
            <a:r>
              <a:rPr lang="en-US" sz="3136" dirty="0"/>
              <a:t>Latest NVIDIA GPU</a:t>
            </a:r>
          </a:p>
          <a:p>
            <a:pPr marL="0" indent="0" defTabSz="914180">
              <a:buNone/>
            </a:pPr>
            <a:r>
              <a:rPr lang="en-US" sz="3136" dirty="0"/>
              <a:t>Superfast RDMA network</a:t>
            </a:r>
          </a:p>
          <a:p>
            <a:pPr marL="0" indent="0" defTabSz="914180">
              <a:buNone/>
            </a:pPr>
            <a:r>
              <a:rPr lang="en-US" sz="3136" dirty="0"/>
              <a:t>High-end remote visualization </a:t>
            </a:r>
          </a:p>
        </p:txBody>
      </p:sp>
      <p:cxnSp>
        <p:nvCxnSpPr>
          <p:cNvPr id="4" name="Straight Connector 3"/>
          <p:cNvCxnSpPr/>
          <p:nvPr/>
        </p:nvCxnSpPr>
        <p:spPr>
          <a:xfrm>
            <a:off x="6535190" y="3793305"/>
            <a:ext cx="5078418"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71519" y="4847970"/>
            <a:ext cx="4390921" cy="1853504"/>
          </a:xfrm>
          <a:prstGeom prst="rect">
            <a:avLst/>
          </a:prstGeom>
        </p:spPr>
      </p:pic>
      <p:sp>
        <p:nvSpPr>
          <p:cNvPr id="18" name="AutoShape 3"/>
          <p:cNvSpPr>
            <a:spLocks noChangeAspect="1" noChangeArrowheads="1" noTextEdit="1"/>
          </p:cNvSpPr>
          <p:nvPr/>
        </p:nvSpPr>
        <p:spPr bwMode="auto">
          <a:xfrm>
            <a:off x="5535563" y="1263206"/>
            <a:ext cx="3977495" cy="360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1" name="Rectangle 20"/>
          <p:cNvSpPr/>
          <p:nvPr/>
        </p:nvSpPr>
        <p:spPr>
          <a:xfrm>
            <a:off x="6510297" y="1154404"/>
            <a:ext cx="3172663" cy="816249"/>
          </a:xfrm>
          <a:prstGeom prst="rect">
            <a:avLst/>
          </a:prstGeom>
        </p:spPr>
        <p:txBody>
          <a:bodyPr wrap="none">
            <a:spAutoFit/>
          </a:bodyPr>
          <a:lstStyle/>
          <a:p>
            <a:pPr defTabSz="896203"/>
            <a:r>
              <a:rPr lang="en-US" sz="4704" kern="0" dirty="0" smtClean="0">
                <a:solidFill>
                  <a:srgbClr val="0072CC"/>
                </a:solidFill>
                <a:latin typeface="Segoe UI Semilight" panose="020B0402040204020203" pitchFamily="34" charset="0"/>
                <a:cs typeface="Segoe UI Semilight" panose="020B0402040204020203" pitchFamily="34" charset="0"/>
              </a:rPr>
              <a:t>Introducing</a:t>
            </a:r>
            <a:endParaRPr lang="en-US" sz="4704" kern="0" dirty="0">
              <a:solidFill>
                <a:sysClr val="windowText" lastClr="000000"/>
              </a:solidFill>
            </a:endParaRPr>
          </a:p>
        </p:txBody>
      </p:sp>
      <p:grpSp>
        <p:nvGrpSpPr>
          <p:cNvPr id="3" name="Group 2"/>
          <p:cNvGrpSpPr/>
          <p:nvPr/>
        </p:nvGrpSpPr>
        <p:grpSpPr>
          <a:xfrm>
            <a:off x="1400158" y="1263206"/>
            <a:ext cx="3963479" cy="3647243"/>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TextBox 22"/>
            <p:cNvSpPr txBox="1"/>
            <p:nvPr/>
          </p:nvSpPr>
          <p:spPr>
            <a:xfrm>
              <a:off x="3795046" y="-3255168"/>
              <a:ext cx="1921490" cy="2594623"/>
            </a:xfrm>
            <a:prstGeom prst="rect">
              <a:avLst/>
            </a:prstGeom>
            <a:noFill/>
          </p:spPr>
          <p:txBody>
            <a:bodyPr wrap="none" lIns="179238" tIns="143391" rIns="179238" bIns="143391" rtlCol="0">
              <a:spAutoFit/>
            </a:bodyPr>
            <a:lstStyle/>
            <a:p>
              <a:pPr defTabSz="896203">
                <a:lnSpc>
                  <a:spcPct val="90000"/>
                </a:lnSpc>
                <a:spcAft>
                  <a:spcPts val="588"/>
                </a:spcAft>
              </a:pPr>
              <a:r>
                <a:rPr lang="en-US" sz="16270" b="1" kern="0" dirty="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375144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69" y="167135"/>
            <a:ext cx="11652805" cy="899665"/>
          </a:xfrm>
        </p:spPr>
        <p:txBody>
          <a:bodyPr/>
          <a:lstStyle/>
          <a:p>
            <a:r>
              <a:rPr lang="en-US" dirty="0" smtClean="0"/>
              <a:t>Agenda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44628360"/>
              </p:ext>
            </p:extLst>
          </p:nvPr>
        </p:nvGraphicFramePr>
        <p:xfrm>
          <a:off x="415774" y="985644"/>
          <a:ext cx="11506200" cy="5643756"/>
        </p:xfrm>
        <a:graphic>
          <a:graphicData uri="http://schemas.openxmlformats.org/drawingml/2006/table">
            <a:tbl>
              <a:tblPr/>
              <a:tblGrid>
                <a:gridCol w="2119005">
                  <a:extLst>
                    <a:ext uri="{9D8B030D-6E8A-4147-A177-3AD203B41FA5}">
                      <a16:colId xmlns:a16="http://schemas.microsoft.com/office/drawing/2014/main" val="567087669"/>
                    </a:ext>
                  </a:extLst>
                </a:gridCol>
                <a:gridCol w="2987799">
                  <a:extLst>
                    <a:ext uri="{9D8B030D-6E8A-4147-A177-3AD203B41FA5}">
                      <a16:colId xmlns:a16="http://schemas.microsoft.com/office/drawing/2014/main" val="2249206901"/>
                    </a:ext>
                  </a:extLst>
                </a:gridCol>
                <a:gridCol w="3199698">
                  <a:extLst>
                    <a:ext uri="{9D8B030D-6E8A-4147-A177-3AD203B41FA5}">
                      <a16:colId xmlns:a16="http://schemas.microsoft.com/office/drawing/2014/main" val="98414406"/>
                    </a:ext>
                  </a:extLst>
                </a:gridCol>
                <a:gridCol w="3199698">
                  <a:extLst>
                    <a:ext uri="{9D8B030D-6E8A-4147-A177-3AD203B41FA5}">
                      <a16:colId xmlns:a16="http://schemas.microsoft.com/office/drawing/2014/main" val="1292609638"/>
                    </a:ext>
                  </a:extLst>
                </a:gridCol>
              </a:tblGrid>
              <a:tr h="310001">
                <a:tc>
                  <a:txBody>
                    <a:bodyPr/>
                    <a:lstStyle/>
                    <a:p>
                      <a:pPr algn="ctr" fontAlgn="ctr"/>
                      <a:r>
                        <a:rPr lang="en-US" sz="2000" b="1" i="0" u="none" strike="noStrike" dirty="0">
                          <a:solidFill>
                            <a:srgbClr val="000000"/>
                          </a:solidFill>
                          <a:effectLst/>
                          <a:latin typeface="Calibri" panose="020F0502020204030204" pitchFamily="34" charset="0"/>
                        </a:rPr>
                        <a:t>Time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2000" b="1" i="0" u="none" strike="noStrike" dirty="0">
                          <a:solidFill>
                            <a:srgbClr val="000000"/>
                          </a:solidFill>
                          <a:effectLst/>
                          <a:latin typeface="Calibri" panose="020F0502020204030204" pitchFamily="34" charset="0"/>
                        </a:rPr>
                        <a:t>Session</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Time (mins)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tc>
                  <a:txBody>
                    <a:bodyPr/>
                    <a:lstStyle/>
                    <a:p>
                      <a:pPr algn="ctr" fontAlgn="ctr"/>
                      <a:r>
                        <a:rPr lang="en-US" sz="1800" b="1" i="0" u="none" strike="noStrike" dirty="0">
                          <a:solidFill>
                            <a:srgbClr val="000000"/>
                          </a:solidFill>
                          <a:effectLst/>
                          <a:latin typeface="Calibri" panose="020F0502020204030204" pitchFamily="34" charset="0"/>
                        </a:rPr>
                        <a:t>Activity</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bg1">
                        <a:lumMod val="40000"/>
                        <a:lumOff val="60000"/>
                      </a:schemeClr>
                    </a:solidFill>
                  </a:tcPr>
                </a:tc>
                <a:extLst>
                  <a:ext uri="{0D108BD9-81ED-4DB2-BD59-A6C34878D82A}">
                    <a16:rowId xmlns:a16="http://schemas.microsoft.com/office/drawing/2014/main" val="3462178411"/>
                  </a:ext>
                </a:extLst>
              </a:tr>
              <a:tr h="375795">
                <a:tc rowSpan="2">
                  <a:txBody>
                    <a:bodyPr/>
                    <a:lstStyle/>
                    <a:p>
                      <a:pPr algn="ctr" fontAlgn="ctr"/>
                      <a:r>
                        <a:rPr lang="en-US" sz="1800" b="1" i="0" u="none" strike="noStrike" dirty="0">
                          <a:solidFill>
                            <a:srgbClr val="000000"/>
                          </a:solidFill>
                          <a:effectLst/>
                          <a:latin typeface="Calibri" panose="020F0502020204030204" pitchFamily="34" charset="0"/>
                        </a:rPr>
                        <a:t>9:00 to 10:00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Intro to Azure</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a:solidFill>
                            <a:srgbClr val="000000"/>
                          </a:solidFill>
                          <a:effectLst/>
                          <a:latin typeface="Calibri" panose="020F0502020204030204" pitchFamily="34" charset="0"/>
                        </a:rPr>
                        <a:t>40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83526965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a:solidFill>
                            <a:srgbClr val="000000"/>
                          </a:solidFill>
                          <a:effectLst/>
                          <a:latin typeface="Calibri" panose="020F0502020204030204" pitchFamily="34" charset="0"/>
                        </a:rPr>
                        <a:t>Hands-on Lab</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96367026"/>
                  </a:ext>
                </a:extLst>
              </a:tr>
              <a:tr h="370595">
                <a:tc>
                  <a:txBody>
                    <a:bodyPr/>
                    <a:lstStyle/>
                    <a:p>
                      <a:pPr algn="ctr" fontAlgn="ctr"/>
                      <a:r>
                        <a:rPr lang="en-US" sz="1800" b="1" i="0" u="none" strike="noStrike" dirty="0">
                          <a:solidFill>
                            <a:srgbClr val="000000"/>
                          </a:solidFill>
                          <a:effectLst/>
                          <a:latin typeface="Calibri" panose="020F0502020204030204" pitchFamily="34" charset="0"/>
                        </a:rPr>
                        <a:t>10:00 to 10:20 </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Morning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20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560580183"/>
                  </a:ext>
                </a:extLst>
              </a:tr>
              <a:tr h="370596">
                <a:tc rowSpan="3">
                  <a:txBody>
                    <a:bodyPr/>
                    <a:lstStyle/>
                    <a:p>
                      <a:pPr algn="ctr" fontAlgn="ctr"/>
                      <a:r>
                        <a:rPr lang="en-US" sz="1800" b="1" i="0" u="none" strike="noStrike" dirty="0">
                          <a:solidFill>
                            <a:srgbClr val="000000"/>
                          </a:solidFill>
                          <a:effectLst/>
                          <a:latin typeface="Calibri" panose="020F0502020204030204" pitchFamily="34" charset="0"/>
                        </a:rPr>
                        <a:t>10:20 to 12:00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3">
                  <a:txBody>
                    <a:bodyPr/>
                    <a:lstStyle/>
                    <a:p>
                      <a:pPr algn="ctr" fontAlgn="ctr"/>
                      <a:r>
                        <a:rPr lang="fr-FR" sz="2000" b="0" i="0" u="none" strike="noStrike" dirty="0">
                          <a:solidFill>
                            <a:srgbClr val="000000"/>
                          </a:solidFill>
                          <a:effectLst/>
                          <a:latin typeface="Calibri" panose="020F0502020204030204" pitchFamily="34" charset="0"/>
                        </a:rPr>
                        <a:t>Azure App </a:t>
                      </a:r>
                      <a:r>
                        <a:rPr lang="fr-FR" sz="2000" b="0" i="0" u="none" strike="noStrike" dirty="0" smtClean="0">
                          <a:solidFill>
                            <a:srgbClr val="000000"/>
                          </a:solidFill>
                          <a:effectLst/>
                          <a:latin typeface="Calibri" panose="020F0502020204030204" pitchFamily="34" charset="0"/>
                        </a:rPr>
                        <a:t>Service</a:t>
                      </a:r>
                      <a:endParaRPr lang="fr-FR" sz="20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a:t>
                      </a:r>
                      <a:r>
                        <a:rPr lang="en-US" sz="1800" b="0" i="0" u="none" strike="noStrike" dirty="0" smtClean="0">
                          <a:solidFill>
                            <a:srgbClr val="000000"/>
                          </a:solidFill>
                          <a:effectLst/>
                          <a:latin typeface="Calibri" panose="020F0502020204030204" pitchFamily="34" charset="0"/>
                        </a:rPr>
                        <a:t>0</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API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663948965"/>
                  </a:ext>
                </a:extLst>
              </a:tr>
              <a:tr h="375799">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smtClean="0">
                          <a:solidFill>
                            <a:srgbClr val="000000"/>
                          </a:solidFill>
                          <a:effectLst/>
                          <a:latin typeface="Calibri" panose="020F0502020204030204" pitchFamily="34" charset="0"/>
                        </a:rPr>
                        <a:t>25</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smtClean="0">
                          <a:solidFill>
                            <a:srgbClr val="000000"/>
                          </a:solidFill>
                          <a:effectLst/>
                          <a:latin typeface="Calibri" panose="020F0502020204030204" pitchFamily="34" charset="0"/>
                        </a:rPr>
                        <a:t>Web </a:t>
                      </a:r>
                      <a:r>
                        <a:rPr lang="en-US" sz="1800" b="0" i="0" u="none" strike="noStrike" dirty="0">
                          <a:solidFill>
                            <a:srgbClr val="000000"/>
                          </a:solidFill>
                          <a:effectLst/>
                          <a:latin typeface="Calibri" panose="020F0502020204030204" pitchFamily="34" charset="0"/>
                        </a:rPr>
                        <a:t>- 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61056307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056603707"/>
                  </a:ext>
                </a:extLst>
              </a:tr>
              <a:tr h="372105">
                <a:tc>
                  <a:txBody>
                    <a:bodyPr/>
                    <a:lstStyle/>
                    <a:p>
                      <a:pPr algn="ctr" fontAlgn="ctr"/>
                      <a:r>
                        <a:rPr lang="en-US" sz="1800" b="1" i="0" u="none" strike="noStrike">
                          <a:solidFill>
                            <a:srgbClr val="000000"/>
                          </a:solidFill>
                          <a:effectLst/>
                          <a:latin typeface="Calibri" panose="020F0502020204030204" pitchFamily="34" charset="0"/>
                        </a:rPr>
                        <a:t>12:00 to 13:00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Lunch</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60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347153772"/>
                  </a:ext>
                </a:extLst>
              </a:tr>
              <a:tr h="381000">
                <a:tc rowSpan="2">
                  <a:txBody>
                    <a:bodyPr/>
                    <a:lstStyle/>
                    <a:p>
                      <a:pPr algn="ctr" fontAlgn="ctr"/>
                      <a:r>
                        <a:rPr lang="en-US" sz="1800" b="1" i="0" u="none" strike="noStrike" dirty="0">
                          <a:solidFill>
                            <a:srgbClr val="000000"/>
                          </a:solidFill>
                          <a:effectLst/>
                          <a:latin typeface="Calibri" panose="020F0502020204030204" pitchFamily="34" charset="0"/>
                        </a:rPr>
                        <a:t>13:00 to 14:15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NZ" sz="2000" b="0" i="0" u="none" strike="noStrike" dirty="0" smtClean="0">
                          <a:solidFill>
                            <a:srgbClr val="000000"/>
                          </a:solidFill>
                          <a:effectLst/>
                          <a:latin typeface="Calibri" panose="020F0502020204030204" pitchFamily="34" charset="0"/>
                        </a:rPr>
                        <a:t>Azure</a:t>
                      </a:r>
                      <a:r>
                        <a:rPr lang="en-NZ" sz="2000" b="0" i="0" u="none" strike="noStrike" baseline="0" dirty="0" smtClean="0">
                          <a:solidFill>
                            <a:srgbClr val="000000"/>
                          </a:solidFill>
                          <a:effectLst/>
                          <a:latin typeface="Calibri" panose="020F0502020204030204" pitchFamily="34" charset="0"/>
                        </a:rPr>
                        <a:t> AD </a:t>
                      </a:r>
                      <a:r>
                        <a:rPr lang="en-NZ" sz="2000" b="0" i="0" u="none" strike="noStrike" dirty="0" smtClean="0">
                          <a:solidFill>
                            <a:srgbClr val="000000"/>
                          </a:solidFill>
                          <a:effectLst/>
                          <a:latin typeface="Calibri" panose="020F0502020204030204" pitchFamily="34" charset="0"/>
                        </a:rPr>
                        <a:t>and </a:t>
                      </a:r>
                    </a:p>
                    <a:p>
                      <a:pPr algn="ctr" fontAlgn="ctr"/>
                      <a:r>
                        <a:rPr lang="en-NZ" sz="2000" b="0" i="0" u="none" strike="noStrike" dirty="0" smtClean="0">
                          <a:solidFill>
                            <a:srgbClr val="000000"/>
                          </a:solidFill>
                          <a:effectLst/>
                          <a:latin typeface="Calibri" panose="020F0502020204030204" pitchFamily="34" charset="0"/>
                        </a:rPr>
                        <a:t>API </a:t>
                      </a:r>
                      <a:r>
                        <a:rPr lang="en-NZ" sz="2000" b="0" i="0" u="none" strike="noStrike" dirty="0">
                          <a:solidFill>
                            <a:srgbClr val="000000"/>
                          </a:solidFill>
                          <a:effectLst/>
                          <a:latin typeface="Calibri" panose="020F0502020204030204" pitchFamily="34" charset="0"/>
                        </a:rPr>
                        <a:t>Management</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27972038"/>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45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553941374"/>
                  </a:ext>
                </a:extLst>
              </a:tr>
              <a:tr h="391413">
                <a:tc rowSpan="2">
                  <a:txBody>
                    <a:bodyPr/>
                    <a:lstStyle/>
                    <a:p>
                      <a:pPr algn="ctr" fontAlgn="ctr"/>
                      <a:r>
                        <a:rPr lang="en-US" sz="1800" b="1" i="0" u="none" strike="noStrike" dirty="0">
                          <a:solidFill>
                            <a:srgbClr val="000000"/>
                          </a:solidFill>
                          <a:effectLst/>
                          <a:latin typeface="Calibri" panose="020F0502020204030204" pitchFamily="34" charset="0"/>
                        </a:rPr>
                        <a:t>14:15 to 15:15</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Azure IaaS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20644383"/>
                  </a:ext>
                </a:extLst>
              </a:tr>
              <a:tr h="310001">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479818474"/>
                  </a:ext>
                </a:extLst>
              </a:tr>
              <a:tr h="386213">
                <a:tc>
                  <a:txBody>
                    <a:bodyPr/>
                    <a:lstStyle/>
                    <a:p>
                      <a:pPr algn="ctr" fontAlgn="ctr"/>
                      <a:r>
                        <a:rPr lang="en-US" sz="1800" b="1" i="0" u="none" strike="noStrike" dirty="0">
                          <a:solidFill>
                            <a:srgbClr val="000000"/>
                          </a:solidFill>
                          <a:effectLst/>
                          <a:latin typeface="Calibri" panose="020F0502020204030204" pitchFamily="34" charset="0"/>
                        </a:rPr>
                        <a:t>15:15 to 15:30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2000" b="0" i="0" u="none" strike="noStrike" dirty="0">
                          <a:solidFill>
                            <a:srgbClr val="000000"/>
                          </a:solidFill>
                          <a:effectLst/>
                          <a:latin typeface="Calibri" panose="020F0502020204030204" pitchFamily="34" charset="0"/>
                        </a:rPr>
                        <a:t>Evening Tea</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smtClean="0">
                          <a:solidFill>
                            <a:srgbClr val="000000"/>
                          </a:solidFill>
                          <a:effectLst/>
                          <a:latin typeface="Calibri" panose="020F0502020204030204" pitchFamily="34" charset="0"/>
                        </a:rPr>
                        <a:t>15</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68120515"/>
                  </a:ext>
                </a:extLst>
              </a:tr>
              <a:tr h="370586">
                <a:tc rowSpan="2">
                  <a:txBody>
                    <a:bodyPr/>
                    <a:lstStyle/>
                    <a:p>
                      <a:pPr algn="ctr" fontAlgn="ctr"/>
                      <a:r>
                        <a:rPr lang="en-US" sz="1800" b="1" i="0" u="none" strike="noStrike" dirty="0">
                          <a:solidFill>
                            <a:srgbClr val="000000"/>
                          </a:solidFill>
                          <a:effectLst/>
                          <a:latin typeface="Calibri" panose="020F0502020204030204" pitchFamily="34" charset="0"/>
                        </a:rPr>
                        <a:t>15:30 to 16:30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rowSpan="2">
                  <a:txBody>
                    <a:bodyPr/>
                    <a:lstStyle/>
                    <a:p>
                      <a:pPr algn="ctr" fontAlgn="ctr"/>
                      <a:r>
                        <a:rPr lang="en-US" sz="2000" b="0" i="0" u="none" strike="noStrike" dirty="0">
                          <a:solidFill>
                            <a:srgbClr val="000000"/>
                          </a:solidFill>
                          <a:effectLst/>
                          <a:latin typeface="Calibri" panose="020F0502020204030204" pitchFamily="34" charset="0"/>
                        </a:rPr>
                        <a:t>Data Overview</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Presentation and Demos</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2008010976"/>
                  </a:ext>
                </a:extLst>
              </a:tr>
              <a:tr h="381000">
                <a:tc vMerge="1">
                  <a:txBody>
                    <a:bodyPr/>
                    <a:lstStyle/>
                    <a:p>
                      <a:endParaRPr lang="en-US"/>
                    </a:p>
                  </a:txBody>
                  <a:tcPr/>
                </a:tc>
                <a:tc vMerge="1">
                  <a:txBody>
                    <a:bodyPr/>
                    <a:lstStyle/>
                    <a:p>
                      <a:endParaRPr lang="en-US"/>
                    </a:p>
                  </a:txBody>
                  <a:tcPr/>
                </a:tc>
                <a:tc>
                  <a:txBody>
                    <a:bodyPr/>
                    <a:lstStyle/>
                    <a:p>
                      <a:pPr algn="ctr" fontAlgn="ctr"/>
                      <a:r>
                        <a:rPr lang="en-US" sz="1800" b="0" i="0" u="none" strike="noStrike" dirty="0">
                          <a:solidFill>
                            <a:srgbClr val="000000"/>
                          </a:solidFill>
                          <a:effectLst/>
                          <a:latin typeface="Calibri" panose="020F0502020204030204" pitchFamily="34" charset="0"/>
                        </a:rPr>
                        <a:t>30</a:t>
                      </a: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ctr"/>
                      <a:r>
                        <a:rPr lang="en-US" sz="1800" b="0" i="0" u="none" strike="noStrike" dirty="0">
                          <a:solidFill>
                            <a:srgbClr val="000000"/>
                          </a:solidFill>
                          <a:effectLst/>
                          <a:latin typeface="Calibri" panose="020F0502020204030204" pitchFamily="34" charset="0"/>
                        </a:rPr>
                        <a:t>Hands-on Labs - </a:t>
                      </a:r>
                      <a:r>
                        <a:rPr lang="en-US" sz="1800" b="0" i="0" u="none" strike="noStrike" dirty="0" err="1">
                          <a:solidFill>
                            <a:srgbClr val="000000"/>
                          </a:solidFill>
                          <a:effectLst/>
                          <a:latin typeface="Calibri" panose="020F0502020204030204" pitchFamily="34" charset="0"/>
                        </a:rPr>
                        <a:t>DocumentDB</a:t>
                      </a: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966306858"/>
                  </a:ext>
                </a:extLst>
              </a:tr>
              <a:tr h="310001">
                <a:tc>
                  <a:txBody>
                    <a:bodyPr/>
                    <a:lstStyle/>
                    <a:p>
                      <a:pPr algn="ctr" fontAlgn="b"/>
                      <a:r>
                        <a:rPr lang="en-US" sz="1800" b="1" i="0" u="none" strike="noStrike" dirty="0">
                          <a:solidFill>
                            <a:srgbClr val="000000"/>
                          </a:solidFill>
                          <a:effectLst/>
                          <a:latin typeface="Calibri" panose="020F0502020204030204" pitchFamily="34" charset="0"/>
                        </a:rPr>
                        <a:t>16:30</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b"/>
                      <a:r>
                        <a:rPr lang="en-US" sz="2000" b="0" i="0" u="none" strike="noStrike" dirty="0">
                          <a:solidFill>
                            <a:srgbClr val="000000"/>
                          </a:solidFill>
                          <a:effectLst/>
                          <a:latin typeface="Calibri" panose="020F0502020204030204" pitchFamily="34" charset="0"/>
                        </a:rPr>
                        <a:t>Closing</a:t>
                      </a: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ctr" fontAlgn="ctr"/>
                      <a:endParaRPr lang="en-US" sz="1800" b="0" i="0" u="none" strike="noStrike" dirty="0">
                        <a:solidFill>
                          <a:srgbClr val="000000"/>
                        </a:solidFill>
                        <a:effectLst/>
                        <a:latin typeface="Calibri" panose="020F0502020204030204" pitchFamily="34" charset="0"/>
                      </a:endParaRPr>
                    </a:p>
                  </a:txBody>
                  <a:tcPr marL="9525" marR="9525" marT="9525" marB="0" anchor="ctr">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bg1">
                          <a:lumMod val="50000"/>
                        </a:schemeClr>
                      </a:solidFill>
                      <a:prstDash val="solid"/>
                      <a:round/>
                      <a:headEnd type="none" w="med" len="med"/>
                      <a:tailEnd type="none" w="med" len="med"/>
                    </a:lnL>
                    <a:lnR w="28575" cap="flat" cmpd="sng" algn="ctr">
                      <a:solidFill>
                        <a:schemeClr val="bg1">
                          <a:lumMod val="50000"/>
                        </a:schemeClr>
                      </a:solidFill>
                      <a:prstDash val="solid"/>
                      <a:round/>
                      <a:headEnd type="none" w="med" len="med"/>
                      <a:tailEnd type="none" w="med" len="med"/>
                    </a:lnR>
                    <a:lnT w="28575" cap="flat" cmpd="sng" algn="ctr">
                      <a:solidFill>
                        <a:schemeClr val="bg1">
                          <a:lumMod val="50000"/>
                        </a:schemeClr>
                      </a:solidFill>
                      <a:prstDash val="solid"/>
                      <a:round/>
                      <a:headEnd type="none" w="med" len="med"/>
                      <a:tailEnd type="none" w="med" len="med"/>
                    </a:lnT>
                    <a:lnB w="28575" cap="flat" cmpd="sng" algn="ctr">
                      <a:solidFill>
                        <a:schemeClr val="bg1">
                          <a:lumMod val="50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3008985445"/>
                  </a:ext>
                </a:extLst>
              </a:tr>
            </a:tbl>
          </a:graphicData>
        </a:graphic>
      </p:graphicFrame>
    </p:spTree>
    <p:extLst>
      <p:ext uri="{BB962C8B-B14F-4D97-AF65-F5344CB8AC3E}">
        <p14:creationId xmlns:p14="http://schemas.microsoft.com/office/powerpoint/2010/main" val="191811848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8" name="Straight Connector 67"/>
          <p:cNvCxnSpPr/>
          <p:nvPr/>
        </p:nvCxnSpPr>
        <p:spPr>
          <a:xfrm>
            <a:off x="865" y="3443449"/>
            <a:ext cx="121870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extBox 1"/>
          <p:cNvSpPr txBox="1"/>
          <p:nvPr/>
        </p:nvSpPr>
        <p:spPr>
          <a:xfrm>
            <a:off x="1293812" y="304800"/>
            <a:ext cx="3086999" cy="1107996"/>
          </a:xfrm>
          <a:prstGeom prst="rect">
            <a:avLst/>
          </a:prstGeom>
          <a:noFill/>
        </p:spPr>
        <p:txBody>
          <a:bodyPr wrap="none" rtlCol="0">
            <a:spAutoFit/>
          </a:bodyPr>
          <a:lstStyle/>
          <a:p>
            <a:r>
              <a:rPr lang="en-US" sz="6600" dirty="0" smtClean="0">
                <a:latin typeface="+mj-lt"/>
              </a:rPr>
              <a:t>Partners</a:t>
            </a:r>
            <a:endParaRPr lang="en-US" sz="6600" dirty="0">
              <a:latin typeface="+mj-lt"/>
            </a:endParaRPr>
          </a:p>
        </p:txBody>
      </p:sp>
      <p:grpSp>
        <p:nvGrpSpPr>
          <p:cNvPr id="70" name="Group 69"/>
          <p:cNvGrpSpPr/>
          <p:nvPr/>
        </p:nvGrpSpPr>
        <p:grpSpPr>
          <a:xfrm>
            <a:off x="198788" y="304800"/>
            <a:ext cx="11882585" cy="6304506"/>
            <a:chOff x="198788" y="304800"/>
            <a:chExt cx="11882585" cy="6304506"/>
          </a:xfrm>
        </p:grpSpPr>
        <p:grpSp>
          <p:nvGrpSpPr>
            <p:cNvPr id="67" name="Group 66"/>
            <p:cNvGrpSpPr/>
            <p:nvPr/>
          </p:nvGrpSpPr>
          <p:grpSpPr>
            <a:xfrm>
              <a:off x="198788" y="304800"/>
              <a:ext cx="11882585" cy="6304506"/>
              <a:chOff x="198788" y="304800"/>
              <a:chExt cx="11882585" cy="6304506"/>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069" y="1295812"/>
                <a:ext cx="1219328" cy="11421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7212" y="2369859"/>
                <a:ext cx="1147816" cy="794700"/>
              </a:xfrm>
              <a:prstGeom prst="rect">
                <a:avLst/>
              </a:prstGeom>
            </p:spPr>
          </p:pic>
          <p:pic>
            <p:nvPicPr>
              <p:cNvPr id="7" name="Picture 6"/>
              <p:cNvPicPr>
                <a:picLocks noChangeAspect="1"/>
              </p:cNvPicPr>
              <p:nvPr/>
            </p:nvPicPr>
            <p:blipFill>
              <a:blip r:embed="rId5"/>
              <a:stretch>
                <a:fillRect/>
              </a:stretch>
            </p:blipFill>
            <p:spPr>
              <a:xfrm>
                <a:off x="2212086" y="5181600"/>
                <a:ext cx="1011584" cy="380704"/>
              </a:xfrm>
              <a:prstGeom prst="rect">
                <a:avLst/>
              </a:prstGeom>
            </p:spPr>
          </p:pic>
          <p:pic>
            <p:nvPicPr>
              <p:cNvPr id="8" name="Picture 7"/>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609523" y="666759"/>
                <a:ext cx="1744395" cy="400041"/>
              </a:xfrm>
              <a:prstGeom prst="rect">
                <a:avLst/>
              </a:prstGeom>
              <a:noFill/>
              <a:ln>
                <a:no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04782" y="4103761"/>
                <a:ext cx="661156" cy="682494"/>
              </a:xfrm>
              <a:prstGeom prst="rect">
                <a:avLst/>
              </a:prstGeom>
              <a:noFill/>
              <a:ln>
                <a:noFill/>
              </a:ln>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0897" y="1958974"/>
                <a:ext cx="1245526" cy="360787"/>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23212" y="524652"/>
                <a:ext cx="945500" cy="465948"/>
              </a:xfrm>
              <a:prstGeom prst="rect">
                <a:avLst/>
              </a:prstGeom>
              <a:noFill/>
              <a:ln>
                <a:noFill/>
              </a:ln>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5263" y="4133196"/>
                <a:ext cx="1727549" cy="412533"/>
              </a:xfrm>
              <a:prstGeom prst="rect">
                <a:avLst/>
              </a:prstGeom>
              <a:noFill/>
              <a:ln>
                <a:noFill/>
              </a:ln>
            </p:spPr>
          </p:pic>
          <p:pic>
            <p:nvPicPr>
              <p:cNvPr id="13" name="Picture 12"/>
              <p:cNvPicPr>
                <a:picLocks noChangeAspect="1"/>
              </p:cNvPicPr>
              <p:nvPr/>
            </p:nvPicPr>
            <p:blipFill rotWithShape="1">
              <a:blip r:embed="rId11" cstate="print">
                <a:extLst>
                  <a:ext uri="{28A0092B-C50C-407E-A947-70E740481C1C}">
                    <a14:useLocalDpi xmlns:a14="http://schemas.microsoft.com/office/drawing/2010/main" val="0"/>
                  </a:ext>
                </a:extLst>
              </a:blip>
              <a:stretch/>
            </p:blipFill>
            <p:spPr>
              <a:xfrm>
                <a:off x="5213336" y="1345134"/>
                <a:ext cx="1727518" cy="721574"/>
              </a:xfrm>
              <a:prstGeom prst="rect">
                <a:avLst/>
              </a:prstGeom>
            </p:spPr>
          </p:pic>
          <p:pic>
            <p:nvPicPr>
              <p:cNvPr id="14" name="Picture 13"/>
              <p:cNvPicPr>
                <a:picLocks noChangeAspect="1"/>
              </p:cNvPicPr>
              <p:nvPr/>
            </p:nvPicPr>
            <p:blipFill>
              <a:blip r:embed="rId12" cstate="screen">
                <a:extLst>
                  <a:ext uri="{28A0092B-C50C-407E-A947-70E740481C1C}">
                    <a14:useLocalDpi xmlns:a14="http://schemas.microsoft.com/office/drawing/2010/main" val="0"/>
                  </a:ext>
                </a:extLst>
              </a:blip>
              <a:stretch>
                <a:fillRect/>
              </a:stretch>
            </p:blipFill>
            <p:spPr>
              <a:xfrm>
                <a:off x="230270" y="4794689"/>
                <a:ext cx="1392234" cy="350136"/>
              </a:xfrm>
              <a:prstGeom prst="rect">
                <a:avLst/>
              </a:prstGeom>
            </p:spPr>
          </p:pic>
          <p:pic>
            <p:nvPicPr>
              <p:cNvPr id="15" name="Picture 14"/>
              <p:cNvPicPr>
                <a:picLocks noChangeAspect="1"/>
              </p:cNvPicPr>
              <p:nvPr/>
            </p:nvPicPr>
            <p:blipFill rotWithShape="1">
              <a:blip r:embed="rId13" cstate="screen">
                <a:extLst>
                  <a:ext uri="{28A0092B-C50C-407E-A947-70E740481C1C}">
                    <a14:useLocalDpi xmlns:a14="http://schemas.microsoft.com/office/drawing/2010/main" val="0"/>
                  </a:ext>
                </a:extLst>
              </a:blip>
              <a:srcRect/>
              <a:stretch/>
            </p:blipFill>
            <p:spPr>
              <a:xfrm>
                <a:off x="4428810" y="4613676"/>
                <a:ext cx="551229" cy="510308"/>
              </a:xfrm>
              <a:prstGeom prst="rect">
                <a:avLst/>
              </a:prstGeom>
            </p:spPr>
          </p:pic>
          <p:sp>
            <p:nvSpPr>
              <p:cNvPr id="16" name="Freeform 5"/>
              <p:cNvSpPr>
                <a:spLocks noChangeAspect="1" noEditPoints="1"/>
              </p:cNvSpPr>
              <p:nvPr/>
            </p:nvSpPr>
            <p:spPr bwMode="auto">
              <a:xfrm>
                <a:off x="1874242" y="4714339"/>
                <a:ext cx="670869" cy="314861"/>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68217A"/>
                  </a:solidFill>
                </a:endParaRPr>
              </a:p>
            </p:txBody>
          </p:sp>
          <p:pic>
            <p:nvPicPr>
              <p:cNvPr id="17" name="Picture 16"/>
              <p:cNvPicPr>
                <a:picLocks noChangeAspect="1"/>
              </p:cNvPicPr>
              <p:nvPr/>
            </p:nvPicPr>
            <p:blipFill>
              <a:blip r:embed="rId14" cstate="screen">
                <a:extLst>
                  <a:ext uri="{28A0092B-C50C-407E-A947-70E740481C1C}">
                    <a14:useLocalDpi xmlns:a14="http://schemas.microsoft.com/office/drawing/2010/main" val="0"/>
                  </a:ext>
                </a:extLst>
              </a:blip>
              <a:stretch>
                <a:fillRect/>
              </a:stretch>
            </p:blipFill>
            <p:spPr>
              <a:xfrm>
                <a:off x="3147239" y="4719955"/>
                <a:ext cx="1018481" cy="300322"/>
              </a:xfrm>
              <a:prstGeom prst="rect">
                <a:avLst/>
              </a:prstGeom>
            </p:spPr>
          </p:pic>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5364140" y="4898678"/>
                <a:ext cx="1077682" cy="233687"/>
              </a:xfrm>
              <a:prstGeom prst="rect">
                <a:avLst/>
              </a:prstGeom>
            </p:spPr>
          </p:pic>
          <p:pic>
            <p:nvPicPr>
              <p:cNvPr id="19" name="Picture 18"/>
              <p:cNvPicPr>
                <a:picLocks noChangeAspect="1"/>
              </p:cNvPicPr>
              <p:nvPr/>
            </p:nvPicPr>
            <p:blipFill>
              <a:blip r:embed="rId16"/>
              <a:stretch>
                <a:fillRect/>
              </a:stretch>
            </p:blipFill>
            <p:spPr>
              <a:xfrm>
                <a:off x="8381525" y="4750096"/>
                <a:ext cx="1731356" cy="344548"/>
              </a:xfrm>
              <a:prstGeom prst="rect">
                <a:avLst/>
              </a:prstGeom>
              <a:noFill/>
              <a:ln>
                <a:noFill/>
              </a:ln>
            </p:spPr>
          </p:pic>
          <p:pic>
            <p:nvPicPr>
              <p:cNvPr id="20" name="Picture 19"/>
              <p:cNvPicPr>
                <a:picLocks noChangeAspect="1"/>
              </p:cNvPicPr>
              <p:nvPr/>
            </p:nvPicPr>
            <p:blipFill>
              <a:blip r:embed="rId17"/>
              <a:stretch>
                <a:fillRect/>
              </a:stretch>
            </p:blipFill>
            <p:spPr>
              <a:xfrm>
                <a:off x="6768692" y="4740238"/>
                <a:ext cx="1040031" cy="340200"/>
              </a:xfrm>
              <a:prstGeom prst="rect">
                <a:avLst/>
              </a:prstGeom>
              <a:noFill/>
              <a:ln>
                <a:noFill/>
              </a:ln>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20075" y="5099505"/>
                <a:ext cx="1225948" cy="199439"/>
              </a:xfrm>
              <a:prstGeom prst="rect">
                <a:avLst/>
              </a:prstGeom>
            </p:spPr>
          </p:pic>
          <p:pic>
            <p:nvPicPr>
              <p:cNvPr id="22" name="Picture 21"/>
              <p:cNvPicPr>
                <a:picLocks noChangeAspect="1"/>
              </p:cNvPicPr>
              <p:nvPr/>
            </p:nvPicPr>
            <p:blipFill>
              <a:blip r:embed="rId19"/>
              <a:stretch>
                <a:fillRect/>
              </a:stretch>
            </p:blipFill>
            <p:spPr>
              <a:xfrm>
                <a:off x="2537382" y="3740329"/>
                <a:ext cx="1297514" cy="277378"/>
              </a:xfrm>
              <a:prstGeom prst="rect">
                <a:avLst/>
              </a:prstGeom>
              <a:noFill/>
              <a:ln>
                <a:noFill/>
              </a:ln>
            </p:spPr>
          </p:pic>
          <p:pic>
            <p:nvPicPr>
              <p:cNvPr id="23" name="Picture 22"/>
              <p:cNvPicPr>
                <a:picLocks noChangeAspect="1"/>
              </p:cNvPicPr>
              <p:nvPr/>
            </p:nvPicPr>
            <p:blipFill>
              <a:blip r:embed="rId20"/>
              <a:stretch>
                <a:fillRect/>
              </a:stretch>
            </p:blipFill>
            <p:spPr>
              <a:xfrm>
                <a:off x="6612456" y="5452929"/>
                <a:ext cx="1196267" cy="374514"/>
              </a:xfrm>
              <a:prstGeom prst="rect">
                <a:avLst/>
              </a:prstGeom>
              <a:noFill/>
              <a:ln>
                <a:noFill/>
              </a:ln>
            </p:spPr>
          </p:pic>
          <p:pic>
            <p:nvPicPr>
              <p:cNvPr id="24" name="Picture 2"/>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21795" b="16666"/>
              <a:stretch/>
            </p:blipFill>
            <p:spPr bwMode="auto">
              <a:xfrm>
                <a:off x="379412" y="6107904"/>
                <a:ext cx="599780" cy="369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233448" y="6096000"/>
                <a:ext cx="785164" cy="230071"/>
              </a:xfrm>
              <a:prstGeom prst="rect">
                <a:avLst/>
              </a:prstGeom>
            </p:spPr>
          </p:pic>
          <p:pic>
            <p:nvPicPr>
              <p:cNvPr id="26" name="Picture 4" descr="also digital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565217" y="6019800"/>
                <a:ext cx="938395" cy="26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2" descr="http://norton.symantec.com/norton/ps/images/smb/logo_symantec_tagline.png"/>
              <p:cNvPicPr>
                <a:picLocks noChangeAspect="1" noChangeArrowheads="1"/>
              </p:cNvPicPr>
              <p:nvPr/>
            </p:nvPicPr>
            <p:blipFill rotWithShape="1">
              <a:blip r:embed="rId24">
                <a:extLst>
                  <a:ext uri="{28A0092B-C50C-407E-A947-70E740481C1C}">
                    <a14:useLocalDpi xmlns:a14="http://schemas.microsoft.com/office/drawing/2010/main" val="0"/>
                  </a:ext>
                </a:extLst>
              </a:blip>
              <a:srcRect b="-9096"/>
              <a:stretch/>
            </p:blipFill>
            <p:spPr bwMode="auto">
              <a:xfrm>
                <a:off x="3424373" y="5502610"/>
                <a:ext cx="1482694" cy="42065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ext"/>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80469" y="6177859"/>
                <a:ext cx="1348272" cy="43144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26"/>
              <a:stretch>
                <a:fillRect/>
              </a:stretch>
            </p:blipFill>
            <p:spPr>
              <a:xfrm>
                <a:off x="6738153" y="6019800"/>
                <a:ext cx="1318236" cy="433393"/>
              </a:xfrm>
              <a:prstGeom prst="rect">
                <a:avLst/>
              </a:prstGeom>
            </p:spPr>
          </p:pic>
          <p:pic>
            <p:nvPicPr>
              <p:cNvPr id="30" name="Picture 29"/>
              <p:cNvPicPr>
                <a:picLocks noChangeAspect="1"/>
              </p:cNvPicPr>
              <p:nvPr/>
            </p:nvPicPr>
            <p:blipFill>
              <a:blip r:embed="rId27"/>
              <a:stretch>
                <a:fillRect/>
              </a:stretch>
            </p:blipFill>
            <p:spPr>
              <a:xfrm>
                <a:off x="8546337" y="6038401"/>
                <a:ext cx="539313" cy="514799"/>
              </a:xfrm>
              <a:prstGeom prst="rect">
                <a:avLst/>
              </a:prstGeom>
            </p:spPr>
          </p:pic>
          <p:pic>
            <p:nvPicPr>
              <p:cNvPr id="31" name="Picture 2" descr="https://cloudant.com/wp-content/themes/cloudant/images/cloudant_logo_2012_retina.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138381" y="1237598"/>
                <a:ext cx="1269996" cy="36285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6500" y="3219427"/>
                <a:ext cx="1013683" cy="441966"/>
              </a:xfrm>
              <a:prstGeom prst="rect">
                <a:avLst/>
              </a:prstGeom>
            </p:spPr>
          </p:pic>
          <p:pic>
            <p:nvPicPr>
              <p:cNvPr id="33" name="Picture 32"/>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55858" y="3311437"/>
                <a:ext cx="1543700" cy="346163"/>
              </a:xfrm>
              <a:prstGeom prst="rect">
                <a:avLst/>
              </a:prstGeom>
            </p:spPr>
          </p:pic>
          <p:pic>
            <p:nvPicPr>
              <p:cNvPr id="34" name="Picture 2" descr="http://www.customerthermometer.com/voiceofthecustomer/wp-content/uploads/2012/03/bt-logo.png"/>
              <p:cNvPicPr>
                <a:picLocks noChangeAspect="1" noChangeArrowheads="1"/>
              </p:cNvPicPr>
              <p:nvPr/>
            </p:nvPicPr>
            <p:blipFill>
              <a:blip r:embed="rId31" cstate="screen">
                <a:extLst>
                  <a:ext uri="{28A0092B-C50C-407E-A947-70E740481C1C}">
                    <a14:useLocalDpi xmlns:a14="http://schemas.microsoft.com/office/drawing/2010/main" val="0"/>
                  </a:ext>
                </a:extLst>
              </a:blip>
              <a:srcRect/>
              <a:stretch>
                <a:fillRect/>
              </a:stretch>
            </p:blipFill>
            <p:spPr bwMode="auto">
              <a:xfrm>
                <a:off x="8368889" y="2933858"/>
                <a:ext cx="829128" cy="396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32"/>
              <a:stretch>
                <a:fillRect/>
              </a:stretch>
            </p:blipFill>
            <p:spPr>
              <a:xfrm>
                <a:off x="10328818" y="458773"/>
                <a:ext cx="1415036" cy="531827"/>
              </a:xfrm>
              <a:prstGeom prst="rect">
                <a:avLst/>
              </a:prstGeom>
            </p:spPr>
          </p:pic>
          <p:pic>
            <p:nvPicPr>
              <p:cNvPr id="36" name="Picture 35"/>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284412" y="4393798"/>
                <a:ext cx="887449" cy="254402"/>
              </a:xfrm>
              <a:prstGeom prst="rect">
                <a:avLst/>
              </a:prstGeom>
            </p:spPr>
          </p:pic>
          <p:pic>
            <p:nvPicPr>
              <p:cNvPr id="37" name="Picture 36"/>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787201" y="3843146"/>
                <a:ext cx="882483" cy="661862"/>
              </a:xfrm>
              <a:prstGeom prst="rect">
                <a:avLst/>
              </a:prstGeom>
            </p:spPr>
          </p:pic>
          <p:pic>
            <p:nvPicPr>
              <p:cNvPr id="38" name="Picture 2"/>
              <p:cNvPicPr>
                <a:picLocks noChangeAspect="1" noChangeArrowheads="1"/>
              </p:cNvPicPr>
              <p:nvPr/>
            </p:nvPicPr>
            <p:blipFill>
              <a:blip r:embed="rId35" cstate="print">
                <a:extLst>
                  <a:ext uri="{28A0092B-C50C-407E-A947-70E740481C1C}">
                    <a14:useLocalDpi xmlns:a14="http://schemas.microsoft.com/office/drawing/2010/main" val="0"/>
                  </a:ext>
                </a:extLst>
              </a:blip>
              <a:stretch>
                <a:fillRect/>
              </a:stretch>
            </p:blipFill>
            <p:spPr bwMode="auto">
              <a:xfrm>
                <a:off x="8808329" y="2196281"/>
                <a:ext cx="1284767" cy="310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913566" y="1470074"/>
                <a:ext cx="711288" cy="711288"/>
              </a:xfrm>
              <a:prstGeom prst="rect">
                <a:avLst/>
              </a:prstGeom>
            </p:spPr>
          </p:pic>
          <p:pic>
            <p:nvPicPr>
              <p:cNvPr id="40" name="Picture 39"/>
              <p:cNvPicPr>
                <a:picLocks noChangeAspect="1"/>
              </p:cNvPicPr>
              <p:nvPr/>
            </p:nvPicPr>
            <p:blipFill>
              <a:blip r:embed="rId37"/>
              <a:stretch>
                <a:fillRect/>
              </a:stretch>
            </p:blipFill>
            <p:spPr>
              <a:xfrm>
                <a:off x="9947047" y="5562831"/>
                <a:ext cx="536721" cy="622595"/>
              </a:xfrm>
              <a:prstGeom prst="rect">
                <a:avLst/>
              </a:prstGeom>
            </p:spPr>
          </p:pic>
          <p:pic>
            <p:nvPicPr>
              <p:cNvPr id="41" name="Picture 40"/>
              <p:cNvPicPr>
                <a:picLocks noChangeAspect="1"/>
              </p:cNvPicPr>
              <p:nvPr/>
            </p:nvPicPr>
            <p:blipFill>
              <a:blip r:embed="rId38"/>
              <a:stretch>
                <a:fillRect/>
              </a:stretch>
            </p:blipFill>
            <p:spPr>
              <a:xfrm>
                <a:off x="5309875" y="5515854"/>
                <a:ext cx="992139" cy="347989"/>
              </a:xfrm>
              <a:prstGeom prst="rect">
                <a:avLst/>
              </a:prstGeom>
            </p:spPr>
          </p:pic>
          <p:pic>
            <p:nvPicPr>
              <p:cNvPr id="42" name="Picture 41"/>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8265896" y="5564434"/>
                <a:ext cx="910414" cy="263009"/>
              </a:xfrm>
              <a:prstGeom prst="rect">
                <a:avLst/>
              </a:prstGeom>
            </p:spPr>
          </p:pic>
          <p:pic>
            <p:nvPicPr>
              <p:cNvPr id="43" name="Picture 42"/>
              <p:cNvPicPr>
                <a:picLocks noChangeAspect="1"/>
              </p:cNvPicPr>
              <p:nvPr/>
            </p:nvPicPr>
            <p:blipFill>
              <a:blip r:embed="rId40"/>
              <a:stretch>
                <a:fillRect/>
              </a:stretch>
            </p:blipFill>
            <p:spPr>
              <a:xfrm>
                <a:off x="977939" y="5410200"/>
                <a:ext cx="925473" cy="394861"/>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6523966" y="304800"/>
                <a:ext cx="1246846" cy="884127"/>
              </a:xfrm>
              <a:prstGeom prst="rect">
                <a:avLst/>
              </a:prstGeom>
            </p:spPr>
          </p:pic>
          <p:pic>
            <p:nvPicPr>
              <p:cNvPr id="45" name="Picture 4" descr="http://endzonerealtycom.r.worldssl.net/wp-content/uploads/2013/06/DotLoop-vs-zipForm-DocuSign-Cartavi.png"/>
              <p:cNvPicPr>
                <a:picLocks noChangeAspect="1" noChangeArrowheads="1"/>
              </p:cNvPicPr>
              <p:nvPr/>
            </p:nvPicPr>
            <p:blipFill rotWithShape="1">
              <a:blip r:embed="rId4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5205" y="3953686"/>
                <a:ext cx="1884471" cy="46591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Dell Software"/>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632949" y="1765419"/>
                <a:ext cx="1152525" cy="47625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tp://ww1.prweb.com/prfiles/2011/09/09/9778631/gI_74134_hanuLogo_withTagline.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948904" y="1732192"/>
                <a:ext cx="1005843" cy="5534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882729" y="5774132"/>
                <a:ext cx="1079946" cy="461905"/>
              </a:xfrm>
              <a:prstGeom prst="rect">
                <a:avLst/>
              </a:prstGeom>
            </p:spPr>
          </p:pic>
          <p:pic>
            <p:nvPicPr>
              <p:cNvPr id="49" name="Picture 4" descr="custom software applications in the cloud">
                <a:hlinkClick r:id="rId46"/>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732212" y="3762583"/>
                <a:ext cx="1223072" cy="6050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a:blip r:embed="rId48"/>
              <a:stretch>
                <a:fillRect/>
              </a:stretch>
            </p:blipFill>
            <p:spPr>
              <a:xfrm>
                <a:off x="6189357" y="2567474"/>
                <a:ext cx="1833425" cy="231195"/>
              </a:xfrm>
              <a:prstGeom prst="rect">
                <a:avLst/>
              </a:prstGeom>
            </p:spPr>
          </p:pic>
          <p:pic>
            <p:nvPicPr>
              <p:cNvPr id="51" name="Picture 6" descr="Dot Net Solutions">
                <a:hlinkClick r:id="rId49"/>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780797" y="2815286"/>
                <a:ext cx="754647" cy="68706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p:cNvPicPr>
                <a:picLocks noChangeAspect="1"/>
              </p:cNvPicPr>
              <p:nvPr/>
            </p:nvPicPr>
            <p:blipFill>
              <a:blip r:embed="rId51"/>
              <a:stretch>
                <a:fillRect/>
              </a:stretch>
            </p:blipFill>
            <p:spPr>
              <a:xfrm>
                <a:off x="6664407" y="3090897"/>
                <a:ext cx="1216566" cy="481423"/>
              </a:xfrm>
              <a:prstGeom prst="rect">
                <a:avLst/>
              </a:prstGeom>
            </p:spPr>
          </p:pic>
          <p:pic>
            <p:nvPicPr>
              <p:cNvPr id="53" name="Picture 10" descr="Ho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98788" y="2448254"/>
                <a:ext cx="1317269" cy="40324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a:blip r:embed="rId53"/>
              <a:stretch>
                <a:fillRect/>
              </a:stretch>
            </p:blipFill>
            <p:spPr>
              <a:xfrm>
                <a:off x="3198812" y="2513123"/>
                <a:ext cx="999732" cy="409339"/>
              </a:xfrm>
              <a:prstGeom prst="rect">
                <a:avLst/>
              </a:prstGeom>
            </p:spPr>
          </p:pic>
          <p:pic>
            <p:nvPicPr>
              <p:cNvPr id="55" name="Picture 54"/>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8513089" y="1567836"/>
                <a:ext cx="1301141" cy="481423"/>
              </a:xfrm>
              <a:prstGeom prst="rect">
                <a:avLst/>
              </a:prstGeom>
            </p:spPr>
          </p:pic>
          <p:pic>
            <p:nvPicPr>
              <p:cNvPr id="56" name="Picture 55"/>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8990012" y="511046"/>
                <a:ext cx="1034406" cy="403354"/>
              </a:xfrm>
              <a:prstGeom prst="rect">
                <a:avLst/>
              </a:prstGeom>
            </p:spPr>
          </p:pic>
          <p:pic>
            <p:nvPicPr>
              <p:cNvPr id="57" name="Picture 56"/>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646612" y="2514600"/>
                <a:ext cx="1073441" cy="273240"/>
              </a:xfrm>
              <a:prstGeom prst="rect">
                <a:avLst/>
              </a:prstGeom>
            </p:spPr>
          </p:pic>
          <p:pic>
            <p:nvPicPr>
              <p:cNvPr id="58" name="Picture 57" descr="http://diyblogger.net/wp-content/uploads/2012/12/sendgrid.jpe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4805488" y="3120522"/>
                <a:ext cx="1582572" cy="4826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9980612" y="1197458"/>
                <a:ext cx="1531414" cy="402742"/>
              </a:xfrm>
              <a:prstGeom prst="rect">
                <a:avLst/>
              </a:prstGeom>
            </p:spPr>
          </p:pic>
          <p:pic>
            <p:nvPicPr>
              <p:cNvPr id="60" name="Picture 59"/>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7566391" y="3766829"/>
                <a:ext cx="1618981" cy="437125"/>
              </a:xfrm>
              <a:prstGeom prst="rect">
                <a:avLst/>
              </a:prstGeom>
            </p:spPr>
          </p:pic>
          <p:pic>
            <p:nvPicPr>
              <p:cNvPr id="61" name="Picture 60"/>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10747225" y="2691890"/>
                <a:ext cx="1334148" cy="889432"/>
              </a:xfrm>
              <a:prstGeom prst="rect">
                <a:avLst/>
              </a:prstGeom>
            </p:spPr>
          </p:pic>
        </p:grpSp>
        <p:pic>
          <p:nvPicPr>
            <p:cNvPr id="1026" name="Picture 6" descr="Slides Master - 51.jpg"/>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481720" y="3754290"/>
              <a:ext cx="836331" cy="92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7090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Horizontal)">
                                      <p:cBhvr>
                                        <p:cTn id="7" dur="1000"/>
                                        <p:tgtEl>
                                          <p:spTgt spid="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70"/>
                                        </p:tgtEl>
                                        <p:attrNameLst>
                                          <p:attrName>style.visibility</p:attrName>
                                        </p:attrNameLst>
                                      </p:cBhvr>
                                      <p:to>
                                        <p:strVal val="visible"/>
                                      </p:to>
                                    </p:set>
                                    <p:animEffect transition="in" filter="fade">
                                      <p:cBhvr>
                                        <p:cTn id="1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114"/>
          <p:cNvSpPr/>
          <p:nvPr/>
        </p:nvSpPr>
        <p:spPr bwMode="auto">
          <a:xfrm>
            <a:off x="0" y="1733007"/>
            <a:ext cx="12516832" cy="4726310"/>
          </a:xfrm>
          <a:custGeom>
            <a:avLst/>
            <a:gdLst>
              <a:gd name="connsiteX0" fmla="*/ 6344670 w 17221200"/>
              <a:gd name="connsiteY0" fmla="*/ 0 h 6502662"/>
              <a:gd name="connsiteX1" fmla="*/ 8044445 w 17221200"/>
              <a:gd name="connsiteY1" fmla="*/ 1250537 h 6502662"/>
              <a:gd name="connsiteX2" fmla="*/ 8067523 w 17221200"/>
              <a:gd name="connsiteY2" fmla="*/ 1340287 h 6502662"/>
              <a:gd name="connsiteX3" fmla="*/ 8085624 w 17221200"/>
              <a:gd name="connsiteY3" fmla="*/ 1331634 h 6502662"/>
              <a:gd name="connsiteX4" fmla="*/ 9129300 w 17221200"/>
              <a:gd name="connsiteY4" fmla="*/ 1117600 h 6502662"/>
              <a:gd name="connsiteX5" fmla="*/ 9399558 w 17221200"/>
              <a:gd name="connsiteY5" fmla="*/ 1131247 h 6502662"/>
              <a:gd name="connsiteX6" fmla="*/ 9457105 w 17221200"/>
              <a:gd name="connsiteY6" fmla="*/ 1140030 h 6502662"/>
              <a:gd name="connsiteX7" fmla="*/ 9479224 w 17221200"/>
              <a:gd name="connsiteY7" fmla="*/ 1068773 h 6502662"/>
              <a:gd name="connsiteX8" fmla="*/ 10173771 w 17221200"/>
              <a:gd name="connsiteY8" fmla="*/ 608396 h 6502662"/>
              <a:gd name="connsiteX9" fmla="*/ 10706776 w 17221200"/>
              <a:gd name="connsiteY9" fmla="*/ 829174 h 6502662"/>
              <a:gd name="connsiteX10" fmla="*/ 10718548 w 17221200"/>
              <a:gd name="connsiteY10" fmla="*/ 843442 h 6502662"/>
              <a:gd name="connsiteX11" fmla="*/ 10806869 w 17221200"/>
              <a:gd name="connsiteY11" fmla="*/ 767854 h 6502662"/>
              <a:gd name="connsiteX12" fmla="*/ 12463627 w 17221200"/>
              <a:gd name="connsiteY12" fmla="*/ 184318 h 6502662"/>
              <a:gd name="connsiteX13" fmla="*/ 14503294 w 17221200"/>
              <a:gd name="connsiteY13" fmla="*/ 1146219 h 6502662"/>
              <a:gd name="connsiteX14" fmla="*/ 14639898 w 17221200"/>
              <a:gd name="connsiteY14" fmla="*/ 1328897 h 6502662"/>
              <a:gd name="connsiteX15" fmla="*/ 14695193 w 17221200"/>
              <a:gd name="connsiteY15" fmla="*/ 1302259 h 6502662"/>
              <a:gd name="connsiteX16" fmla="*/ 15396527 w 17221200"/>
              <a:gd name="connsiteY16" fmla="*/ 1160666 h 6502662"/>
              <a:gd name="connsiteX17" fmla="*/ 17161700 w 17221200"/>
              <a:gd name="connsiteY17" fmla="*/ 2599325 h 6502662"/>
              <a:gd name="connsiteX18" fmla="*/ 17183068 w 17221200"/>
              <a:gd name="connsiteY18" fmla="*/ 2811291 h 6502662"/>
              <a:gd name="connsiteX19" fmla="*/ 17198306 w 17221200"/>
              <a:gd name="connsiteY19" fmla="*/ 2811291 h 6502662"/>
              <a:gd name="connsiteX20" fmla="*/ 17198306 w 17221200"/>
              <a:gd name="connsiteY20" fmla="*/ 2962446 h 6502662"/>
              <a:gd name="connsiteX21" fmla="*/ 17198306 w 17221200"/>
              <a:gd name="connsiteY21" fmla="*/ 4046706 h 6502662"/>
              <a:gd name="connsiteX22" fmla="*/ 17221200 w 17221200"/>
              <a:gd name="connsiteY22" fmla="*/ 4046706 h 6502662"/>
              <a:gd name="connsiteX23" fmla="*/ 17221200 w 17221200"/>
              <a:gd name="connsiteY23" fmla="*/ 6502662 h 6502662"/>
              <a:gd name="connsiteX24" fmla="*/ 17198306 w 17221200"/>
              <a:gd name="connsiteY24" fmla="*/ 6502662 h 6502662"/>
              <a:gd name="connsiteX25" fmla="*/ 11368772 w 17221200"/>
              <a:gd name="connsiteY25" fmla="*/ 6502662 h 6502662"/>
              <a:gd name="connsiteX26" fmla="*/ 1 w 17221200"/>
              <a:gd name="connsiteY26" fmla="*/ 6502662 h 6502662"/>
              <a:gd name="connsiteX27" fmla="*/ 1 w 17221200"/>
              <a:gd name="connsiteY27" fmla="*/ 4085110 h 6502662"/>
              <a:gd name="connsiteX28" fmla="*/ 0 w 17221200"/>
              <a:gd name="connsiteY28" fmla="*/ 4085107 h 6502662"/>
              <a:gd name="connsiteX29" fmla="*/ 1 w 17221200"/>
              <a:gd name="connsiteY29" fmla="*/ 4085105 h 6502662"/>
              <a:gd name="connsiteX30" fmla="*/ 1 w 17221200"/>
              <a:gd name="connsiteY30" fmla="*/ 4046706 h 6502662"/>
              <a:gd name="connsiteX31" fmla="*/ 3872 w 17221200"/>
              <a:gd name="connsiteY31" fmla="*/ 4046706 h 6502662"/>
              <a:gd name="connsiteX32" fmla="*/ 30079 w 17221200"/>
              <a:gd name="connsiteY32" fmla="*/ 3786736 h 6502662"/>
              <a:gd name="connsiteX33" fmla="*/ 1480493 w 17221200"/>
              <a:gd name="connsiteY33" fmla="*/ 2604614 h 6502662"/>
              <a:gd name="connsiteX34" fmla="*/ 1631865 w 17221200"/>
              <a:gd name="connsiteY34" fmla="*/ 2612258 h 6502662"/>
              <a:gd name="connsiteX35" fmla="*/ 1676770 w 17221200"/>
              <a:gd name="connsiteY35" fmla="*/ 2619111 h 6502662"/>
              <a:gd name="connsiteX36" fmla="*/ 1714754 w 17221200"/>
              <a:gd name="connsiteY36" fmla="*/ 2540261 h 6502662"/>
              <a:gd name="connsiteX37" fmla="*/ 4032720 w 17221200"/>
              <a:gd name="connsiteY37" fmla="*/ 1160665 h 6502662"/>
              <a:gd name="connsiteX38" fmla="*/ 4466836 w 17221200"/>
              <a:gd name="connsiteY38" fmla="*/ 1196240 h 6502662"/>
              <a:gd name="connsiteX39" fmla="*/ 4650778 w 17221200"/>
              <a:gd name="connsiteY39" fmla="*/ 1234460 h 6502662"/>
              <a:gd name="connsiteX40" fmla="*/ 4704742 w 17221200"/>
              <a:gd name="connsiteY40" fmla="*/ 1087017 h 6502662"/>
              <a:gd name="connsiteX41" fmla="*/ 6344670 w 17221200"/>
              <a:gd name="connsiteY41" fmla="*/ 0 h 6502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221200" h="6502662">
                <a:moveTo>
                  <a:pt x="6344670" y="0"/>
                </a:moveTo>
                <a:cubicBezTo>
                  <a:pt x="7143317" y="0"/>
                  <a:pt x="7819103" y="526039"/>
                  <a:pt x="8044445" y="1250537"/>
                </a:cubicBezTo>
                <a:lnTo>
                  <a:pt x="8067523" y="1340287"/>
                </a:lnTo>
                <a:lnTo>
                  <a:pt x="8085624" y="1331634"/>
                </a:lnTo>
                <a:cubicBezTo>
                  <a:pt x="8405799" y="1193894"/>
                  <a:pt x="8758640" y="1117600"/>
                  <a:pt x="9129300" y="1117600"/>
                </a:cubicBezTo>
                <a:cubicBezTo>
                  <a:pt x="9220540" y="1117600"/>
                  <a:pt x="9310699" y="1122223"/>
                  <a:pt x="9399558" y="1131247"/>
                </a:cubicBezTo>
                <a:lnTo>
                  <a:pt x="9457105" y="1140030"/>
                </a:lnTo>
                <a:lnTo>
                  <a:pt x="9479224" y="1068773"/>
                </a:lnTo>
                <a:cubicBezTo>
                  <a:pt x="9593655" y="798229"/>
                  <a:pt x="9861544" y="608396"/>
                  <a:pt x="10173771" y="608396"/>
                </a:cubicBezTo>
                <a:cubicBezTo>
                  <a:pt x="10381922" y="608396"/>
                  <a:pt x="10570368" y="692766"/>
                  <a:pt x="10706776" y="829174"/>
                </a:cubicBezTo>
                <a:lnTo>
                  <a:pt x="10718548" y="843442"/>
                </a:lnTo>
                <a:lnTo>
                  <a:pt x="10806869" y="767854"/>
                </a:lnTo>
                <a:cubicBezTo>
                  <a:pt x="11260117" y="402816"/>
                  <a:pt x="11836355" y="184318"/>
                  <a:pt x="12463627" y="184318"/>
                </a:cubicBezTo>
                <a:cubicBezTo>
                  <a:pt x="13284783" y="184318"/>
                  <a:pt x="14018482" y="558762"/>
                  <a:pt x="14503294" y="1146219"/>
                </a:cubicBezTo>
                <a:lnTo>
                  <a:pt x="14639898" y="1328897"/>
                </a:lnTo>
                <a:lnTo>
                  <a:pt x="14695193" y="1302259"/>
                </a:lnTo>
                <a:cubicBezTo>
                  <a:pt x="14910755" y="1211084"/>
                  <a:pt x="15147753" y="1160666"/>
                  <a:pt x="15396527" y="1160666"/>
                </a:cubicBezTo>
                <a:cubicBezTo>
                  <a:pt x="16267235" y="1160666"/>
                  <a:pt x="16993691" y="1778284"/>
                  <a:pt x="17161700" y="2599325"/>
                </a:cubicBezTo>
                <a:lnTo>
                  <a:pt x="17183068" y="2811291"/>
                </a:lnTo>
                <a:lnTo>
                  <a:pt x="17198306" y="2811291"/>
                </a:lnTo>
                <a:lnTo>
                  <a:pt x="17198306" y="2962446"/>
                </a:lnTo>
                <a:lnTo>
                  <a:pt x="17198306" y="4046706"/>
                </a:lnTo>
                <a:lnTo>
                  <a:pt x="17221200" y="4046706"/>
                </a:lnTo>
                <a:lnTo>
                  <a:pt x="17221200" y="6502662"/>
                </a:lnTo>
                <a:lnTo>
                  <a:pt x="17198306" y="6502662"/>
                </a:lnTo>
                <a:lnTo>
                  <a:pt x="11368772" y="6502662"/>
                </a:lnTo>
                <a:lnTo>
                  <a:pt x="1" y="6502662"/>
                </a:lnTo>
                <a:lnTo>
                  <a:pt x="1" y="4085110"/>
                </a:lnTo>
                <a:lnTo>
                  <a:pt x="0" y="4085107"/>
                </a:lnTo>
                <a:lnTo>
                  <a:pt x="1" y="4085105"/>
                </a:lnTo>
                <a:lnTo>
                  <a:pt x="1" y="4046706"/>
                </a:lnTo>
                <a:lnTo>
                  <a:pt x="3872" y="4046706"/>
                </a:lnTo>
                <a:lnTo>
                  <a:pt x="30079" y="3786736"/>
                </a:lnTo>
                <a:cubicBezTo>
                  <a:pt x="168129" y="3112100"/>
                  <a:pt x="765046" y="2604614"/>
                  <a:pt x="1480493" y="2604614"/>
                </a:cubicBezTo>
                <a:cubicBezTo>
                  <a:pt x="1531597" y="2604614"/>
                  <a:pt x="1582095" y="2607203"/>
                  <a:pt x="1631865" y="2612258"/>
                </a:cubicBezTo>
                <a:lnTo>
                  <a:pt x="1676770" y="2619111"/>
                </a:lnTo>
                <a:lnTo>
                  <a:pt x="1714754" y="2540261"/>
                </a:lnTo>
                <a:cubicBezTo>
                  <a:pt x="2161155" y="1718512"/>
                  <a:pt x="3031791" y="1160665"/>
                  <a:pt x="4032720" y="1160665"/>
                </a:cubicBezTo>
                <a:cubicBezTo>
                  <a:pt x="4180584" y="1160665"/>
                  <a:pt x="4325605" y="1172839"/>
                  <a:pt x="4466836" y="1196240"/>
                </a:cubicBezTo>
                <a:lnTo>
                  <a:pt x="4650778" y="1234460"/>
                </a:lnTo>
                <a:lnTo>
                  <a:pt x="4704742" y="1087017"/>
                </a:lnTo>
                <a:cubicBezTo>
                  <a:pt x="4974929" y="448223"/>
                  <a:pt x="5607455" y="0"/>
                  <a:pt x="6344670" y="0"/>
                </a:cubicBezTo>
                <a:close/>
              </a:path>
            </a:pathLst>
          </a:custGeom>
          <a:solidFill>
            <a:schemeClr val="tx2">
              <a:lumMod val="20000"/>
              <a:lumOff val="80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0" y="1600200"/>
            <a:ext cx="12516832" cy="6635468"/>
          </a:xfrm>
          <a:custGeom>
            <a:avLst/>
            <a:gdLst>
              <a:gd name="connsiteX0" fmla="*/ 5530285 w 12188825"/>
              <a:gd name="connsiteY0" fmla="*/ 0 h 6461584"/>
              <a:gd name="connsiteX1" fmla="*/ 7646699 w 12188825"/>
              <a:gd name="connsiteY1" fmla="*/ 876648 h 6461584"/>
              <a:gd name="connsiteX2" fmla="*/ 7748409 w 12188825"/>
              <a:gd name="connsiteY2" fmla="*/ 988557 h 6461584"/>
              <a:gd name="connsiteX3" fmla="*/ 7768773 w 12188825"/>
              <a:gd name="connsiteY3" fmla="*/ 955036 h 6461584"/>
              <a:gd name="connsiteX4" fmla="*/ 9111006 w 12188825"/>
              <a:gd name="connsiteY4" fmla="*/ 241376 h 6461584"/>
              <a:gd name="connsiteX5" fmla="*/ 10721327 w 12188825"/>
              <a:gd name="connsiteY5" fmla="*/ 1694554 h 6461584"/>
              <a:gd name="connsiteX6" fmla="*/ 10724292 w 12188825"/>
              <a:gd name="connsiteY6" fmla="*/ 1753280 h 6461584"/>
              <a:gd name="connsiteX7" fmla="*/ 10848489 w 12188825"/>
              <a:gd name="connsiteY7" fmla="*/ 1737499 h 6461584"/>
              <a:gd name="connsiteX8" fmla="*/ 11212985 w 12188825"/>
              <a:gd name="connsiteY8" fmla="*/ 1719093 h 6461584"/>
              <a:gd name="connsiteX9" fmla="*/ 12103923 w 12188825"/>
              <a:gd name="connsiteY9" fmla="*/ 1831327 h 6461584"/>
              <a:gd name="connsiteX10" fmla="*/ 12188825 w 12188825"/>
              <a:gd name="connsiteY10" fmla="*/ 1855437 h 6461584"/>
              <a:gd name="connsiteX11" fmla="*/ 12188825 w 12188825"/>
              <a:gd name="connsiteY11" fmla="*/ 6461584 h 6461584"/>
              <a:gd name="connsiteX12" fmla="*/ 0 w 12188825"/>
              <a:gd name="connsiteY12" fmla="*/ 6461584 h 6461584"/>
              <a:gd name="connsiteX13" fmla="*/ 0 w 12188825"/>
              <a:gd name="connsiteY13" fmla="*/ 5963537 h 6461584"/>
              <a:gd name="connsiteX14" fmla="*/ 0 w 12188825"/>
              <a:gd name="connsiteY14" fmla="*/ 3291371 h 6461584"/>
              <a:gd name="connsiteX15" fmla="*/ 40110 w 12188825"/>
              <a:gd name="connsiteY15" fmla="*/ 3237732 h 6461584"/>
              <a:gd name="connsiteX16" fmla="*/ 1725990 w 12188825"/>
              <a:gd name="connsiteY16" fmla="*/ 2442676 h 6461584"/>
              <a:gd name="connsiteX17" fmla="*/ 2375676 w 12188825"/>
              <a:gd name="connsiteY17" fmla="*/ 2540900 h 6461584"/>
              <a:gd name="connsiteX18" fmla="*/ 2564435 w 12188825"/>
              <a:gd name="connsiteY18" fmla="*/ 2609986 h 6461584"/>
              <a:gd name="connsiteX19" fmla="*/ 2598030 w 12188825"/>
              <a:gd name="connsiteY19" fmla="*/ 2389857 h 6461584"/>
              <a:gd name="connsiteX20" fmla="*/ 5530285 w 12188825"/>
              <a:gd name="connsiteY20" fmla="*/ 0 h 6461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88825" h="6461584">
                <a:moveTo>
                  <a:pt x="5530285" y="0"/>
                </a:moveTo>
                <a:cubicBezTo>
                  <a:pt x="6356796" y="0"/>
                  <a:pt x="7105062" y="335010"/>
                  <a:pt x="7646699" y="876648"/>
                </a:cubicBezTo>
                <a:lnTo>
                  <a:pt x="7748409" y="988557"/>
                </a:lnTo>
                <a:lnTo>
                  <a:pt x="7768773" y="955036"/>
                </a:lnTo>
                <a:cubicBezTo>
                  <a:pt x="8059661" y="524465"/>
                  <a:pt x="8552274" y="241376"/>
                  <a:pt x="9111006" y="241376"/>
                </a:cubicBezTo>
                <a:cubicBezTo>
                  <a:pt x="9949104" y="241376"/>
                  <a:pt x="10638434" y="878326"/>
                  <a:pt x="10721327" y="1694554"/>
                </a:cubicBezTo>
                <a:lnTo>
                  <a:pt x="10724292" y="1753280"/>
                </a:lnTo>
                <a:lnTo>
                  <a:pt x="10848489" y="1737499"/>
                </a:lnTo>
                <a:cubicBezTo>
                  <a:pt x="10968332" y="1725328"/>
                  <a:pt x="11089931" y="1719093"/>
                  <a:pt x="11212985" y="1719093"/>
                </a:cubicBezTo>
                <a:cubicBezTo>
                  <a:pt x="11520621" y="1719093"/>
                  <a:pt x="11819156" y="1758060"/>
                  <a:pt x="12103923" y="1831327"/>
                </a:cubicBezTo>
                <a:lnTo>
                  <a:pt x="12188825" y="1855437"/>
                </a:lnTo>
                <a:lnTo>
                  <a:pt x="12188825" y="6461584"/>
                </a:lnTo>
                <a:lnTo>
                  <a:pt x="0" y="6461584"/>
                </a:lnTo>
                <a:lnTo>
                  <a:pt x="0" y="5963537"/>
                </a:lnTo>
                <a:lnTo>
                  <a:pt x="0" y="3291371"/>
                </a:lnTo>
                <a:lnTo>
                  <a:pt x="40110" y="3237732"/>
                </a:lnTo>
                <a:cubicBezTo>
                  <a:pt x="440830" y="2752172"/>
                  <a:pt x="1047267" y="2442676"/>
                  <a:pt x="1725990" y="2442676"/>
                </a:cubicBezTo>
                <a:cubicBezTo>
                  <a:pt x="1952231" y="2442676"/>
                  <a:pt x="2170440" y="2477065"/>
                  <a:pt x="2375676" y="2540900"/>
                </a:cubicBezTo>
                <a:lnTo>
                  <a:pt x="2564435" y="2609986"/>
                </a:lnTo>
                <a:lnTo>
                  <a:pt x="2598030" y="2389857"/>
                </a:lnTo>
                <a:cubicBezTo>
                  <a:pt x="2877122" y="1025969"/>
                  <a:pt x="4083890" y="0"/>
                  <a:pt x="55302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3" name="Group 102"/>
          <p:cNvGrpSpPr/>
          <p:nvPr/>
        </p:nvGrpSpPr>
        <p:grpSpPr>
          <a:xfrm>
            <a:off x="350938" y="2035926"/>
            <a:ext cx="11668151" cy="4619303"/>
            <a:chOff x="1413630" y="2465975"/>
            <a:chExt cx="10262677" cy="406289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633252" y="5745421"/>
              <a:ext cx="742759" cy="24132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391" y="6186926"/>
              <a:ext cx="576066" cy="236753"/>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9382307" y="5786856"/>
              <a:ext cx="950666" cy="239085"/>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10895425" y="4950541"/>
              <a:ext cx="317992" cy="181523"/>
            </a:xfrm>
            <a:prstGeom prst="rect">
              <a:avLst/>
            </a:prstGeom>
          </p:spPr>
        </p:pic>
        <p:pic>
          <p:nvPicPr>
            <p:cNvPr id="7" name="Picture 6"/>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9615287" y="2673378"/>
              <a:ext cx="304348" cy="360860"/>
            </a:xfrm>
            <a:prstGeom prst="rect">
              <a:avLst/>
            </a:prstGeom>
          </p:spPr>
        </p:pic>
        <p:pic>
          <p:nvPicPr>
            <p:cNvPr id="8" name="Picture 7"/>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413630" y="5802993"/>
              <a:ext cx="449307" cy="185946"/>
            </a:xfrm>
            <a:prstGeom prst="rect">
              <a:avLst/>
            </a:prstGeom>
          </p:spPr>
        </p:pic>
        <p:pic>
          <p:nvPicPr>
            <p:cNvPr id="9" name="Picture 8"/>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9582718" y="4917035"/>
              <a:ext cx="890413" cy="193080"/>
            </a:xfrm>
            <a:prstGeom prst="rect">
              <a:avLst/>
            </a:prstGeom>
          </p:spPr>
        </p:pic>
        <p:pic>
          <p:nvPicPr>
            <p:cNvPr id="10" name="Picture 9"/>
            <p:cNvPicPr>
              <a:picLocks noChangeAspect="1"/>
            </p:cNvPicPr>
            <p:nvPr/>
          </p:nvPicPr>
          <p:blipFill rotWithShape="1">
            <a:blip r:embed="rId9" cstate="print">
              <a:extLst>
                <a:ext uri="{28A0092B-C50C-407E-A947-70E740481C1C}">
                  <a14:useLocalDpi xmlns:a14="http://schemas.microsoft.com/office/drawing/2010/main" val="0"/>
                </a:ext>
              </a:extLst>
            </a:blip>
            <a:srcRect l="8345" t="16528" r="9409" b="18180"/>
            <a:stretch/>
          </p:blipFill>
          <p:spPr>
            <a:xfrm>
              <a:off x="9469712" y="3641055"/>
              <a:ext cx="625645" cy="219382"/>
            </a:xfrm>
            <a:prstGeom prst="rect">
              <a:avLst/>
            </a:prstGeom>
          </p:spPr>
        </p:pic>
        <p:pic>
          <p:nvPicPr>
            <p:cNvPr id="11" name="Picture 10"/>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7691996" y="6212087"/>
              <a:ext cx="342180" cy="316778"/>
            </a:xfrm>
            <a:prstGeom prst="rect">
              <a:avLst/>
            </a:prstGeom>
          </p:spPr>
        </p:pic>
        <p:pic>
          <p:nvPicPr>
            <p:cNvPr id="12" name="Picture 11"/>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11380210" y="5644359"/>
              <a:ext cx="296097" cy="346413"/>
            </a:xfrm>
            <a:prstGeom prst="rect">
              <a:avLst/>
            </a:prstGeom>
          </p:spPr>
        </p:pic>
        <p:pic>
          <p:nvPicPr>
            <p:cNvPr id="13" name="Picture 1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1831" y="4114431"/>
              <a:ext cx="1036125" cy="159377"/>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a:xfrm>
              <a:off x="1552944" y="6149507"/>
              <a:ext cx="668105" cy="199806"/>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8236" y="4981670"/>
              <a:ext cx="406658" cy="256889"/>
            </a:xfrm>
            <a:prstGeom prst="rect">
              <a:avLst/>
            </a:prstGeom>
          </p:spPr>
        </p:pic>
        <p:sp>
          <p:nvSpPr>
            <p:cNvPr id="16" name="Freeform 5"/>
            <p:cNvSpPr>
              <a:spLocks noChangeAspect="1" noEditPoints="1"/>
            </p:cNvSpPr>
            <p:nvPr/>
          </p:nvSpPr>
          <p:spPr bwMode="auto">
            <a:xfrm>
              <a:off x="5697628" y="2465975"/>
              <a:ext cx="458094" cy="214998"/>
            </a:xfrm>
            <a:custGeom>
              <a:avLst/>
              <a:gdLst>
                <a:gd name="T0" fmla="*/ 274 w 620"/>
                <a:gd name="T1" fmla="*/ 60 h 302"/>
                <a:gd name="T2" fmla="*/ 318 w 620"/>
                <a:gd name="T3" fmla="*/ 40 h 302"/>
                <a:gd name="T4" fmla="*/ 261 w 620"/>
                <a:gd name="T5" fmla="*/ 39 h 302"/>
                <a:gd name="T6" fmla="*/ 291 w 620"/>
                <a:gd name="T7" fmla="*/ 0 h 302"/>
                <a:gd name="T8" fmla="*/ 291 w 620"/>
                <a:gd name="T9" fmla="*/ 78 h 302"/>
                <a:gd name="T10" fmla="*/ 251 w 620"/>
                <a:gd name="T11" fmla="*/ 52 h 302"/>
                <a:gd name="T12" fmla="*/ 217 w 620"/>
                <a:gd name="T13" fmla="*/ 66 h 302"/>
                <a:gd name="T14" fmla="*/ 246 w 620"/>
                <a:gd name="T15" fmla="*/ 83 h 302"/>
                <a:gd name="T16" fmla="*/ 261 w 620"/>
                <a:gd name="T17" fmla="*/ 86 h 302"/>
                <a:gd name="T18" fmla="*/ 205 w 620"/>
                <a:gd name="T19" fmla="*/ 66 h 302"/>
                <a:gd name="T20" fmla="*/ 256 w 620"/>
                <a:gd name="T21" fmla="*/ 41 h 302"/>
                <a:gd name="T22" fmla="*/ 9 w 620"/>
                <a:gd name="T23" fmla="*/ 121 h 302"/>
                <a:gd name="T24" fmla="*/ 1 w 620"/>
                <a:gd name="T25" fmla="*/ 247 h 302"/>
                <a:gd name="T26" fmla="*/ 33 w 620"/>
                <a:gd name="T27" fmla="*/ 233 h 302"/>
                <a:gd name="T28" fmla="*/ 64 w 620"/>
                <a:gd name="T29" fmla="*/ 177 h 302"/>
                <a:gd name="T30" fmla="*/ 76 w 620"/>
                <a:gd name="T31" fmla="*/ 162 h 302"/>
                <a:gd name="T32" fmla="*/ 33 w 620"/>
                <a:gd name="T33" fmla="*/ 120 h 302"/>
                <a:gd name="T34" fmla="*/ 86 w 620"/>
                <a:gd name="T35" fmla="*/ 130 h 302"/>
                <a:gd name="T36" fmla="*/ 0 w 620"/>
                <a:gd name="T37" fmla="*/ 106 h 302"/>
                <a:gd name="T38" fmla="*/ 226 w 620"/>
                <a:gd name="T39" fmla="*/ 118 h 302"/>
                <a:gd name="T40" fmla="*/ 204 w 620"/>
                <a:gd name="T41" fmla="*/ 302 h 302"/>
                <a:gd name="T42" fmla="*/ 251 w 620"/>
                <a:gd name="T43" fmla="*/ 118 h 302"/>
                <a:gd name="T44" fmla="*/ 217 w 620"/>
                <a:gd name="T45" fmla="*/ 106 h 302"/>
                <a:gd name="T46" fmla="*/ 276 w 620"/>
                <a:gd name="T47" fmla="*/ 118 h 302"/>
                <a:gd name="T48" fmla="*/ 267 w 620"/>
                <a:gd name="T49" fmla="*/ 247 h 302"/>
                <a:gd name="T50" fmla="*/ 301 w 620"/>
                <a:gd name="T51" fmla="*/ 233 h 302"/>
                <a:gd name="T52" fmla="*/ 311 w 620"/>
                <a:gd name="T53" fmla="*/ 106 h 302"/>
                <a:gd name="T54" fmla="*/ 319 w 620"/>
                <a:gd name="T55" fmla="*/ 106 h 302"/>
                <a:gd name="T56" fmla="*/ 328 w 620"/>
                <a:gd name="T57" fmla="*/ 121 h 302"/>
                <a:gd name="T58" fmla="*/ 352 w 620"/>
                <a:gd name="T59" fmla="*/ 233 h 302"/>
                <a:gd name="T60" fmla="*/ 386 w 620"/>
                <a:gd name="T61" fmla="*/ 247 h 302"/>
                <a:gd name="T62" fmla="*/ 376 w 620"/>
                <a:gd name="T63" fmla="*/ 121 h 302"/>
                <a:gd name="T64" fmla="*/ 408 w 620"/>
                <a:gd name="T65" fmla="*/ 131 h 302"/>
                <a:gd name="T66" fmla="*/ 319 w 620"/>
                <a:gd name="T67" fmla="*/ 106 h 302"/>
                <a:gd name="T68" fmla="*/ 587 w 620"/>
                <a:gd name="T69" fmla="*/ 118 h 302"/>
                <a:gd name="T70" fmla="*/ 563 w 620"/>
                <a:gd name="T71" fmla="*/ 234 h 302"/>
                <a:gd name="T72" fmla="*/ 536 w 620"/>
                <a:gd name="T73" fmla="*/ 118 h 302"/>
                <a:gd name="T74" fmla="*/ 502 w 620"/>
                <a:gd name="T75" fmla="*/ 106 h 302"/>
                <a:gd name="T76" fmla="*/ 512 w 620"/>
                <a:gd name="T77" fmla="*/ 204 h 302"/>
                <a:gd name="T78" fmla="*/ 611 w 620"/>
                <a:gd name="T79" fmla="*/ 204 h 302"/>
                <a:gd name="T80" fmla="*/ 620 w 620"/>
                <a:gd name="T81" fmla="*/ 106 h 302"/>
                <a:gd name="T82" fmla="*/ 166 w 620"/>
                <a:gd name="T83" fmla="*/ 106 h 302"/>
                <a:gd name="T84" fmla="*/ 175 w 620"/>
                <a:gd name="T85" fmla="*/ 203 h 302"/>
                <a:gd name="T86" fmla="*/ 124 w 620"/>
                <a:gd name="T87" fmla="*/ 203 h 302"/>
                <a:gd name="T88" fmla="*/ 134 w 620"/>
                <a:gd name="T89" fmla="*/ 106 h 302"/>
                <a:gd name="T90" fmla="*/ 99 w 620"/>
                <a:gd name="T91" fmla="*/ 118 h 302"/>
                <a:gd name="T92" fmla="*/ 150 w 620"/>
                <a:gd name="T93" fmla="*/ 249 h 302"/>
                <a:gd name="T94" fmla="*/ 200 w 620"/>
                <a:gd name="T95" fmla="*/ 118 h 302"/>
                <a:gd name="T96" fmla="*/ 166 w 620"/>
                <a:gd name="T97" fmla="*/ 106 h 302"/>
                <a:gd name="T98" fmla="*/ 489 w 620"/>
                <a:gd name="T99" fmla="*/ 107 h 302"/>
                <a:gd name="T100" fmla="*/ 414 w 620"/>
                <a:gd name="T101" fmla="*/ 142 h 302"/>
                <a:gd name="T102" fmla="*/ 447 w 620"/>
                <a:gd name="T103" fmla="*/ 234 h 302"/>
                <a:gd name="T104" fmla="*/ 420 w 620"/>
                <a:gd name="T105" fmla="*/ 246 h 302"/>
                <a:gd name="T106" fmla="*/ 502 w 620"/>
                <a:gd name="T107" fmla="*/ 208 h 302"/>
                <a:gd name="T108" fmla="*/ 438 w 620"/>
                <a:gd name="T109" fmla="*/ 139 h 302"/>
                <a:gd name="T110" fmla="*/ 489 w 620"/>
                <a:gd name="T111" fmla="*/ 12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0" h="302">
                  <a:moveTo>
                    <a:pt x="256" y="41"/>
                  </a:moveTo>
                  <a:cubicBezTo>
                    <a:pt x="262" y="46"/>
                    <a:pt x="268" y="55"/>
                    <a:pt x="274" y="60"/>
                  </a:cubicBezTo>
                  <a:cubicBezTo>
                    <a:pt x="279" y="64"/>
                    <a:pt x="285" y="66"/>
                    <a:pt x="291" y="66"/>
                  </a:cubicBezTo>
                  <a:cubicBezTo>
                    <a:pt x="306" y="66"/>
                    <a:pt x="318" y="54"/>
                    <a:pt x="318" y="40"/>
                  </a:cubicBezTo>
                  <a:cubicBezTo>
                    <a:pt x="318" y="25"/>
                    <a:pt x="306" y="13"/>
                    <a:pt x="291" y="13"/>
                  </a:cubicBezTo>
                  <a:cubicBezTo>
                    <a:pt x="276" y="13"/>
                    <a:pt x="266" y="24"/>
                    <a:pt x="261" y="39"/>
                  </a:cubicBezTo>
                  <a:cubicBezTo>
                    <a:pt x="261" y="16"/>
                    <a:pt x="261" y="16"/>
                    <a:pt x="261" y="16"/>
                  </a:cubicBezTo>
                  <a:cubicBezTo>
                    <a:pt x="268" y="7"/>
                    <a:pt x="279" y="0"/>
                    <a:pt x="291" y="0"/>
                  </a:cubicBezTo>
                  <a:cubicBezTo>
                    <a:pt x="313" y="0"/>
                    <a:pt x="330" y="18"/>
                    <a:pt x="330" y="40"/>
                  </a:cubicBezTo>
                  <a:cubicBezTo>
                    <a:pt x="330" y="61"/>
                    <a:pt x="313" y="79"/>
                    <a:pt x="291" y="78"/>
                  </a:cubicBezTo>
                  <a:cubicBezTo>
                    <a:pt x="280" y="78"/>
                    <a:pt x="270" y="74"/>
                    <a:pt x="263" y="66"/>
                  </a:cubicBezTo>
                  <a:cubicBezTo>
                    <a:pt x="260" y="63"/>
                    <a:pt x="254" y="55"/>
                    <a:pt x="251" y="52"/>
                  </a:cubicBezTo>
                  <a:cubicBezTo>
                    <a:pt x="247" y="48"/>
                    <a:pt x="242" y="46"/>
                    <a:pt x="237" y="46"/>
                  </a:cubicBezTo>
                  <a:cubicBezTo>
                    <a:pt x="225" y="46"/>
                    <a:pt x="217" y="56"/>
                    <a:pt x="217" y="66"/>
                  </a:cubicBezTo>
                  <a:cubicBezTo>
                    <a:pt x="217" y="77"/>
                    <a:pt x="226" y="85"/>
                    <a:pt x="237" y="85"/>
                  </a:cubicBezTo>
                  <a:cubicBezTo>
                    <a:pt x="240" y="85"/>
                    <a:pt x="243" y="85"/>
                    <a:pt x="246" y="83"/>
                  </a:cubicBezTo>
                  <a:cubicBezTo>
                    <a:pt x="251" y="81"/>
                    <a:pt x="258" y="74"/>
                    <a:pt x="261" y="69"/>
                  </a:cubicBezTo>
                  <a:cubicBezTo>
                    <a:pt x="261" y="86"/>
                    <a:pt x="261" y="86"/>
                    <a:pt x="261" y="86"/>
                  </a:cubicBezTo>
                  <a:cubicBezTo>
                    <a:pt x="255" y="93"/>
                    <a:pt x="246" y="97"/>
                    <a:pt x="237" y="97"/>
                  </a:cubicBezTo>
                  <a:cubicBezTo>
                    <a:pt x="219" y="97"/>
                    <a:pt x="205" y="83"/>
                    <a:pt x="205" y="66"/>
                  </a:cubicBezTo>
                  <a:cubicBezTo>
                    <a:pt x="205" y="48"/>
                    <a:pt x="219" y="34"/>
                    <a:pt x="237" y="34"/>
                  </a:cubicBezTo>
                  <a:cubicBezTo>
                    <a:pt x="244" y="34"/>
                    <a:pt x="251" y="37"/>
                    <a:pt x="256" y="41"/>
                  </a:cubicBezTo>
                  <a:moveTo>
                    <a:pt x="0" y="106"/>
                  </a:moveTo>
                  <a:cubicBezTo>
                    <a:pt x="0" y="106"/>
                    <a:pt x="9" y="111"/>
                    <a:pt x="9" y="121"/>
                  </a:cubicBezTo>
                  <a:cubicBezTo>
                    <a:pt x="9" y="233"/>
                    <a:pt x="9" y="233"/>
                    <a:pt x="9" y="233"/>
                  </a:cubicBezTo>
                  <a:cubicBezTo>
                    <a:pt x="9" y="242"/>
                    <a:pt x="1" y="247"/>
                    <a:pt x="1" y="247"/>
                  </a:cubicBezTo>
                  <a:cubicBezTo>
                    <a:pt x="42" y="247"/>
                    <a:pt x="42" y="247"/>
                    <a:pt x="42" y="247"/>
                  </a:cubicBezTo>
                  <a:cubicBezTo>
                    <a:pt x="42" y="247"/>
                    <a:pt x="33" y="242"/>
                    <a:pt x="33" y="233"/>
                  </a:cubicBezTo>
                  <a:cubicBezTo>
                    <a:pt x="33" y="177"/>
                    <a:pt x="33" y="177"/>
                    <a:pt x="33" y="177"/>
                  </a:cubicBezTo>
                  <a:cubicBezTo>
                    <a:pt x="64" y="177"/>
                    <a:pt x="64" y="177"/>
                    <a:pt x="64" y="177"/>
                  </a:cubicBezTo>
                  <a:cubicBezTo>
                    <a:pt x="74" y="177"/>
                    <a:pt x="76" y="184"/>
                    <a:pt x="76" y="184"/>
                  </a:cubicBezTo>
                  <a:cubicBezTo>
                    <a:pt x="76" y="162"/>
                    <a:pt x="76" y="162"/>
                    <a:pt x="76" y="162"/>
                  </a:cubicBezTo>
                  <a:cubicBezTo>
                    <a:pt x="33" y="162"/>
                    <a:pt x="33" y="162"/>
                    <a:pt x="33" y="162"/>
                  </a:cubicBezTo>
                  <a:cubicBezTo>
                    <a:pt x="33" y="120"/>
                    <a:pt x="33" y="120"/>
                    <a:pt x="33" y="120"/>
                  </a:cubicBezTo>
                  <a:cubicBezTo>
                    <a:pt x="72" y="120"/>
                    <a:pt x="72" y="120"/>
                    <a:pt x="72" y="120"/>
                  </a:cubicBezTo>
                  <a:cubicBezTo>
                    <a:pt x="82" y="120"/>
                    <a:pt x="86" y="130"/>
                    <a:pt x="86" y="130"/>
                  </a:cubicBezTo>
                  <a:cubicBezTo>
                    <a:pt x="86" y="106"/>
                    <a:pt x="86" y="106"/>
                    <a:pt x="86" y="106"/>
                  </a:cubicBezTo>
                  <a:cubicBezTo>
                    <a:pt x="0" y="106"/>
                    <a:pt x="0" y="106"/>
                    <a:pt x="0" y="106"/>
                  </a:cubicBezTo>
                  <a:moveTo>
                    <a:pt x="217" y="106"/>
                  </a:moveTo>
                  <a:cubicBezTo>
                    <a:pt x="217" y="106"/>
                    <a:pt x="226" y="111"/>
                    <a:pt x="226" y="118"/>
                  </a:cubicBezTo>
                  <a:cubicBezTo>
                    <a:pt x="226" y="250"/>
                    <a:pt x="226" y="250"/>
                    <a:pt x="226" y="250"/>
                  </a:cubicBezTo>
                  <a:cubicBezTo>
                    <a:pt x="226" y="284"/>
                    <a:pt x="207" y="300"/>
                    <a:pt x="204" y="302"/>
                  </a:cubicBezTo>
                  <a:cubicBezTo>
                    <a:pt x="206" y="302"/>
                    <a:pt x="251" y="295"/>
                    <a:pt x="251" y="250"/>
                  </a:cubicBezTo>
                  <a:cubicBezTo>
                    <a:pt x="251" y="118"/>
                    <a:pt x="251" y="118"/>
                    <a:pt x="251" y="118"/>
                  </a:cubicBezTo>
                  <a:cubicBezTo>
                    <a:pt x="251" y="111"/>
                    <a:pt x="261" y="106"/>
                    <a:pt x="261" y="106"/>
                  </a:cubicBezTo>
                  <a:cubicBezTo>
                    <a:pt x="217" y="106"/>
                    <a:pt x="217" y="106"/>
                    <a:pt x="217" y="106"/>
                  </a:cubicBezTo>
                  <a:moveTo>
                    <a:pt x="267" y="106"/>
                  </a:moveTo>
                  <a:cubicBezTo>
                    <a:pt x="267" y="106"/>
                    <a:pt x="276" y="111"/>
                    <a:pt x="276" y="118"/>
                  </a:cubicBezTo>
                  <a:cubicBezTo>
                    <a:pt x="276" y="233"/>
                    <a:pt x="276" y="233"/>
                    <a:pt x="276" y="233"/>
                  </a:cubicBezTo>
                  <a:cubicBezTo>
                    <a:pt x="276" y="242"/>
                    <a:pt x="267" y="247"/>
                    <a:pt x="267" y="247"/>
                  </a:cubicBezTo>
                  <a:cubicBezTo>
                    <a:pt x="311" y="247"/>
                    <a:pt x="311" y="247"/>
                    <a:pt x="311" y="247"/>
                  </a:cubicBezTo>
                  <a:cubicBezTo>
                    <a:pt x="311" y="247"/>
                    <a:pt x="301" y="242"/>
                    <a:pt x="301" y="233"/>
                  </a:cubicBezTo>
                  <a:cubicBezTo>
                    <a:pt x="301" y="118"/>
                    <a:pt x="301" y="118"/>
                    <a:pt x="301" y="118"/>
                  </a:cubicBezTo>
                  <a:cubicBezTo>
                    <a:pt x="301" y="111"/>
                    <a:pt x="311" y="106"/>
                    <a:pt x="311" y="106"/>
                  </a:cubicBezTo>
                  <a:cubicBezTo>
                    <a:pt x="267" y="106"/>
                    <a:pt x="267" y="106"/>
                    <a:pt x="267" y="106"/>
                  </a:cubicBezTo>
                  <a:moveTo>
                    <a:pt x="319" y="106"/>
                  </a:moveTo>
                  <a:cubicBezTo>
                    <a:pt x="311" y="134"/>
                    <a:pt x="311" y="134"/>
                    <a:pt x="311" y="134"/>
                  </a:cubicBezTo>
                  <a:cubicBezTo>
                    <a:pt x="311" y="134"/>
                    <a:pt x="321" y="121"/>
                    <a:pt x="328" y="121"/>
                  </a:cubicBezTo>
                  <a:cubicBezTo>
                    <a:pt x="352" y="121"/>
                    <a:pt x="352" y="121"/>
                    <a:pt x="352" y="121"/>
                  </a:cubicBezTo>
                  <a:cubicBezTo>
                    <a:pt x="352" y="233"/>
                    <a:pt x="352" y="233"/>
                    <a:pt x="352" y="233"/>
                  </a:cubicBezTo>
                  <a:cubicBezTo>
                    <a:pt x="352" y="241"/>
                    <a:pt x="343" y="247"/>
                    <a:pt x="343" y="247"/>
                  </a:cubicBezTo>
                  <a:cubicBezTo>
                    <a:pt x="386" y="247"/>
                    <a:pt x="386" y="247"/>
                    <a:pt x="386" y="247"/>
                  </a:cubicBezTo>
                  <a:cubicBezTo>
                    <a:pt x="386" y="247"/>
                    <a:pt x="376" y="240"/>
                    <a:pt x="376" y="233"/>
                  </a:cubicBezTo>
                  <a:cubicBezTo>
                    <a:pt x="376" y="121"/>
                    <a:pt x="376" y="121"/>
                    <a:pt x="376" y="121"/>
                  </a:cubicBezTo>
                  <a:cubicBezTo>
                    <a:pt x="396" y="121"/>
                    <a:pt x="396" y="121"/>
                    <a:pt x="396" y="121"/>
                  </a:cubicBezTo>
                  <a:cubicBezTo>
                    <a:pt x="406" y="121"/>
                    <a:pt x="408" y="131"/>
                    <a:pt x="408" y="131"/>
                  </a:cubicBezTo>
                  <a:cubicBezTo>
                    <a:pt x="416" y="106"/>
                    <a:pt x="416" y="106"/>
                    <a:pt x="416" y="106"/>
                  </a:cubicBezTo>
                  <a:cubicBezTo>
                    <a:pt x="319" y="106"/>
                    <a:pt x="319" y="106"/>
                    <a:pt x="319" y="106"/>
                  </a:cubicBezTo>
                  <a:moveTo>
                    <a:pt x="578" y="106"/>
                  </a:moveTo>
                  <a:cubicBezTo>
                    <a:pt x="578" y="106"/>
                    <a:pt x="587" y="111"/>
                    <a:pt x="587" y="118"/>
                  </a:cubicBezTo>
                  <a:cubicBezTo>
                    <a:pt x="587" y="204"/>
                    <a:pt x="587" y="204"/>
                    <a:pt x="587" y="204"/>
                  </a:cubicBezTo>
                  <a:cubicBezTo>
                    <a:pt x="587" y="221"/>
                    <a:pt x="577" y="234"/>
                    <a:pt x="563" y="234"/>
                  </a:cubicBezTo>
                  <a:cubicBezTo>
                    <a:pt x="548" y="234"/>
                    <a:pt x="536" y="222"/>
                    <a:pt x="536" y="204"/>
                  </a:cubicBezTo>
                  <a:cubicBezTo>
                    <a:pt x="536" y="118"/>
                    <a:pt x="536" y="118"/>
                    <a:pt x="536" y="118"/>
                  </a:cubicBezTo>
                  <a:cubicBezTo>
                    <a:pt x="536" y="111"/>
                    <a:pt x="546" y="106"/>
                    <a:pt x="546" y="106"/>
                  </a:cubicBezTo>
                  <a:cubicBezTo>
                    <a:pt x="502" y="106"/>
                    <a:pt x="502" y="106"/>
                    <a:pt x="502" y="106"/>
                  </a:cubicBezTo>
                  <a:cubicBezTo>
                    <a:pt x="502" y="106"/>
                    <a:pt x="512" y="111"/>
                    <a:pt x="512" y="118"/>
                  </a:cubicBezTo>
                  <a:cubicBezTo>
                    <a:pt x="512" y="204"/>
                    <a:pt x="512" y="204"/>
                    <a:pt x="512" y="204"/>
                  </a:cubicBezTo>
                  <a:cubicBezTo>
                    <a:pt x="512" y="238"/>
                    <a:pt x="543" y="249"/>
                    <a:pt x="563" y="249"/>
                  </a:cubicBezTo>
                  <a:cubicBezTo>
                    <a:pt x="582" y="249"/>
                    <a:pt x="611" y="238"/>
                    <a:pt x="611" y="204"/>
                  </a:cubicBezTo>
                  <a:cubicBezTo>
                    <a:pt x="611" y="118"/>
                    <a:pt x="611" y="118"/>
                    <a:pt x="611" y="118"/>
                  </a:cubicBezTo>
                  <a:cubicBezTo>
                    <a:pt x="611" y="111"/>
                    <a:pt x="620" y="106"/>
                    <a:pt x="620" y="106"/>
                  </a:cubicBezTo>
                  <a:cubicBezTo>
                    <a:pt x="578" y="106"/>
                    <a:pt x="578" y="106"/>
                    <a:pt x="578" y="106"/>
                  </a:cubicBezTo>
                  <a:moveTo>
                    <a:pt x="166" y="106"/>
                  </a:moveTo>
                  <a:cubicBezTo>
                    <a:pt x="166" y="106"/>
                    <a:pt x="175" y="111"/>
                    <a:pt x="175" y="118"/>
                  </a:cubicBezTo>
                  <a:cubicBezTo>
                    <a:pt x="175" y="203"/>
                    <a:pt x="175" y="203"/>
                    <a:pt x="175" y="203"/>
                  </a:cubicBezTo>
                  <a:cubicBezTo>
                    <a:pt x="175" y="221"/>
                    <a:pt x="164" y="234"/>
                    <a:pt x="150" y="234"/>
                  </a:cubicBezTo>
                  <a:cubicBezTo>
                    <a:pt x="136" y="234"/>
                    <a:pt x="124" y="221"/>
                    <a:pt x="124" y="203"/>
                  </a:cubicBezTo>
                  <a:cubicBezTo>
                    <a:pt x="124" y="118"/>
                    <a:pt x="124" y="118"/>
                    <a:pt x="124" y="118"/>
                  </a:cubicBezTo>
                  <a:cubicBezTo>
                    <a:pt x="124" y="111"/>
                    <a:pt x="134" y="106"/>
                    <a:pt x="134" y="106"/>
                  </a:cubicBezTo>
                  <a:cubicBezTo>
                    <a:pt x="90" y="106"/>
                    <a:pt x="90" y="106"/>
                    <a:pt x="90" y="106"/>
                  </a:cubicBezTo>
                  <a:cubicBezTo>
                    <a:pt x="90" y="106"/>
                    <a:pt x="99" y="111"/>
                    <a:pt x="99" y="118"/>
                  </a:cubicBezTo>
                  <a:cubicBezTo>
                    <a:pt x="99" y="203"/>
                    <a:pt x="99" y="203"/>
                    <a:pt x="99" y="203"/>
                  </a:cubicBezTo>
                  <a:cubicBezTo>
                    <a:pt x="99" y="238"/>
                    <a:pt x="130" y="249"/>
                    <a:pt x="150" y="249"/>
                  </a:cubicBezTo>
                  <a:cubicBezTo>
                    <a:pt x="170" y="249"/>
                    <a:pt x="200" y="238"/>
                    <a:pt x="200" y="203"/>
                  </a:cubicBezTo>
                  <a:cubicBezTo>
                    <a:pt x="200" y="203"/>
                    <a:pt x="200" y="118"/>
                    <a:pt x="200" y="118"/>
                  </a:cubicBezTo>
                  <a:cubicBezTo>
                    <a:pt x="200" y="111"/>
                    <a:pt x="209" y="106"/>
                    <a:pt x="209" y="106"/>
                  </a:cubicBezTo>
                  <a:cubicBezTo>
                    <a:pt x="166" y="106"/>
                    <a:pt x="166" y="106"/>
                    <a:pt x="166" y="106"/>
                  </a:cubicBezTo>
                  <a:moveTo>
                    <a:pt x="489" y="128"/>
                  </a:moveTo>
                  <a:cubicBezTo>
                    <a:pt x="489" y="107"/>
                    <a:pt x="489" y="107"/>
                    <a:pt x="489" y="107"/>
                  </a:cubicBezTo>
                  <a:cubicBezTo>
                    <a:pt x="489" y="107"/>
                    <a:pt x="476" y="103"/>
                    <a:pt x="463" y="103"/>
                  </a:cubicBezTo>
                  <a:cubicBezTo>
                    <a:pt x="425" y="103"/>
                    <a:pt x="414" y="126"/>
                    <a:pt x="414" y="142"/>
                  </a:cubicBezTo>
                  <a:cubicBezTo>
                    <a:pt x="414" y="188"/>
                    <a:pt x="478" y="183"/>
                    <a:pt x="478" y="211"/>
                  </a:cubicBezTo>
                  <a:cubicBezTo>
                    <a:pt x="478" y="225"/>
                    <a:pt x="461" y="234"/>
                    <a:pt x="447" y="234"/>
                  </a:cubicBezTo>
                  <a:cubicBezTo>
                    <a:pt x="433" y="234"/>
                    <a:pt x="419" y="226"/>
                    <a:pt x="412" y="219"/>
                  </a:cubicBezTo>
                  <a:cubicBezTo>
                    <a:pt x="420" y="246"/>
                    <a:pt x="420" y="246"/>
                    <a:pt x="420" y="246"/>
                  </a:cubicBezTo>
                  <a:cubicBezTo>
                    <a:pt x="420" y="246"/>
                    <a:pt x="435" y="249"/>
                    <a:pt x="446" y="249"/>
                  </a:cubicBezTo>
                  <a:cubicBezTo>
                    <a:pt x="482" y="249"/>
                    <a:pt x="502" y="230"/>
                    <a:pt x="502" y="208"/>
                  </a:cubicBezTo>
                  <a:cubicBezTo>
                    <a:pt x="502" y="183"/>
                    <a:pt x="480" y="173"/>
                    <a:pt x="464" y="165"/>
                  </a:cubicBezTo>
                  <a:cubicBezTo>
                    <a:pt x="449" y="158"/>
                    <a:pt x="438" y="153"/>
                    <a:pt x="438" y="139"/>
                  </a:cubicBezTo>
                  <a:cubicBezTo>
                    <a:pt x="438" y="127"/>
                    <a:pt x="448" y="118"/>
                    <a:pt x="466" y="118"/>
                  </a:cubicBezTo>
                  <a:cubicBezTo>
                    <a:pt x="483" y="118"/>
                    <a:pt x="489" y="128"/>
                    <a:pt x="489" y="128"/>
                  </a:cubicBezTo>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4093"/>
              <a:endParaRPr lang="en-US" sz="1764">
                <a:solidFill>
                  <a:srgbClr val="68217A"/>
                </a:solidFill>
              </a:endParaRPr>
            </a:p>
          </p:txBody>
        </p:sp>
        <p:pic>
          <p:nvPicPr>
            <p:cNvPr id="18" name="Picture 17"/>
            <p:cNvPicPr>
              <a:picLocks noChangeAspect="1"/>
            </p:cNvPicPr>
            <p:nvPr/>
          </p:nvPicPr>
          <p:blipFill rotWithShape="1">
            <a:blip r:embed="rId15" cstate="screen">
              <a:extLst>
                <a:ext uri="{28A0092B-C50C-407E-A947-70E740481C1C}">
                  <a14:useLocalDpi xmlns:a14="http://schemas.microsoft.com/office/drawing/2010/main" val="0"/>
                </a:ext>
              </a:extLst>
            </a:blip>
            <a:srcRect/>
            <a:stretch/>
          </p:blipFill>
          <p:spPr>
            <a:xfrm>
              <a:off x="10633777" y="4610883"/>
              <a:ext cx="667550" cy="150144"/>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300878" y="5151438"/>
              <a:ext cx="329653" cy="315657"/>
            </a:xfrm>
            <a:prstGeom prst="rect">
              <a:avLst/>
            </a:prstGeom>
          </p:spPr>
        </p:pic>
        <p:pic>
          <p:nvPicPr>
            <p:cNvPr id="20" name="Picture 19"/>
            <p:cNvPicPr>
              <a:picLocks noChangeAspect="1"/>
            </p:cNvPicPr>
            <p:nvPr/>
          </p:nvPicPr>
          <p:blipFill>
            <a:blip r:embed="rId17"/>
            <a:stretch>
              <a:fillRect/>
            </a:stretch>
          </p:blipFill>
          <p:spPr>
            <a:xfrm>
              <a:off x="1953112" y="5708487"/>
              <a:ext cx="348614" cy="213640"/>
            </a:xfrm>
            <a:prstGeom prst="rect">
              <a:avLst/>
            </a:prstGeom>
            <a:noFill/>
            <a:ln>
              <a:noFill/>
            </a:ln>
          </p:spPr>
        </p:pic>
        <p:pic>
          <p:nvPicPr>
            <p:cNvPr id="21" name="Picture 20"/>
            <p:cNvPicPr>
              <a:picLocks noChangeAspect="1"/>
            </p:cNvPicPr>
            <p:nvPr/>
          </p:nvPicPr>
          <p:blipFill>
            <a:blip r:embed="rId18"/>
            <a:stretch>
              <a:fillRect/>
            </a:stretch>
          </p:blipFill>
          <p:spPr>
            <a:xfrm>
              <a:off x="8301027" y="3310830"/>
              <a:ext cx="974587" cy="208344"/>
            </a:xfrm>
            <a:prstGeom prst="rect">
              <a:avLst/>
            </a:prstGeom>
            <a:noFill/>
            <a:ln>
              <a:noFill/>
            </a:ln>
          </p:spPr>
        </p:pic>
        <p:pic>
          <p:nvPicPr>
            <p:cNvPr id="22" name="Picture 21"/>
            <p:cNvPicPr>
              <a:picLocks noChangeAspect="1"/>
            </p:cNvPicPr>
            <p:nvPr/>
          </p:nvPicPr>
          <p:blipFill>
            <a:blip r:embed="rId19"/>
            <a:stretch>
              <a:fillRect/>
            </a:stretch>
          </p:blipFill>
          <p:spPr>
            <a:xfrm>
              <a:off x="2359347" y="5194639"/>
              <a:ext cx="432169" cy="350597"/>
            </a:xfrm>
            <a:prstGeom prst="rect">
              <a:avLst/>
            </a:prstGeom>
            <a:noFill/>
            <a:ln>
              <a:noFill/>
            </a:ln>
          </p:spPr>
        </p:pic>
        <p:pic>
          <p:nvPicPr>
            <p:cNvPr id="23" name="Picture 22"/>
            <p:cNvPicPr>
              <a:picLocks noChangeAspect="1"/>
            </p:cNvPicPr>
            <p:nvPr/>
          </p:nvPicPr>
          <p:blipFill>
            <a:blip r:embed="rId20"/>
            <a:stretch>
              <a:fillRect/>
            </a:stretch>
          </p:blipFill>
          <p:spPr>
            <a:xfrm>
              <a:off x="4072193" y="4670366"/>
              <a:ext cx="892782" cy="214570"/>
            </a:xfrm>
            <a:prstGeom prst="rect">
              <a:avLst/>
            </a:prstGeom>
            <a:noFill/>
            <a:ln>
              <a:noFill/>
            </a:ln>
          </p:spPr>
        </p:pic>
        <p:pic>
          <p:nvPicPr>
            <p:cNvPr id="24" name="Picture 23"/>
            <p:cNvPicPr>
              <a:picLocks noChangeAspect="1"/>
            </p:cNvPicPr>
            <p:nvPr/>
          </p:nvPicPr>
          <p:blipFill>
            <a:blip r:embed="rId21"/>
            <a:stretch>
              <a:fillRect/>
            </a:stretch>
          </p:blipFill>
          <p:spPr>
            <a:xfrm>
              <a:off x="4054800" y="4259987"/>
              <a:ext cx="980862" cy="260556"/>
            </a:xfrm>
            <a:prstGeom prst="rect">
              <a:avLst/>
            </a:prstGeom>
            <a:noFill/>
            <a:ln>
              <a:noFill/>
            </a:ln>
          </p:spPr>
        </p:pic>
        <p:pic>
          <p:nvPicPr>
            <p:cNvPr id="25" name="Picture 24"/>
            <p:cNvPicPr>
              <a:picLocks noChangeAspect="1"/>
            </p:cNvPicPr>
            <p:nvPr/>
          </p:nvPicPr>
          <p:blipFill rotWithShape="1">
            <a:blip r:embed="rId22"/>
            <a:srcRect l="7826" t="3901" r="7642" b="2811"/>
            <a:stretch/>
          </p:blipFill>
          <p:spPr>
            <a:xfrm>
              <a:off x="7403479" y="2947888"/>
              <a:ext cx="293608" cy="278830"/>
            </a:xfrm>
            <a:prstGeom prst="ellipse">
              <a:avLst/>
            </a:prstGeom>
            <a:noFill/>
            <a:ln>
              <a:noFill/>
            </a:ln>
          </p:spPr>
        </p:pic>
        <p:pic>
          <p:nvPicPr>
            <p:cNvPr id="26" name="Picture 25"/>
            <p:cNvPicPr>
              <a:picLocks noChangeAspect="1"/>
            </p:cNvPicPr>
            <p:nvPr/>
          </p:nvPicPr>
          <p:blipFill rotWithShape="1">
            <a:blip r:embed="rId23"/>
            <a:srcRect l="2010" t="12602" r="1230" b="14118"/>
            <a:stretch/>
          </p:blipFill>
          <p:spPr>
            <a:xfrm>
              <a:off x="10633777" y="6295839"/>
              <a:ext cx="804619" cy="116701"/>
            </a:xfrm>
            <a:prstGeom prst="rect">
              <a:avLst/>
            </a:prstGeom>
            <a:noFill/>
            <a:ln>
              <a:noFill/>
            </a:ln>
          </p:spPr>
        </p:pic>
        <p:pic>
          <p:nvPicPr>
            <p:cNvPr id="27" name="Picture 26"/>
            <p:cNvPicPr>
              <a:picLocks noChangeAspect="1"/>
            </p:cNvPicPr>
            <p:nvPr/>
          </p:nvPicPr>
          <p:blipFill>
            <a:blip r:embed="rId24"/>
            <a:stretch>
              <a:fillRect/>
            </a:stretch>
          </p:blipFill>
          <p:spPr>
            <a:xfrm>
              <a:off x="8475923" y="2916555"/>
              <a:ext cx="617285" cy="153484"/>
            </a:xfrm>
            <a:prstGeom prst="rect">
              <a:avLst/>
            </a:prstGeom>
            <a:noFill/>
            <a:ln>
              <a:noFill/>
            </a:ln>
          </p:spPr>
        </p:pic>
        <p:pic>
          <p:nvPicPr>
            <p:cNvPr id="28" name="Picture 27"/>
            <p:cNvPicPr>
              <a:picLocks noChangeAspect="1"/>
            </p:cNvPicPr>
            <p:nvPr/>
          </p:nvPicPr>
          <p:blipFill>
            <a:blip r:embed="rId25"/>
            <a:stretch>
              <a:fillRect/>
            </a:stretch>
          </p:blipFill>
          <p:spPr>
            <a:xfrm>
              <a:off x="4162601" y="3417520"/>
              <a:ext cx="607273" cy="300123"/>
            </a:xfrm>
            <a:prstGeom prst="rect">
              <a:avLst/>
            </a:prstGeom>
            <a:noFill/>
            <a:ln>
              <a:noFill/>
            </a:ln>
          </p:spPr>
        </p:pic>
        <p:pic>
          <p:nvPicPr>
            <p:cNvPr id="29" name="Picture 28"/>
            <p:cNvPicPr>
              <a:picLocks noChangeAspect="1"/>
            </p:cNvPicPr>
            <p:nvPr/>
          </p:nvPicPr>
          <p:blipFill rotWithShape="1">
            <a:blip r:embed="rId26"/>
            <a:srcRect l="2864" t="11300" r="2864" b="11300"/>
            <a:stretch/>
          </p:blipFill>
          <p:spPr>
            <a:xfrm>
              <a:off x="6480384" y="2613419"/>
              <a:ext cx="729037" cy="192096"/>
            </a:xfrm>
            <a:prstGeom prst="ellipse">
              <a:avLst/>
            </a:prstGeom>
            <a:noFill/>
            <a:ln>
              <a:noFill/>
            </a:ln>
          </p:spPr>
        </p:pic>
        <p:pic>
          <p:nvPicPr>
            <p:cNvPr id="30" name="Picture 29"/>
            <p:cNvPicPr>
              <a:picLocks noChangeAspect="1"/>
            </p:cNvPicPr>
            <p:nvPr/>
          </p:nvPicPr>
          <p:blipFill>
            <a:blip r:embed="rId27"/>
            <a:stretch>
              <a:fillRect/>
            </a:stretch>
          </p:blipFill>
          <p:spPr>
            <a:xfrm>
              <a:off x="3164820" y="5237156"/>
              <a:ext cx="422383" cy="268905"/>
            </a:xfrm>
            <a:prstGeom prst="rect">
              <a:avLst/>
            </a:prstGeom>
            <a:noFill/>
            <a:ln>
              <a:noFill/>
            </a:ln>
          </p:spPr>
        </p:pic>
        <p:pic>
          <p:nvPicPr>
            <p:cNvPr id="31" name="Picture 30"/>
            <p:cNvPicPr>
              <a:picLocks noChangeAspect="1"/>
            </p:cNvPicPr>
            <p:nvPr/>
          </p:nvPicPr>
          <p:blipFill>
            <a:blip r:embed="rId28"/>
            <a:stretch>
              <a:fillRect/>
            </a:stretch>
          </p:blipFill>
          <p:spPr>
            <a:xfrm>
              <a:off x="4951942" y="3375177"/>
              <a:ext cx="1026402" cy="335054"/>
            </a:xfrm>
            <a:prstGeom prst="rect">
              <a:avLst/>
            </a:prstGeom>
            <a:noFill/>
            <a:ln>
              <a:noFill/>
            </a:ln>
          </p:spPr>
        </p:pic>
        <p:pic>
          <p:nvPicPr>
            <p:cNvPr id="32" name="Picture 31"/>
            <p:cNvPicPr>
              <a:picLocks noChangeAspect="1"/>
            </p:cNvPicPr>
            <p:nvPr/>
          </p:nvPicPr>
          <p:blipFill>
            <a:blip r:embed="rId29"/>
            <a:stretch>
              <a:fillRect/>
            </a:stretch>
          </p:blipFill>
          <p:spPr>
            <a:xfrm>
              <a:off x="8809390" y="2640575"/>
              <a:ext cx="738875" cy="164940"/>
            </a:xfrm>
            <a:prstGeom prst="rect">
              <a:avLst/>
            </a:prstGeom>
            <a:noFill/>
            <a:ln>
              <a:noFill/>
            </a:ln>
          </p:spPr>
        </p:pic>
        <p:pic>
          <p:nvPicPr>
            <p:cNvPr id="33" name="Picture 32"/>
            <p:cNvPicPr>
              <a:picLocks noChangeAspect="1"/>
            </p:cNvPicPr>
            <p:nvPr/>
          </p:nvPicPr>
          <p:blipFill>
            <a:blip r:embed="rId30"/>
            <a:stretch>
              <a:fillRect/>
            </a:stretch>
          </p:blipFill>
          <p:spPr>
            <a:xfrm>
              <a:off x="3068310" y="4731838"/>
              <a:ext cx="737281" cy="164832"/>
            </a:xfrm>
            <a:prstGeom prst="rect">
              <a:avLst/>
            </a:prstGeom>
            <a:noFill/>
            <a:ln>
              <a:noFill/>
            </a:ln>
          </p:spPr>
        </p:pic>
        <p:pic>
          <p:nvPicPr>
            <p:cNvPr id="34" name="Picture 33"/>
            <p:cNvPicPr>
              <a:picLocks noChangeAspect="1"/>
            </p:cNvPicPr>
            <p:nvPr/>
          </p:nvPicPr>
          <p:blipFill>
            <a:blip r:embed="rId31"/>
            <a:stretch>
              <a:fillRect/>
            </a:stretch>
          </p:blipFill>
          <p:spPr>
            <a:xfrm>
              <a:off x="10657752" y="5763824"/>
              <a:ext cx="495325" cy="249263"/>
            </a:xfrm>
            <a:prstGeom prst="rect">
              <a:avLst/>
            </a:prstGeom>
            <a:noFill/>
            <a:ln>
              <a:noFill/>
            </a:ln>
          </p:spPr>
        </p:pic>
        <p:pic>
          <p:nvPicPr>
            <p:cNvPr id="35" name="Picture 34"/>
            <p:cNvPicPr>
              <a:picLocks noChangeAspect="1"/>
            </p:cNvPicPr>
            <p:nvPr/>
          </p:nvPicPr>
          <p:blipFill>
            <a:blip r:embed="rId32"/>
            <a:stretch>
              <a:fillRect/>
            </a:stretch>
          </p:blipFill>
          <p:spPr>
            <a:xfrm>
              <a:off x="4655702" y="2742305"/>
              <a:ext cx="1386851" cy="161410"/>
            </a:xfrm>
            <a:prstGeom prst="rect">
              <a:avLst/>
            </a:prstGeom>
            <a:noFill/>
            <a:ln>
              <a:noFill/>
            </a:ln>
          </p:spPr>
        </p:pic>
        <p:pic>
          <p:nvPicPr>
            <p:cNvPr id="36" name="Picture 35"/>
            <p:cNvPicPr>
              <a:picLocks noChangeAspect="1"/>
            </p:cNvPicPr>
            <p:nvPr/>
          </p:nvPicPr>
          <p:blipFill>
            <a:blip r:embed="rId33"/>
            <a:stretch>
              <a:fillRect/>
            </a:stretch>
          </p:blipFill>
          <p:spPr>
            <a:xfrm>
              <a:off x="5060973" y="3042658"/>
              <a:ext cx="738262" cy="168748"/>
            </a:xfrm>
            <a:prstGeom prst="rect">
              <a:avLst/>
            </a:prstGeom>
            <a:noFill/>
            <a:ln>
              <a:noFill/>
            </a:ln>
          </p:spPr>
        </p:pic>
        <p:pic>
          <p:nvPicPr>
            <p:cNvPr id="37" name="Picture 36"/>
            <p:cNvPicPr>
              <a:picLocks noChangeAspect="1"/>
            </p:cNvPicPr>
            <p:nvPr/>
          </p:nvPicPr>
          <p:blipFill>
            <a:blip r:embed="rId34"/>
            <a:stretch>
              <a:fillRect/>
            </a:stretch>
          </p:blipFill>
          <p:spPr>
            <a:xfrm>
              <a:off x="4300524" y="3055749"/>
              <a:ext cx="690285" cy="182340"/>
            </a:xfrm>
            <a:prstGeom prst="rect">
              <a:avLst/>
            </a:prstGeom>
            <a:noFill/>
            <a:ln>
              <a:noFill/>
            </a:ln>
          </p:spPr>
        </p:pic>
        <p:pic>
          <p:nvPicPr>
            <p:cNvPr id="38" name="Picture 37"/>
            <p:cNvPicPr>
              <a:picLocks noChangeAspect="1"/>
            </p:cNvPicPr>
            <p:nvPr/>
          </p:nvPicPr>
          <p:blipFill>
            <a:blip r:embed="rId35"/>
            <a:stretch>
              <a:fillRect/>
            </a:stretch>
          </p:blipFill>
          <p:spPr>
            <a:xfrm>
              <a:off x="2463514" y="6161992"/>
              <a:ext cx="585711" cy="218105"/>
            </a:xfrm>
            <a:prstGeom prst="rect">
              <a:avLst/>
            </a:prstGeom>
            <a:noFill/>
            <a:ln>
              <a:noFill/>
            </a:ln>
          </p:spPr>
        </p:pic>
        <p:pic>
          <p:nvPicPr>
            <p:cNvPr id="39" name="Picture 38"/>
            <p:cNvPicPr>
              <a:picLocks noChangeAspect="1"/>
            </p:cNvPicPr>
            <p:nvPr/>
          </p:nvPicPr>
          <p:blipFill>
            <a:blip r:embed="rId36"/>
            <a:stretch>
              <a:fillRect/>
            </a:stretch>
          </p:blipFill>
          <p:spPr>
            <a:xfrm>
              <a:off x="6829710" y="3416570"/>
              <a:ext cx="802334" cy="195322"/>
            </a:xfrm>
            <a:prstGeom prst="rect">
              <a:avLst/>
            </a:prstGeom>
            <a:noFill/>
            <a:ln>
              <a:noFill/>
            </a:ln>
          </p:spPr>
        </p:pic>
        <p:pic>
          <p:nvPicPr>
            <p:cNvPr id="40" name="Picture 39"/>
            <p:cNvPicPr>
              <a:picLocks noChangeAspect="1"/>
            </p:cNvPicPr>
            <p:nvPr/>
          </p:nvPicPr>
          <p:blipFill>
            <a:blip r:embed="rId37"/>
            <a:stretch>
              <a:fillRect/>
            </a:stretch>
          </p:blipFill>
          <p:spPr>
            <a:xfrm>
              <a:off x="4131819" y="6189005"/>
              <a:ext cx="915659" cy="238728"/>
            </a:xfrm>
            <a:prstGeom prst="rect">
              <a:avLst/>
            </a:prstGeom>
            <a:noFill/>
            <a:ln>
              <a:noFill/>
            </a:ln>
          </p:spPr>
        </p:pic>
        <p:pic>
          <p:nvPicPr>
            <p:cNvPr id="41" name="Picture 40"/>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139991" y="4330103"/>
              <a:ext cx="561649" cy="272795"/>
            </a:xfrm>
            <a:prstGeom prst="rect">
              <a:avLst/>
            </a:prstGeom>
          </p:spPr>
        </p:pic>
        <p:pic>
          <p:nvPicPr>
            <p:cNvPr id="42" name="Picture 41"/>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3918467" y="3828290"/>
              <a:ext cx="923378" cy="320696"/>
            </a:xfrm>
            <a:prstGeom prst="rect">
              <a:avLst/>
            </a:prstGeom>
          </p:spPr>
        </p:pic>
        <p:pic>
          <p:nvPicPr>
            <p:cNvPr id="43" name="Picture 42"/>
            <p:cNvPicPr>
              <a:picLocks noChangeAspect="1"/>
            </p:cNvPicPr>
            <p:nvPr/>
          </p:nvPicPr>
          <p:blipFill rotWithShape="1">
            <a:blip r:embed="rId40" cstate="screen">
              <a:extLst>
                <a:ext uri="{28A0092B-C50C-407E-A947-70E740481C1C}">
                  <a14:useLocalDpi xmlns:a14="http://schemas.microsoft.com/office/drawing/2010/main" val="0"/>
                </a:ext>
              </a:extLst>
            </a:blip>
            <a:srcRect/>
            <a:stretch/>
          </p:blipFill>
          <p:spPr>
            <a:xfrm>
              <a:off x="5168887" y="4345401"/>
              <a:ext cx="540785" cy="329494"/>
            </a:xfrm>
            <a:prstGeom prst="rect">
              <a:avLst/>
            </a:prstGeom>
          </p:spPr>
        </p:pic>
        <p:pic>
          <p:nvPicPr>
            <p:cNvPr id="44" name="Picture 43"/>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9392939" y="6216429"/>
              <a:ext cx="1080192" cy="175726"/>
            </a:xfrm>
            <a:prstGeom prst="rect">
              <a:avLst/>
            </a:prstGeom>
          </p:spPr>
        </p:pic>
        <p:pic>
          <p:nvPicPr>
            <p:cNvPr id="45" name="Picture 44"/>
            <p:cNvPicPr>
              <a:picLocks noChangeAspect="1"/>
            </p:cNvPicPr>
            <p:nvPr/>
          </p:nvPicPr>
          <p:blipFill rotWithShape="1">
            <a:blip r:embed="rId42">
              <a:extLst>
                <a:ext uri="{28A0092B-C50C-407E-A947-70E740481C1C}">
                  <a14:useLocalDpi xmlns:a14="http://schemas.microsoft.com/office/drawing/2010/main" val="0"/>
                </a:ext>
              </a:extLst>
            </a:blip>
            <a:srcRect/>
            <a:stretch/>
          </p:blipFill>
          <p:spPr>
            <a:xfrm>
              <a:off x="5125453" y="5186441"/>
              <a:ext cx="650168" cy="141706"/>
            </a:xfrm>
            <a:prstGeom prst="rect">
              <a:avLst/>
            </a:prstGeom>
          </p:spPr>
        </p:pic>
        <p:pic>
          <p:nvPicPr>
            <p:cNvPr id="46" name="Picture 45"/>
            <p:cNvPicPr>
              <a:picLocks noChangeAspect="1"/>
            </p:cNvPicPr>
            <p:nvPr/>
          </p:nvPicPr>
          <p:blipFill>
            <a:blip r:embed="rId43"/>
            <a:stretch>
              <a:fillRect/>
            </a:stretch>
          </p:blipFill>
          <p:spPr>
            <a:xfrm>
              <a:off x="6520823" y="4300974"/>
              <a:ext cx="449315" cy="251103"/>
            </a:xfrm>
            <a:prstGeom prst="rect">
              <a:avLst/>
            </a:prstGeom>
            <a:noFill/>
            <a:ln>
              <a:noFill/>
            </a:ln>
          </p:spPr>
        </p:pic>
        <p:pic>
          <p:nvPicPr>
            <p:cNvPr id="47" name="Picture 46"/>
            <p:cNvPicPr>
              <a:picLocks noChangeAspect="1"/>
            </p:cNvPicPr>
            <p:nvPr/>
          </p:nvPicPr>
          <p:blipFill>
            <a:blip r:embed="rId44"/>
            <a:stretch>
              <a:fillRect/>
            </a:stretch>
          </p:blipFill>
          <p:spPr>
            <a:xfrm>
              <a:off x="7322137" y="5553770"/>
              <a:ext cx="988393" cy="309434"/>
            </a:xfrm>
            <a:prstGeom prst="rect">
              <a:avLst/>
            </a:prstGeom>
            <a:noFill/>
            <a:ln>
              <a:noFill/>
            </a:ln>
          </p:spPr>
        </p:pic>
        <p:pic>
          <p:nvPicPr>
            <p:cNvPr id="48" name="Picture 47"/>
            <p:cNvPicPr>
              <a:picLocks noChangeAspect="1"/>
            </p:cNvPicPr>
            <p:nvPr/>
          </p:nvPicPr>
          <p:blipFill>
            <a:blip r:embed="rId45"/>
            <a:stretch>
              <a:fillRect/>
            </a:stretch>
          </p:blipFill>
          <p:spPr>
            <a:xfrm>
              <a:off x="6397955" y="6209730"/>
              <a:ext cx="1143875" cy="212686"/>
            </a:xfrm>
            <a:prstGeom prst="rect">
              <a:avLst/>
            </a:prstGeom>
            <a:noFill/>
            <a:ln>
              <a:noFill/>
            </a:ln>
          </p:spPr>
        </p:pic>
        <p:pic>
          <p:nvPicPr>
            <p:cNvPr id="49" name="Picture 48"/>
            <p:cNvPicPr>
              <a:picLocks noChangeAspect="1"/>
            </p:cNvPicPr>
            <p:nvPr/>
          </p:nvPicPr>
          <p:blipFill>
            <a:blip r:embed="rId46"/>
            <a:stretch>
              <a:fillRect/>
            </a:stretch>
          </p:blipFill>
          <p:spPr>
            <a:xfrm>
              <a:off x="7708530" y="5899634"/>
              <a:ext cx="951624" cy="251340"/>
            </a:xfrm>
            <a:prstGeom prst="rect">
              <a:avLst/>
            </a:prstGeom>
            <a:noFill/>
            <a:ln>
              <a:noFill/>
            </a:ln>
          </p:spPr>
        </p:pic>
        <p:pic>
          <p:nvPicPr>
            <p:cNvPr id="50" name="Picture 49"/>
            <p:cNvPicPr>
              <a:picLocks noChangeAspect="1"/>
            </p:cNvPicPr>
            <p:nvPr/>
          </p:nvPicPr>
          <p:blipFill>
            <a:blip r:embed="rId47"/>
            <a:stretch>
              <a:fillRect/>
            </a:stretch>
          </p:blipFill>
          <p:spPr>
            <a:xfrm>
              <a:off x="6242477" y="3931722"/>
              <a:ext cx="664027" cy="169280"/>
            </a:xfrm>
            <a:prstGeom prst="rect">
              <a:avLst/>
            </a:prstGeom>
            <a:noFill/>
            <a:ln>
              <a:noFill/>
            </a:ln>
          </p:spPr>
        </p:pic>
        <p:pic>
          <p:nvPicPr>
            <p:cNvPr id="51" name="Picture 50"/>
            <p:cNvPicPr>
              <a:picLocks noChangeAspect="1"/>
            </p:cNvPicPr>
            <p:nvPr/>
          </p:nvPicPr>
          <p:blipFill>
            <a:blip r:embed="rId48"/>
            <a:stretch>
              <a:fillRect/>
            </a:stretch>
          </p:blipFill>
          <p:spPr>
            <a:xfrm>
              <a:off x="7944084" y="3717199"/>
              <a:ext cx="1303917" cy="323575"/>
            </a:xfrm>
            <a:prstGeom prst="rect">
              <a:avLst/>
            </a:prstGeom>
            <a:noFill/>
            <a:ln>
              <a:noFill/>
            </a:ln>
          </p:spPr>
        </p:pic>
        <p:pic>
          <p:nvPicPr>
            <p:cNvPr id="52" name="Picture 51"/>
            <p:cNvPicPr>
              <a:picLocks noChangeAspect="1"/>
            </p:cNvPicPr>
            <p:nvPr/>
          </p:nvPicPr>
          <p:blipFill>
            <a:blip r:embed="rId49"/>
            <a:stretch>
              <a:fillRect/>
            </a:stretch>
          </p:blipFill>
          <p:spPr>
            <a:xfrm>
              <a:off x="4141865" y="5786856"/>
              <a:ext cx="647918" cy="224178"/>
            </a:xfrm>
            <a:prstGeom prst="rect">
              <a:avLst/>
            </a:prstGeom>
            <a:noFill/>
            <a:ln>
              <a:noFill/>
            </a:ln>
          </p:spPr>
        </p:pic>
        <p:pic>
          <p:nvPicPr>
            <p:cNvPr id="53" name="Picture 52"/>
            <p:cNvPicPr>
              <a:picLocks noChangeAspect="1"/>
            </p:cNvPicPr>
            <p:nvPr/>
          </p:nvPicPr>
          <p:blipFill>
            <a:blip r:embed="rId50"/>
            <a:stretch>
              <a:fillRect/>
            </a:stretch>
          </p:blipFill>
          <p:spPr>
            <a:xfrm>
              <a:off x="8086900" y="5337972"/>
              <a:ext cx="954841" cy="190982"/>
            </a:xfrm>
            <a:prstGeom prst="rect">
              <a:avLst/>
            </a:prstGeom>
            <a:noFill/>
            <a:ln>
              <a:noFill/>
            </a:ln>
          </p:spPr>
        </p:pic>
        <p:pic>
          <p:nvPicPr>
            <p:cNvPr id="54" name="Picture 53"/>
            <p:cNvPicPr>
              <a:picLocks noChangeAspect="1"/>
            </p:cNvPicPr>
            <p:nvPr/>
          </p:nvPicPr>
          <p:blipFill>
            <a:blip r:embed="rId51"/>
            <a:stretch>
              <a:fillRect/>
            </a:stretch>
          </p:blipFill>
          <p:spPr>
            <a:xfrm>
              <a:off x="6023350" y="4896670"/>
              <a:ext cx="572155" cy="204258"/>
            </a:xfrm>
            <a:prstGeom prst="rect">
              <a:avLst/>
            </a:prstGeom>
            <a:noFill/>
            <a:ln>
              <a:noFill/>
            </a:ln>
          </p:spPr>
        </p:pic>
        <p:pic>
          <p:nvPicPr>
            <p:cNvPr id="55" name="Picture 54"/>
            <p:cNvPicPr>
              <a:picLocks noChangeAspect="1"/>
            </p:cNvPicPr>
            <p:nvPr/>
          </p:nvPicPr>
          <p:blipFill>
            <a:blip r:embed="rId52"/>
            <a:stretch>
              <a:fillRect/>
            </a:stretch>
          </p:blipFill>
          <p:spPr>
            <a:xfrm>
              <a:off x="6595505" y="5331593"/>
              <a:ext cx="587619" cy="166177"/>
            </a:xfrm>
            <a:prstGeom prst="rect">
              <a:avLst/>
            </a:prstGeom>
            <a:noFill/>
            <a:ln>
              <a:noFill/>
            </a:ln>
          </p:spPr>
        </p:pic>
        <p:pic>
          <p:nvPicPr>
            <p:cNvPr id="56" name="Picture 55"/>
            <p:cNvPicPr>
              <a:picLocks noChangeAspect="1"/>
            </p:cNvPicPr>
            <p:nvPr/>
          </p:nvPicPr>
          <p:blipFill>
            <a:blip r:embed="rId53"/>
            <a:stretch>
              <a:fillRect/>
            </a:stretch>
          </p:blipFill>
          <p:spPr>
            <a:xfrm>
              <a:off x="6993260" y="3898137"/>
              <a:ext cx="844966" cy="213845"/>
            </a:xfrm>
            <a:prstGeom prst="rect">
              <a:avLst/>
            </a:prstGeom>
            <a:noFill/>
            <a:ln>
              <a:noFill/>
            </a:ln>
          </p:spPr>
        </p:pic>
        <p:pic>
          <p:nvPicPr>
            <p:cNvPr id="57" name="Picture 56"/>
            <p:cNvPicPr>
              <a:picLocks noChangeAspect="1"/>
            </p:cNvPicPr>
            <p:nvPr/>
          </p:nvPicPr>
          <p:blipFill>
            <a:blip r:embed="rId54"/>
            <a:stretch>
              <a:fillRect/>
            </a:stretch>
          </p:blipFill>
          <p:spPr>
            <a:xfrm>
              <a:off x="8515165" y="5577510"/>
              <a:ext cx="555499" cy="229958"/>
            </a:xfrm>
            <a:prstGeom prst="rect">
              <a:avLst/>
            </a:prstGeom>
            <a:noFill/>
            <a:ln>
              <a:noFill/>
            </a:ln>
          </p:spPr>
        </p:pic>
        <p:pic>
          <p:nvPicPr>
            <p:cNvPr id="58" name="Picture 57"/>
            <p:cNvPicPr>
              <a:picLocks noChangeAspect="1"/>
            </p:cNvPicPr>
            <p:nvPr/>
          </p:nvPicPr>
          <p:blipFill>
            <a:blip r:embed="rId55"/>
            <a:stretch>
              <a:fillRect/>
            </a:stretch>
          </p:blipFill>
          <p:spPr>
            <a:xfrm>
              <a:off x="5028381" y="5858347"/>
              <a:ext cx="426012" cy="303645"/>
            </a:xfrm>
            <a:prstGeom prst="rect">
              <a:avLst/>
            </a:prstGeom>
            <a:noFill/>
            <a:ln>
              <a:noFill/>
            </a:ln>
          </p:spPr>
        </p:pic>
        <p:pic>
          <p:nvPicPr>
            <p:cNvPr id="59" name="Picture 58"/>
            <p:cNvPicPr>
              <a:picLocks noChangeAspect="1"/>
            </p:cNvPicPr>
            <p:nvPr/>
          </p:nvPicPr>
          <p:blipFill>
            <a:blip r:embed="rId56"/>
            <a:stretch>
              <a:fillRect/>
            </a:stretch>
          </p:blipFill>
          <p:spPr>
            <a:xfrm>
              <a:off x="6591626" y="5857938"/>
              <a:ext cx="809751" cy="260309"/>
            </a:xfrm>
            <a:prstGeom prst="rect">
              <a:avLst/>
            </a:prstGeom>
            <a:noFill/>
            <a:ln>
              <a:noFill/>
            </a:ln>
          </p:spPr>
        </p:pic>
        <p:pic>
          <p:nvPicPr>
            <p:cNvPr id="60" name="Picture 59"/>
            <p:cNvPicPr>
              <a:picLocks noChangeAspect="1"/>
            </p:cNvPicPr>
            <p:nvPr/>
          </p:nvPicPr>
          <p:blipFill>
            <a:blip r:embed="rId57"/>
            <a:stretch>
              <a:fillRect/>
            </a:stretch>
          </p:blipFill>
          <p:spPr>
            <a:xfrm>
              <a:off x="8184341" y="6225854"/>
              <a:ext cx="852236" cy="246917"/>
            </a:xfrm>
            <a:prstGeom prst="rect">
              <a:avLst/>
            </a:prstGeom>
            <a:noFill/>
            <a:ln>
              <a:noFill/>
            </a:ln>
          </p:spPr>
        </p:pic>
        <p:pic>
          <p:nvPicPr>
            <p:cNvPr id="61" name="Picture 60"/>
            <p:cNvPicPr>
              <a:picLocks noChangeAspect="1"/>
            </p:cNvPicPr>
            <p:nvPr/>
          </p:nvPicPr>
          <p:blipFill>
            <a:blip r:embed="rId58"/>
            <a:stretch>
              <a:fillRect/>
            </a:stretch>
          </p:blipFill>
          <p:spPr>
            <a:xfrm>
              <a:off x="8119501" y="4913674"/>
              <a:ext cx="1074756" cy="213881"/>
            </a:xfrm>
            <a:prstGeom prst="rect">
              <a:avLst/>
            </a:prstGeom>
            <a:noFill/>
            <a:ln>
              <a:noFill/>
            </a:ln>
          </p:spPr>
        </p:pic>
        <p:pic>
          <p:nvPicPr>
            <p:cNvPr id="62" name="Picture 61"/>
            <p:cNvPicPr>
              <a:picLocks noChangeAspect="1"/>
            </p:cNvPicPr>
            <p:nvPr/>
          </p:nvPicPr>
          <p:blipFill>
            <a:blip r:embed="rId59"/>
            <a:stretch>
              <a:fillRect/>
            </a:stretch>
          </p:blipFill>
          <p:spPr>
            <a:xfrm>
              <a:off x="5132796" y="3870096"/>
              <a:ext cx="1022926" cy="223924"/>
            </a:xfrm>
            <a:prstGeom prst="rect">
              <a:avLst/>
            </a:prstGeom>
            <a:noFill/>
            <a:ln>
              <a:noFill/>
            </a:ln>
          </p:spPr>
        </p:pic>
        <p:pic>
          <p:nvPicPr>
            <p:cNvPr id="63" name="Picture 62"/>
            <p:cNvPicPr>
              <a:picLocks noChangeAspect="1"/>
            </p:cNvPicPr>
            <p:nvPr/>
          </p:nvPicPr>
          <p:blipFill>
            <a:blip r:embed="rId60"/>
            <a:stretch>
              <a:fillRect/>
            </a:stretch>
          </p:blipFill>
          <p:spPr>
            <a:xfrm>
              <a:off x="5124583" y="4809433"/>
              <a:ext cx="645609" cy="211182"/>
            </a:xfrm>
            <a:prstGeom prst="rect">
              <a:avLst/>
            </a:prstGeom>
            <a:noFill/>
            <a:ln>
              <a:noFill/>
            </a:ln>
          </p:spPr>
        </p:pic>
        <p:pic>
          <p:nvPicPr>
            <p:cNvPr id="64" name="Picture 63"/>
            <p:cNvPicPr>
              <a:picLocks noChangeAspect="1"/>
            </p:cNvPicPr>
            <p:nvPr/>
          </p:nvPicPr>
          <p:blipFill rotWithShape="1">
            <a:blip r:embed="rId61"/>
            <a:srcRect l="11916" t="3785" r="3103" b="2560"/>
            <a:stretch/>
          </p:blipFill>
          <p:spPr>
            <a:xfrm>
              <a:off x="7766522" y="3273618"/>
              <a:ext cx="390950" cy="304783"/>
            </a:xfrm>
            <a:prstGeom prst="rect">
              <a:avLst/>
            </a:prstGeom>
            <a:noFill/>
            <a:ln>
              <a:noFill/>
            </a:ln>
          </p:spPr>
        </p:pic>
        <p:pic>
          <p:nvPicPr>
            <p:cNvPr id="65" name="Picture 64"/>
            <p:cNvPicPr>
              <a:picLocks noChangeAspect="1"/>
            </p:cNvPicPr>
            <p:nvPr/>
          </p:nvPicPr>
          <p:blipFill rotWithShape="1">
            <a:blip r:embed="rId62"/>
            <a:srcRect l="4524" t="8446" r="4309" b="3986"/>
            <a:stretch/>
          </p:blipFill>
          <p:spPr>
            <a:xfrm>
              <a:off x="5940244" y="4366834"/>
              <a:ext cx="315220" cy="286628"/>
            </a:xfrm>
            <a:prstGeom prst="rect">
              <a:avLst/>
            </a:prstGeom>
            <a:noFill/>
            <a:ln>
              <a:noFill/>
            </a:ln>
          </p:spPr>
        </p:pic>
        <p:pic>
          <p:nvPicPr>
            <p:cNvPr id="66" name="Picture 65"/>
            <p:cNvPicPr>
              <a:picLocks noChangeAspect="1"/>
            </p:cNvPicPr>
            <p:nvPr/>
          </p:nvPicPr>
          <p:blipFill>
            <a:blip r:embed="rId63"/>
            <a:stretch>
              <a:fillRect/>
            </a:stretch>
          </p:blipFill>
          <p:spPr>
            <a:xfrm>
              <a:off x="7401377" y="5314316"/>
              <a:ext cx="324737" cy="211182"/>
            </a:xfrm>
            <a:prstGeom prst="rect">
              <a:avLst/>
            </a:prstGeom>
            <a:noFill/>
            <a:ln>
              <a:noFill/>
            </a:ln>
          </p:spPr>
        </p:pic>
        <p:pic>
          <p:nvPicPr>
            <p:cNvPr id="67" name="Picture 66"/>
            <p:cNvPicPr>
              <a:picLocks noChangeAspect="1"/>
            </p:cNvPicPr>
            <p:nvPr/>
          </p:nvPicPr>
          <p:blipFill>
            <a:blip r:embed="rId64"/>
            <a:stretch>
              <a:fillRect/>
            </a:stretch>
          </p:blipFill>
          <p:spPr>
            <a:xfrm>
              <a:off x="6671661" y="4921239"/>
              <a:ext cx="1344287" cy="189283"/>
            </a:xfrm>
            <a:prstGeom prst="rect">
              <a:avLst/>
            </a:prstGeom>
            <a:noFill/>
            <a:ln>
              <a:noFill/>
            </a:ln>
          </p:spPr>
        </p:pic>
        <p:pic>
          <p:nvPicPr>
            <p:cNvPr id="68" name="Picture 67"/>
            <p:cNvPicPr>
              <a:picLocks noChangeAspect="1"/>
            </p:cNvPicPr>
            <p:nvPr/>
          </p:nvPicPr>
          <p:blipFill>
            <a:blip r:embed="rId65">
              <a:extLst>
                <a:ext uri="{28A0092B-C50C-407E-A947-70E740481C1C}">
                  <a14:useLocalDpi xmlns:a14="http://schemas.microsoft.com/office/drawing/2010/main" val="0"/>
                </a:ext>
              </a:extLst>
            </a:blip>
            <a:stretch>
              <a:fillRect/>
            </a:stretch>
          </p:blipFill>
          <p:spPr>
            <a:xfrm>
              <a:off x="10831689" y="4127708"/>
              <a:ext cx="359221" cy="352085"/>
            </a:xfrm>
            <a:prstGeom prst="rect">
              <a:avLst/>
            </a:prstGeom>
          </p:spPr>
        </p:pic>
        <p:pic>
          <p:nvPicPr>
            <p:cNvPr id="69" name="Picture 68"/>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705430" y="4957797"/>
              <a:ext cx="561226" cy="314286"/>
            </a:xfrm>
            <a:prstGeom prst="rect">
              <a:avLst/>
            </a:prstGeom>
          </p:spPr>
        </p:pic>
        <p:pic>
          <p:nvPicPr>
            <p:cNvPr id="70" name="Picture 69"/>
            <p:cNvPicPr>
              <a:picLocks noChangeAspect="1"/>
            </p:cNvPicPr>
            <p:nvPr/>
          </p:nvPicPr>
          <p:blipFill>
            <a:blip r:embed="rId67" cstate="screen">
              <a:extLst>
                <a:ext uri="{28A0092B-C50C-407E-A947-70E740481C1C}">
                  <a14:useLocalDpi xmlns:a14="http://schemas.microsoft.com/office/drawing/2010/main" val="0"/>
                </a:ext>
              </a:extLst>
            </a:blip>
            <a:stretch>
              <a:fillRect/>
            </a:stretch>
          </p:blipFill>
          <p:spPr>
            <a:xfrm>
              <a:off x="5528527" y="6206338"/>
              <a:ext cx="695455" cy="205071"/>
            </a:xfrm>
            <a:prstGeom prst="rect">
              <a:avLst/>
            </a:prstGeom>
          </p:spPr>
        </p:pic>
        <p:pic>
          <p:nvPicPr>
            <p:cNvPr id="71" name="Picture 70"/>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9375004" y="4490341"/>
              <a:ext cx="1024187" cy="270933"/>
            </a:xfrm>
            <a:prstGeom prst="rect">
              <a:avLst/>
            </a:prstGeom>
          </p:spPr>
        </p:pic>
        <p:pic>
          <p:nvPicPr>
            <p:cNvPr id="72" name="Picture 7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9794332" y="3140407"/>
              <a:ext cx="424147" cy="373394"/>
            </a:xfrm>
            <a:prstGeom prst="rect">
              <a:avLst/>
            </a:prstGeom>
          </p:spPr>
        </p:pic>
        <p:pic>
          <p:nvPicPr>
            <p:cNvPr id="73" name="Picture 72"/>
            <p:cNvPicPr>
              <a:picLocks noChangeAspect="1"/>
            </p:cNvPicPr>
            <p:nvPr/>
          </p:nvPicPr>
          <p:blipFill>
            <a:blip r:embed="rId70" cstate="screen">
              <a:extLst>
                <a:ext uri="{28A0092B-C50C-407E-A947-70E740481C1C}">
                  <a14:useLocalDpi xmlns:a14="http://schemas.microsoft.com/office/drawing/2010/main" val="0"/>
                </a:ext>
              </a:extLst>
            </a:blip>
            <a:stretch>
              <a:fillRect/>
            </a:stretch>
          </p:blipFill>
          <p:spPr>
            <a:xfrm>
              <a:off x="3623656" y="5538179"/>
              <a:ext cx="1007011" cy="174549"/>
            </a:xfrm>
            <a:prstGeom prst="rect">
              <a:avLst/>
            </a:prstGeom>
          </p:spPr>
        </p:pic>
        <p:pic>
          <p:nvPicPr>
            <p:cNvPr id="74" name="Picture 73"/>
            <p:cNvPicPr>
              <a:picLocks noChangeAspect="1"/>
            </p:cNvPicPr>
            <p:nvPr/>
          </p:nvPicPr>
          <p:blipFill>
            <a:blip r:embed="rId71">
              <a:extLst>
                <a:ext uri="{28A0092B-C50C-407E-A947-70E740481C1C}">
                  <a14:useLocalDpi xmlns:a14="http://schemas.microsoft.com/office/drawing/2010/main" val="0"/>
                </a:ext>
              </a:extLst>
            </a:blip>
            <a:stretch>
              <a:fillRect/>
            </a:stretch>
          </p:blipFill>
          <p:spPr>
            <a:xfrm>
              <a:off x="9419268" y="5319627"/>
              <a:ext cx="565113" cy="236719"/>
            </a:xfrm>
            <a:prstGeom prst="rect">
              <a:avLst/>
            </a:prstGeom>
          </p:spPr>
        </p:pic>
        <p:pic>
          <p:nvPicPr>
            <p:cNvPr id="75" name="Picture 74"/>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11403852" y="4094126"/>
              <a:ext cx="272455" cy="438299"/>
            </a:xfrm>
            <a:prstGeom prst="rect">
              <a:avLst/>
            </a:prstGeom>
          </p:spPr>
        </p:pic>
        <p:pic>
          <p:nvPicPr>
            <p:cNvPr id="76" name="Picture 75"/>
            <p:cNvPicPr>
              <a:picLocks noChangeAspect="1"/>
            </p:cNvPicPr>
            <p:nvPr/>
          </p:nvPicPr>
          <p:blipFill>
            <a:blip r:embed="rId73" cstate="screen">
              <a:extLst>
                <a:ext uri="{28A0092B-C50C-407E-A947-70E740481C1C}">
                  <a14:useLocalDpi xmlns:a14="http://schemas.microsoft.com/office/drawing/2010/main" val="0"/>
                </a:ext>
              </a:extLst>
            </a:blip>
            <a:stretch>
              <a:fillRect/>
            </a:stretch>
          </p:blipFill>
          <p:spPr>
            <a:xfrm>
              <a:off x="2352058" y="4623236"/>
              <a:ext cx="451064" cy="390518"/>
            </a:xfrm>
            <a:prstGeom prst="rect">
              <a:avLst/>
            </a:prstGeom>
          </p:spPr>
        </p:pic>
        <p:pic>
          <p:nvPicPr>
            <p:cNvPr id="77" name="Picture 76"/>
            <p:cNvPicPr>
              <a:picLocks noChangeAspect="1"/>
            </p:cNvPicPr>
            <p:nvPr/>
          </p:nvPicPr>
          <p:blipFill>
            <a:blip r:embed="rId74" cstate="screen">
              <a:extLst>
                <a:ext uri="{28A0092B-C50C-407E-A947-70E740481C1C}">
                  <a14:useLocalDpi xmlns:a14="http://schemas.microsoft.com/office/drawing/2010/main" val="0"/>
                </a:ext>
              </a:extLst>
            </a:blip>
            <a:stretch>
              <a:fillRect/>
            </a:stretch>
          </p:blipFill>
          <p:spPr>
            <a:xfrm>
              <a:off x="6050271" y="3020116"/>
              <a:ext cx="1195438" cy="181422"/>
            </a:xfrm>
            <a:prstGeom prst="rect">
              <a:avLst/>
            </a:prstGeom>
          </p:spPr>
        </p:pic>
        <p:pic>
          <p:nvPicPr>
            <p:cNvPr id="78" name="Picture 77"/>
            <p:cNvPicPr>
              <a:picLocks noChangeAspect="1"/>
            </p:cNvPicPr>
            <p:nvPr/>
          </p:nvPicPr>
          <p:blipFill>
            <a:blip r:embed="rId75" cstate="screen">
              <a:extLst>
                <a:ext uri="{28A0092B-C50C-407E-A947-70E740481C1C}">
                  <a14:useLocalDpi xmlns:a14="http://schemas.microsoft.com/office/drawing/2010/main" val="0"/>
                </a:ext>
              </a:extLst>
            </a:blip>
            <a:stretch>
              <a:fillRect/>
            </a:stretch>
          </p:blipFill>
          <p:spPr>
            <a:xfrm>
              <a:off x="6202821" y="3308288"/>
              <a:ext cx="426121" cy="426121"/>
            </a:xfrm>
            <a:prstGeom prst="rect">
              <a:avLst/>
            </a:prstGeom>
          </p:spPr>
        </p:pic>
        <p:pic>
          <p:nvPicPr>
            <p:cNvPr id="79" name="Picture 78"/>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7852624" y="4313276"/>
              <a:ext cx="1239547" cy="296678"/>
            </a:xfrm>
            <a:prstGeom prst="rect">
              <a:avLst/>
            </a:prstGeom>
          </p:spPr>
        </p:pic>
        <p:pic>
          <p:nvPicPr>
            <p:cNvPr id="80" name="Picture 79"/>
            <p:cNvPicPr>
              <a:picLocks noChangeAspect="1"/>
            </p:cNvPicPr>
            <p:nvPr/>
          </p:nvPicPr>
          <p:blipFill>
            <a:blip r:embed="rId77" cstate="print">
              <a:extLst>
                <a:ext uri="{28A0092B-C50C-407E-A947-70E740481C1C}">
                  <a14:useLocalDpi xmlns:a14="http://schemas.microsoft.com/office/drawing/2010/main" val="0"/>
                </a:ext>
              </a:extLst>
            </a:blip>
            <a:stretch>
              <a:fillRect/>
            </a:stretch>
          </p:blipFill>
          <p:spPr>
            <a:xfrm>
              <a:off x="4131767" y="5080707"/>
              <a:ext cx="419823" cy="275766"/>
            </a:xfrm>
            <a:prstGeom prst="rect">
              <a:avLst/>
            </a:prstGeom>
          </p:spPr>
        </p:pic>
        <p:pic>
          <p:nvPicPr>
            <p:cNvPr id="81" name="Picture 80"/>
            <p:cNvPicPr>
              <a:picLocks noChangeAspect="1"/>
            </p:cNvPicPr>
            <p:nvPr/>
          </p:nvPicPr>
          <p:blipFill>
            <a:blip r:embed="rId78" cstate="screen">
              <a:extLst>
                <a:ext uri="{28A0092B-C50C-407E-A947-70E740481C1C}">
                  <a14:useLocalDpi xmlns:a14="http://schemas.microsoft.com/office/drawing/2010/main" val="0"/>
                </a:ext>
              </a:extLst>
            </a:blip>
            <a:stretch>
              <a:fillRect/>
            </a:stretch>
          </p:blipFill>
          <p:spPr>
            <a:xfrm>
              <a:off x="4732337" y="5478519"/>
              <a:ext cx="1391217" cy="337211"/>
            </a:xfrm>
            <a:prstGeom prst="rect">
              <a:avLst/>
            </a:prstGeom>
          </p:spPr>
        </p:pic>
        <p:pic>
          <p:nvPicPr>
            <p:cNvPr id="82" name="Picture 8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5793281" y="5899634"/>
              <a:ext cx="539315" cy="202782"/>
            </a:xfrm>
            <a:prstGeom prst="rect">
              <a:avLst/>
            </a:prstGeom>
          </p:spPr>
        </p:pic>
        <p:pic>
          <p:nvPicPr>
            <p:cNvPr id="83" name="Picture 82"/>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5853632" y="5160912"/>
              <a:ext cx="626752" cy="322355"/>
            </a:xfrm>
            <a:prstGeom prst="rect">
              <a:avLst/>
            </a:prstGeom>
          </p:spPr>
        </p:pic>
        <p:pic>
          <p:nvPicPr>
            <p:cNvPr id="84" name="Picture 83"/>
            <p:cNvPicPr>
              <a:picLocks noChangeAspect="1"/>
            </p:cNvPicPr>
            <p:nvPr/>
          </p:nvPicPr>
          <p:blipFill>
            <a:blip r:embed="rId81" cstate="screen">
              <a:extLst>
                <a:ext uri="{28A0092B-C50C-407E-A947-70E740481C1C}">
                  <a14:useLocalDpi xmlns:a14="http://schemas.microsoft.com/office/drawing/2010/main" val="0"/>
                </a:ext>
              </a:extLst>
            </a:blip>
            <a:stretch>
              <a:fillRect/>
            </a:stretch>
          </p:blipFill>
          <p:spPr>
            <a:xfrm>
              <a:off x="6250181" y="5596945"/>
              <a:ext cx="757519" cy="113528"/>
            </a:xfrm>
            <a:prstGeom prst="rect">
              <a:avLst/>
            </a:prstGeom>
          </p:spPr>
        </p:pic>
        <p:pic>
          <p:nvPicPr>
            <p:cNvPr id="85" name="Picture 84"/>
            <p:cNvPicPr>
              <a:picLocks noChangeAspect="1"/>
            </p:cNvPicPr>
            <p:nvPr/>
          </p:nvPicPr>
          <p:blipFill>
            <a:blip r:embed="rId82"/>
            <a:stretch>
              <a:fillRect/>
            </a:stretch>
          </p:blipFill>
          <p:spPr>
            <a:xfrm>
              <a:off x="10132954" y="5305449"/>
              <a:ext cx="888332" cy="233999"/>
            </a:xfrm>
            <a:prstGeom prst="rect">
              <a:avLst/>
            </a:prstGeom>
          </p:spPr>
        </p:pic>
      </p:grpSp>
      <p:sp>
        <p:nvSpPr>
          <p:cNvPr id="86" name="Title 1"/>
          <p:cNvSpPr txBox="1">
            <a:spLocks/>
          </p:cNvSpPr>
          <p:nvPr/>
        </p:nvSpPr>
        <p:spPr>
          <a:xfrm>
            <a:off x="499604" y="314548"/>
            <a:ext cx="4886548" cy="1629645"/>
          </a:xfrm>
          <a:prstGeom prst="rect">
            <a:avLst/>
          </a:prstGeom>
        </p:spPr>
        <p:txBody>
          <a:bodyPr/>
          <a:lstStyle>
            <a:lvl1pPr algn="l" defTabSz="914274" rtl="0" eaLnBrk="1" latinLnBrk="0" hangingPunct="1">
              <a:lnSpc>
                <a:spcPct val="90000"/>
              </a:lnSpc>
              <a:spcBef>
                <a:spcPct val="0"/>
              </a:spcBef>
              <a:buNone/>
              <a:defRPr lang="en-US" sz="53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smtClean="0">
                <a:solidFill>
                  <a:schemeClr val="bg1"/>
                </a:solidFill>
              </a:rPr>
              <a:t>Cloud OS Network hosting and service providers</a:t>
            </a:r>
            <a:endParaRPr lang="en-US" sz="4400" dirty="0">
              <a:solidFill>
                <a:schemeClr val="bg1"/>
              </a:solidFill>
            </a:endParaRPr>
          </a:p>
        </p:txBody>
      </p:sp>
    </p:spTree>
    <p:extLst>
      <p:ext uri="{BB962C8B-B14F-4D97-AF65-F5344CB8AC3E}">
        <p14:creationId xmlns:p14="http://schemas.microsoft.com/office/powerpoint/2010/main" val="338635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anim calcmode="lin" valueType="num">
                                      <p:cBhvr>
                                        <p:cTn id="8" dur="1000" fill="hold"/>
                                        <p:tgtEl>
                                          <p:spTgt spid="102"/>
                                        </p:tgtEl>
                                        <p:attrNameLst>
                                          <p:attrName>ppt_x</p:attrName>
                                        </p:attrNameLst>
                                      </p:cBhvr>
                                      <p:tavLst>
                                        <p:tav tm="0">
                                          <p:val>
                                            <p:strVal val="#ppt_x"/>
                                          </p:val>
                                        </p:tav>
                                        <p:tav tm="100000">
                                          <p:val>
                                            <p:strVal val="#ppt_x"/>
                                          </p:val>
                                        </p:tav>
                                      </p:tavLst>
                                    </p:anim>
                                    <p:anim calcmode="lin" valueType="num">
                                      <p:cBhvr>
                                        <p:cTn id="9" dur="1000" fill="hold"/>
                                        <p:tgtEl>
                                          <p:spTgt spid="10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115"/>
                                        </p:tgtEl>
                                        <p:attrNameLst>
                                          <p:attrName>style.visibility</p:attrName>
                                        </p:attrNameLst>
                                      </p:cBhvr>
                                      <p:to>
                                        <p:strVal val="visible"/>
                                      </p:to>
                                    </p:set>
                                    <p:animEffect transition="in" filter="fade">
                                      <p:cBhvr>
                                        <p:cTn id="12" dur="1000"/>
                                        <p:tgtEl>
                                          <p:spTgt spid="115"/>
                                        </p:tgtEl>
                                      </p:cBhvr>
                                    </p:animEffect>
                                    <p:anim calcmode="lin" valueType="num">
                                      <p:cBhvr>
                                        <p:cTn id="13" dur="1000" fill="hold"/>
                                        <p:tgtEl>
                                          <p:spTgt spid="115"/>
                                        </p:tgtEl>
                                        <p:attrNameLst>
                                          <p:attrName>ppt_x</p:attrName>
                                        </p:attrNameLst>
                                      </p:cBhvr>
                                      <p:tavLst>
                                        <p:tav tm="0">
                                          <p:val>
                                            <p:strVal val="#ppt_x"/>
                                          </p:val>
                                        </p:tav>
                                        <p:tav tm="100000">
                                          <p:val>
                                            <p:strVal val="#ppt_x"/>
                                          </p:val>
                                        </p:tav>
                                      </p:tavLst>
                                    </p:anim>
                                    <p:anim calcmode="lin" valueType="num">
                                      <p:cBhvr>
                                        <p:cTn id="14" dur="1000" fill="hold"/>
                                        <p:tgtEl>
                                          <p:spTgt spid="115"/>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175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25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0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9600" dirty="0">
                <a:solidFill>
                  <a:srgbClr val="FFFFFF"/>
                </a:solidFill>
              </a:rPr>
              <a:t>Azure Services</a:t>
            </a:r>
            <a:br>
              <a:rPr lang="en-US" sz="9600" dirty="0">
                <a:solidFill>
                  <a:srgbClr val="FFFFFF"/>
                </a:solidFill>
              </a:rPr>
            </a:br>
            <a:endParaRPr lang="en-US" dirty="0"/>
          </a:p>
        </p:txBody>
      </p:sp>
    </p:spTree>
    <p:extLst>
      <p:ext uri="{BB962C8B-B14F-4D97-AF65-F5344CB8AC3E}">
        <p14:creationId xmlns:p14="http://schemas.microsoft.com/office/powerpoint/2010/main" val="168878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35453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Azure Portal</a:t>
            </a:r>
            <a:endParaRPr lang="en-US" dirty="0"/>
          </a:p>
        </p:txBody>
      </p:sp>
    </p:spTree>
    <p:extLst>
      <p:ext uri="{BB962C8B-B14F-4D97-AF65-F5344CB8AC3E}">
        <p14:creationId xmlns:p14="http://schemas.microsoft.com/office/powerpoint/2010/main" val="355605513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02392" y="589928"/>
            <a:ext cx="9584040" cy="4473482"/>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r>
                  <a:rPr lang="en-US" sz="2400" kern="0" dirty="0">
                    <a:solidFill>
                      <a:schemeClr val="bg1"/>
                    </a:solidFill>
                    <a:latin typeface="Segoe UI Light" pitchFamily="34" charset="0"/>
                    <a:ea typeface="Segoe UI" pitchFamily="34" charset="0"/>
                    <a:cs typeface="Segoe UI" pitchFamily="34" charset="0"/>
                  </a:rPr>
                  <a:t>Getting started</a:t>
                </a:r>
              </a:p>
              <a:p>
                <a:pPr defTabSz="913650" fontAlgn="base">
                  <a:lnSpc>
                    <a:spcPct val="90000"/>
                  </a:lnSpc>
                  <a:spcBef>
                    <a:spcPct val="0"/>
                  </a:spcBef>
                  <a:spcAft>
                    <a:spcPct val="0"/>
                  </a:spcAft>
                </a:pPr>
                <a:endParaRPr lang="en-US" sz="1400"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7926" fontAlgn="base">
                <a:spcBef>
                  <a:spcPct val="0"/>
                </a:spcBef>
                <a:spcAft>
                  <a:spcPct val="0"/>
                </a:spcAft>
              </a:pPr>
              <a:r>
                <a:rPr lang="en-US" sz="3731"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1856" tIns="60928" rIns="121856" bIns="60928" numCol="1" anchor="t" anchorCtr="0" compatLnSpc="1">
              <a:prstTxWarp prst="textNoShape">
                <a:avLst/>
              </a:prstTxWarp>
            </a:bodyPr>
            <a:lstStyle/>
            <a:p>
              <a:pPr defTabSz="1218317"/>
              <a:endParaRPr lang="en-US" sz="3198"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cs typeface="Segoe UI Light" panose="020B0502040204020203" pitchFamily="34" charset="0"/>
                </a:rPr>
                <a:t>Scripting </a:t>
              </a:r>
            </a:p>
            <a:p>
              <a:pPr defTabSz="1218317"/>
              <a:r>
                <a:rPr lang="en-US" sz="1400"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Select image </a:t>
              </a:r>
              <a:br>
                <a:rPr lang="en-US" sz="2400" kern="0" dirty="0">
                  <a:solidFill>
                    <a:schemeClr val="bg1"/>
                  </a:solidFill>
                  <a:latin typeface="Segoe UI Light" pitchFamily="34" charset="0"/>
                  <a:ea typeface="Segoe UI" pitchFamily="34" charset="0"/>
                  <a:cs typeface="Segoe UI" pitchFamily="34" charset="0"/>
                </a:rPr>
              </a:br>
              <a:r>
                <a:rPr lang="en-US" sz="2400"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3714" tIns="60928" rIns="121856" bIns="60928" numCol="1" rtlCol="0" anchor="ctr" anchorCtr="0" compatLnSpc="1">
              <a:prstTxWarp prst="textNoShape">
                <a:avLst/>
              </a:prstTxWarp>
            </a:bodyPr>
            <a:lstStyle/>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a:p>
              <a:pPr defTabSz="1218317">
                <a:lnSpc>
                  <a:spcPct val="90000"/>
                </a:lnSpc>
                <a:buSzPct val="90000"/>
                <a:defRPr/>
              </a:pPr>
              <a:r>
                <a:rPr lang="en-US" sz="2400" kern="0" dirty="0">
                  <a:solidFill>
                    <a:schemeClr val="bg1"/>
                  </a:solidFill>
                  <a:latin typeface="Segoe UI Light" pitchFamily="34" charset="0"/>
                  <a:ea typeface="Segoe UI" pitchFamily="34" charset="0"/>
                  <a:cs typeface="Segoe UI" pitchFamily="34" charset="0"/>
                </a:rPr>
                <a:t>New disk persisted in storage</a:t>
              </a:r>
            </a:p>
            <a:p>
              <a:pPr defTabSz="1218317">
                <a:lnSpc>
                  <a:spcPct val="90000"/>
                </a:lnSpc>
                <a:buSzPct val="90000"/>
                <a:defRPr/>
              </a:pPr>
              <a:endParaRPr lang="en-US" sz="2400"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51" tIns="60925" rIns="121851" bIns="60925" numCol="1" rtlCol="0" anchor="ctr" anchorCtr="0" compatLnSpc="1">
              <a:prstTxWarp prst="textNoShape">
                <a:avLst/>
              </a:prstTxWarp>
            </a:bodyPr>
            <a:lstStyle/>
            <a:p>
              <a:pPr algn="ctr" defTabSz="1217926" fontAlgn="base">
                <a:spcBef>
                  <a:spcPct val="0"/>
                </a:spcBef>
                <a:spcAft>
                  <a:spcPct val="0"/>
                </a:spcAft>
              </a:pPr>
              <a:endParaRPr lang="en-US" sz="2932"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1399" tIns="89619" rIns="91399" bIns="89619" numCol="1" rtlCol="0" anchor="ctr" anchorCtr="0" compatLnSpc="1">
              <a:prstTxWarp prst="textNoShape">
                <a:avLst/>
              </a:prstTxWarp>
            </a:bodyPr>
            <a:lstStyle/>
            <a:p>
              <a:pPr defTabSz="913650" fontAlgn="base">
                <a:lnSpc>
                  <a:spcPct val="90000"/>
                </a:lnSpc>
                <a:spcBef>
                  <a:spcPct val="0"/>
                </a:spcBef>
                <a:spcAft>
                  <a:spcPct val="0"/>
                </a:spcAft>
              </a:pPr>
              <a:endParaRPr lang="en-US" sz="1799" kern="0" dirty="0">
                <a:latin typeface="Segoe UI" panose="020B0502040204020203" pitchFamily="34" charset="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1416" tIns="45708" rIns="91416" bIns="45708" numCol="1" anchor="t" anchorCtr="0" compatLnSpc="1">
              <a:prstTxWarp prst="textNoShape">
                <a:avLst/>
              </a:prstTxWarp>
            </a:bodyPr>
            <a:lstStyle/>
            <a:p>
              <a:pPr defTabSz="1218317"/>
              <a:endParaRPr lang="en-US" sz="2399"/>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4" rIns="68568" bIns="34284" numCol="1" rtlCol="0" anchor="ctr" anchorCtr="0" compatLnSpc="1">
              <a:prstTxWarp prst="textNoShape">
                <a:avLst/>
              </a:prstTxWarp>
            </a:bodyPr>
            <a:lstStyle/>
            <a:p>
              <a:pPr algn="ctr" defTabSz="913635" fontAlgn="base">
                <a:spcBef>
                  <a:spcPts val="200"/>
                </a:spcBef>
                <a:spcAft>
                  <a:spcPct val="0"/>
                </a:spcAft>
              </a:pPr>
              <a:endParaRPr lang="en-US" sz="2799"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defTabSz="1218317" fontAlgn="base">
                <a:lnSpc>
                  <a:spcPct val="90000"/>
                </a:lnSpc>
                <a:spcBef>
                  <a:spcPct val="0"/>
                </a:spcBef>
                <a:spcAft>
                  <a:spcPct val="0"/>
                </a:spcAft>
                <a:buSzPct val="90000"/>
              </a:pPr>
              <a:r>
                <a:rPr lang="en-US" sz="1200" kern="0" dirty="0">
                  <a:solidFill>
                    <a:schemeClr val="bg1"/>
                  </a:solidFill>
                  <a:ea typeface="Segoe UI" pitchFamily="34" charset="0"/>
                  <a:cs typeface="Segoe UI" pitchFamily="34" charset="0"/>
                </a:rPr>
                <a:t>Blob</a:t>
              </a:r>
              <a:r>
                <a:rPr lang="en-US" sz="1200" kern="0" dirty="0">
                  <a:solidFill>
                    <a:schemeClr val="tx1"/>
                  </a:solidFill>
                  <a:ea typeface="Segoe UI" pitchFamily="34" charset="0"/>
                  <a:cs typeface="Segoe UI" pitchFamily="34" charset="0"/>
                </a:rPr>
                <a:t/>
              </a:r>
              <a:br>
                <a:rPr lang="en-US" sz="1200" kern="0" dirty="0">
                  <a:solidFill>
                    <a:schemeClr val="tx1"/>
                  </a:solidFill>
                  <a:ea typeface="Segoe UI" pitchFamily="34" charset="0"/>
                  <a:cs typeface="Segoe UI" pitchFamily="34" charset="0"/>
                </a:rPr>
              </a:br>
              <a:r>
                <a:rPr lang="en-US" sz="1200"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317"/>
              <a:r>
                <a:rPr lang="en-US" sz="2000" dirty="0" smtClean="0">
                  <a:solidFill>
                    <a:schemeClr val="tx1"/>
                  </a:solidFill>
                  <a:latin typeface="+mj-lt"/>
                </a:rPr>
                <a:t>Comprehensive </a:t>
              </a:r>
            </a:p>
            <a:p>
              <a:pPr defTabSz="1218317"/>
              <a:r>
                <a:rPr lang="en-US" sz="2000" dirty="0" smtClean="0">
                  <a:solidFill>
                    <a:schemeClr val="tx1"/>
                  </a:solidFill>
                  <a:latin typeface="+mj-lt"/>
                </a:rPr>
                <a:t>Networking</a:t>
              </a:r>
              <a:endParaRPr lang="en-US" sz="2000" dirty="0">
                <a:solidFill>
                  <a:schemeClr val="tx1"/>
                </a:solidFill>
                <a:latin typeface="+mj-lt"/>
              </a:endParaRP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1856" tIns="60928" rIns="121856" bIns="60928" numCol="1" anchor="t" anchorCtr="0" compatLnSpc="1">
              <a:prstTxWarp prst="textNoShape">
                <a:avLst/>
              </a:prstTxWarp>
            </a:bodyPr>
            <a:lstStyle/>
            <a:p>
              <a:pPr defTabSz="1218317"/>
              <a:endParaRPr lang="en-US" sz="3198"/>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12" tIns="45706" rIns="91412" bIns="45706" numCol="1" rtlCol="0" anchor="ctr" anchorCtr="0" compatLnSpc="1">
              <a:prstTxWarp prst="textNoShape">
                <a:avLst/>
              </a:prstTxWarp>
            </a:bodyPr>
            <a:lstStyle/>
            <a:p>
              <a:pPr defTabSz="740518"/>
              <a:endParaRPr lang="en-US" sz="1799" spc="-122" dirty="0">
                <a:solidFill>
                  <a:schemeClr val="tx1"/>
                </a:solidFill>
                <a:latin typeface="Segoe Light" pitchFamily="34" charset="0"/>
              </a:endParaRPr>
            </a:p>
          </p:txBody>
        </p:sp>
        <p:sp>
          <p:nvSpPr>
            <p:cNvPr id="30" name="TextBox 29"/>
            <p:cNvSpPr txBox="1"/>
            <p:nvPr/>
          </p:nvSpPr>
          <p:spPr>
            <a:xfrm>
              <a:off x="5486120" y="21082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26782"/>
            </a:xfrm>
            <a:prstGeom prst="rect">
              <a:avLst/>
            </a:prstGeom>
            <a:noFill/>
          </p:spPr>
          <p:txBody>
            <a:bodyPr wrap="square" lIns="0" tIns="0" rIns="0" bIns="0" rtlCol="0">
              <a:spAutoFit/>
            </a:bodyPr>
            <a:lstStyle/>
            <a:p>
              <a:pPr defTabSz="1218317">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317"/>
              <a:r>
                <a:rPr lang="en-US" sz="200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1601257591"/>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24952" y="1516655"/>
            <a:ext cx="4483143" cy="4443006"/>
          </a:xfrm>
          <a:prstGeom prst="rect">
            <a:avLst/>
          </a:prstGeom>
        </p:spPr>
      </p:pic>
      <p:sp>
        <p:nvSpPr>
          <p:cNvPr id="13" name="Content Placeholder 2"/>
          <p:cNvSpPr txBox="1">
            <a:spLocks/>
          </p:cNvSpPr>
          <p:nvPr/>
        </p:nvSpPr>
        <p:spPr>
          <a:xfrm>
            <a:off x="150812" y="152400"/>
            <a:ext cx="8382000" cy="175260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FFFFFF"/>
                </a:solidFill>
                <a:latin typeface="Segoe UI Light"/>
              </a:rPr>
              <a:t>Microsoft Azure </a:t>
            </a:r>
          </a:p>
          <a:p>
            <a:pPr marL="0" indent="0">
              <a:buFont typeface="Arial" panose="020B0604020202020204" pitchFamily="34" charset="0"/>
              <a:buNone/>
            </a:pPr>
            <a:r>
              <a:rPr lang="en-US" sz="4000" dirty="0" smtClean="0">
                <a:solidFill>
                  <a:srgbClr val="FFFFFF"/>
                </a:solidFill>
                <a:latin typeface="Segoe UI Light"/>
              </a:rPr>
              <a:t>Certified</a:t>
            </a:r>
          </a:p>
          <a:p>
            <a:pPr marL="0" indent="0">
              <a:buFont typeface="Arial" panose="020B0604020202020204" pitchFamily="34" charset="0"/>
              <a:buNone/>
            </a:pPr>
            <a:endParaRPr lang="en-US" sz="4000" dirty="0">
              <a:solidFill>
                <a:srgbClr val="FFFFFF"/>
              </a:solidFill>
              <a:latin typeface="Segoe UI Light"/>
            </a:endParaRPr>
          </a:p>
        </p:txBody>
      </p:sp>
      <p:grpSp>
        <p:nvGrpSpPr>
          <p:cNvPr id="6" name="Group 5"/>
          <p:cNvGrpSpPr/>
          <p:nvPr/>
        </p:nvGrpSpPr>
        <p:grpSpPr>
          <a:xfrm>
            <a:off x="5247309" y="-3331"/>
            <a:ext cx="6941516" cy="6858000"/>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351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 name="Group 13"/>
          <p:cNvGrpSpPr/>
          <p:nvPr/>
        </p:nvGrpSpPr>
        <p:grpSpPr>
          <a:xfrm>
            <a:off x="8681048" y="4229934"/>
            <a:ext cx="2583037" cy="1854935"/>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2733" y="1625629"/>
            <a:ext cx="3314102" cy="1690875"/>
            <a:chOff x="5563520" y="952400"/>
            <a:chExt cx="3381437" cy="1725230"/>
          </a:xfrm>
        </p:grpSpPr>
        <p:grpSp>
          <p:nvGrpSpPr>
            <p:cNvPr id="22" name="Group 21"/>
            <p:cNvGrpSpPr/>
            <p:nvPr/>
          </p:nvGrpSpPr>
          <p:grpSpPr>
            <a:xfrm>
              <a:off x="5563520" y="1750116"/>
              <a:ext cx="3381437" cy="927514"/>
              <a:chOff x="446273" y="4696209"/>
              <a:chExt cx="2982635" cy="909410"/>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46273" y="5017601"/>
                <a:ext cx="2982635" cy="588018"/>
              </a:xfrm>
              <a:prstGeom prst="hexagon">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6195"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Automate business process across SaaS and on-premises </a:t>
                </a: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1047"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en-US" sz="1400" kern="0" dirty="0">
                    <a:solidFill>
                      <a:srgbClr val="FFFFFF"/>
                    </a:solidFill>
                    <a:latin typeface="Segoe UI Light"/>
                  </a:rPr>
                  <a:t>Build Mobile apps for any device</a:t>
                </a: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5699" y="2199454"/>
            <a:ext cx="3047457" cy="3047457"/>
          </a:xfrm>
          <a:prstGeom prst="rect">
            <a:avLst/>
          </a:prstGeom>
        </p:spPr>
      </p:pic>
      <p:cxnSp>
        <p:nvCxnSpPr>
          <p:cNvPr id="5" name="Straight Connector 4"/>
          <p:cNvCxnSpPr/>
          <p:nvPr/>
        </p:nvCxnSpPr>
        <p:spPr>
          <a:xfrm flipH="1">
            <a:off x="8452561" y="1178320"/>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2000"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6477"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6251" y="258796"/>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lnSpc>
                <a:spcPct val="100000"/>
              </a:lnSpc>
              <a:spcAft>
                <a:spcPts val="588"/>
              </a:spcAft>
            </a:pPr>
            <a:r>
              <a:rPr lang="en-US" sz="4799" dirty="0" smtClean="0">
                <a:solidFill>
                  <a:srgbClr val="FFFFFF"/>
                </a:solidFill>
              </a:rPr>
              <a:t>Azure App Service</a:t>
            </a:r>
            <a:endParaRPr lang="en-US" sz="3199" dirty="0">
              <a:solidFill>
                <a:srgbClr val="FFFFFF"/>
              </a:solidFill>
            </a:endParaRPr>
          </a:p>
        </p:txBody>
      </p:sp>
      <p:sp>
        <p:nvSpPr>
          <p:cNvPr id="2" name="Diagonal Stripe 1"/>
          <p:cNvSpPr/>
          <p:nvPr/>
        </p:nvSpPr>
        <p:spPr bwMode="auto">
          <a:xfrm>
            <a:off x="-10316" y="0"/>
            <a:ext cx="3513927" cy="2501929"/>
          </a:xfrm>
          <a:prstGeom prst="diagStrip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rot="19455767">
            <a:off x="416420" y="576974"/>
            <a:ext cx="1758558"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solidFill>
                  <a:schemeClr val="bg1"/>
                </a:solidFill>
              </a:rPr>
              <a:t>Preview</a:t>
            </a:r>
          </a:p>
        </p:txBody>
      </p:sp>
    </p:spTree>
    <p:extLst>
      <p:ext uri="{BB962C8B-B14F-4D97-AF65-F5344CB8AC3E}">
        <p14:creationId xmlns:p14="http://schemas.microsoft.com/office/powerpoint/2010/main" val="122526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9375"/>
            <a:ext cx="10985500" cy="825500"/>
          </a:xfrm>
          <a:prstGeom prst="rect">
            <a:avLst/>
          </a:prstGeom>
        </p:spPr>
        <p:txBody>
          <a:bodyPr>
            <a:normAutofit/>
          </a:bodyPr>
          <a:lstStyle/>
          <a:p>
            <a:r>
              <a:rPr lang="en-US" dirty="0" smtClean="0">
                <a:solidFill>
                  <a:schemeClr val="bg1"/>
                </a:solidFill>
              </a:rPr>
              <a:t>Azure App Service Web Apps</a:t>
            </a:r>
            <a:endParaRPr lang="en-US" dirty="0">
              <a:solidFill>
                <a:schemeClr val="bg1"/>
              </a:solidFill>
            </a:endParaRPr>
          </a:p>
        </p:txBody>
      </p:sp>
      <p:grpSp>
        <p:nvGrpSpPr>
          <p:cNvPr id="4" name="Group 3"/>
          <p:cNvGrpSpPr/>
          <p:nvPr/>
        </p:nvGrpSpPr>
        <p:grpSpPr>
          <a:xfrm>
            <a:off x="4424259" y="972036"/>
            <a:ext cx="3478717" cy="1348658"/>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8" name="Rectangle 17"/>
            <p:cNvSpPr/>
            <p:nvPr/>
          </p:nvSpPr>
          <p:spPr>
            <a:xfrm>
              <a:off x="4734845" y="3180624"/>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483095" y="965901"/>
            <a:ext cx="3478717" cy="135479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9" name="Rectangle 18"/>
            <p:cNvSpPr/>
            <p:nvPr/>
          </p:nvSpPr>
          <p:spPr>
            <a:xfrm>
              <a:off x="8380580" y="3204263"/>
              <a:ext cx="2743200" cy="361626"/>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03212" y="872894"/>
            <a:ext cx="3540927" cy="1447800"/>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913886" fontAlgn="base">
                <a:spcBef>
                  <a:spcPct val="0"/>
                </a:spcBef>
                <a:spcAft>
                  <a:spcPct val="0"/>
                </a:spcAft>
              </a:pPr>
              <a:endParaRPr lang="en-US" sz="2266" dirty="0">
                <a:gradFill>
                  <a:gsLst>
                    <a:gs pos="0">
                      <a:srgbClr val="FFFFFF"/>
                    </a:gs>
                    <a:gs pos="100000">
                      <a:srgbClr val="FFFFFF"/>
                    </a:gs>
                  </a:gsLst>
                  <a:lin ang="16200000" scaled="0"/>
                </a:gradFill>
              </a:endParaRPr>
            </a:p>
          </p:txBody>
        </p:sp>
        <p:sp>
          <p:nvSpPr>
            <p:cNvPr id="17" name="Rectangle 16"/>
            <p:cNvSpPr/>
            <p:nvPr/>
          </p:nvSpPr>
          <p:spPr>
            <a:xfrm>
              <a:off x="1077078" y="4155303"/>
              <a:ext cx="2743200" cy="746331"/>
            </a:xfrm>
            <a:prstGeom prst="rect">
              <a:avLst/>
            </a:prstGeom>
          </p:spPr>
          <p:txBody>
            <a:bodyPr wrap="square" lIns="121888" anchor="b" anchorCtr="0">
              <a:spAutoFit/>
            </a:bodyPr>
            <a:lstStyle/>
            <a:p>
              <a:pPr algn="ctr" defTabSz="914148">
                <a:lnSpc>
                  <a:spcPct val="85000"/>
                </a:lnSpc>
                <a:defRPr/>
              </a:pPr>
              <a:r>
                <a:rPr lang="en-US" sz="2799" kern="0" spc="-71" dirty="0">
                  <a:gradFill>
                    <a:gsLst>
                      <a:gs pos="0">
                        <a:srgbClr val="FFFFFF"/>
                      </a:gs>
                      <a:gs pos="100000">
                        <a:srgbClr val="FFFFFF"/>
                      </a:gs>
                    </a:gsLst>
                    <a:lin ang="16200000" scaled="0"/>
                  </a:gradFill>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03212" y="2362200"/>
            <a:ext cx="3779091" cy="33943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a:solidFill>
                  <a:schemeClr val="bg1"/>
                </a:solidFill>
                <a:latin typeface="+mj-lt"/>
              </a:rPr>
              <a:t>Easily create and scale your new sites in </a:t>
            </a:r>
            <a:r>
              <a:rPr lang="en-US" sz="1800" dirty="0" smtClean="0">
                <a:solidFill>
                  <a:schemeClr val="bg1"/>
                </a:solidFill>
                <a:latin typeface="+mj-lt"/>
              </a:rPr>
              <a:t>seconds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Automatically scale your sites that scale with your </a:t>
            </a:r>
            <a:r>
              <a:rPr lang="en-US" sz="1799" dirty="0" smtClean="0">
                <a:solidFill>
                  <a:schemeClr val="bg1"/>
                </a:solidFill>
                <a:latin typeface="Segoe UI Light" panose="020B0502040204020203" pitchFamily="34" charset="0"/>
                <a:cs typeface="Segoe UI Light" panose="020B0502040204020203" pitchFamily="34" charset="0"/>
              </a:rPr>
              <a:t>business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Quickly improve performance and reduce latency with </a:t>
            </a:r>
            <a:r>
              <a:rPr lang="en-US" sz="1799">
                <a:solidFill>
                  <a:schemeClr val="bg1"/>
                </a:solidFill>
                <a:latin typeface="Segoe UI Light" panose="020B0502040204020203" pitchFamily="34" charset="0"/>
                <a:cs typeface="Segoe UI Light" panose="020B0502040204020203" pitchFamily="34" charset="0"/>
              </a:rPr>
              <a:t>right </a:t>
            </a:r>
            <a:r>
              <a:rPr lang="en-US" sz="1799" smtClean="0">
                <a:solidFill>
                  <a:schemeClr val="bg1"/>
                </a:solidFill>
                <a:latin typeface="Segoe UI Light" panose="020B0502040204020203" pitchFamily="34" charset="0"/>
                <a:cs typeface="Segoe UI Light" panose="020B0502040204020203" pitchFamily="34" charset="0"/>
              </a:rPr>
              <a:t>resources</a:t>
            </a:r>
          </a:p>
          <a:p>
            <a:pPr marL="0" indent="0">
              <a:lnSpc>
                <a:spcPct val="100000"/>
              </a:lnSpc>
              <a:spcAft>
                <a:spcPts val="800"/>
              </a:spcAft>
              <a:buNone/>
            </a:pPr>
            <a:r>
              <a:rPr lang="en-US" sz="1799"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web jobs support</a:t>
            </a:r>
            <a:endParaRPr lang="en-US" sz="1799" dirty="0" smtClean="0">
              <a:solidFill>
                <a:schemeClr val="bg1"/>
              </a:solidFill>
              <a:latin typeface="Segoe UI Light" panose="020B0502040204020203" pitchFamily="34" charset="0"/>
              <a:cs typeface="Segoe UI Light" panose="020B0502040204020203" pitchFamily="34" charset="0"/>
            </a:endParaRPr>
          </a:p>
        </p:txBody>
      </p:sp>
      <p:sp>
        <p:nvSpPr>
          <p:cNvPr id="21" name="Text Placeholder 3"/>
          <p:cNvSpPr txBox="1">
            <a:spLocks/>
          </p:cNvSpPr>
          <p:nvPr/>
        </p:nvSpPr>
        <p:spPr>
          <a:xfrm>
            <a:off x="4444495" y="2415690"/>
            <a:ext cx="3478717" cy="31132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800" dirty="0" smtClean="0">
                <a:solidFill>
                  <a:schemeClr val="bg1"/>
                </a:solidFill>
                <a:latin typeface="+mj-lt"/>
              </a:rPr>
              <a:t>Leverage existing skills – Languages and databases you know</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00"/>
              </a:spcAft>
              <a:buNone/>
            </a:pPr>
            <a:r>
              <a:rPr lang="en-US" sz="1799" dirty="0">
                <a:solidFill>
                  <a:schemeClr val="bg1"/>
                </a:solidFill>
                <a:latin typeface="Segoe UI Light" panose="020B0502040204020203" pitchFamily="34" charset="0"/>
                <a:cs typeface="Segoe UI Light" panose="020B0502040204020203" pitchFamily="34" charset="0"/>
              </a:rPr>
              <a:t>Develop with </a:t>
            </a:r>
            <a:r>
              <a:rPr lang="en-US" sz="1799" dirty="0" smtClean="0">
                <a:solidFill>
                  <a:schemeClr val="bg1"/>
                </a:solidFill>
                <a:latin typeface="Segoe UI Light" panose="020B0502040204020203" pitchFamily="34" charset="0"/>
                <a:cs typeface="Segoe UI Light" panose="020B0502040204020203" pitchFamily="34" charset="0"/>
              </a:rPr>
              <a:t>VS and </a:t>
            </a:r>
            <a:r>
              <a:rPr lang="en-US" sz="1799" dirty="0" err="1" smtClean="0">
                <a:solidFill>
                  <a:schemeClr val="bg1"/>
                </a:solidFill>
                <a:latin typeface="Segoe UI Light" panose="020B0502040204020203" pitchFamily="34" charset="0"/>
                <a:cs typeface="Segoe UI Light" panose="020B0502040204020203" pitchFamily="34" charset="0"/>
              </a:rPr>
              <a:t>WebMatrix</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Supports X-Plat development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2" name="Text Placeholder 3"/>
          <p:cNvSpPr txBox="1">
            <a:spLocks/>
          </p:cNvSpPr>
          <p:nvPr/>
        </p:nvSpPr>
        <p:spPr>
          <a:xfrm>
            <a:off x="8511506" y="2415689"/>
            <a:ext cx="3526506" cy="31503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Improve developer productivity through continuous automated deployment</a:t>
            </a:r>
            <a:endParaRPr lang="en-US" sz="1799" dirty="0">
              <a:solidFill>
                <a:schemeClr val="bg1"/>
              </a:solidFill>
              <a:latin typeface="Segoe UI Light" panose="020B0502040204020203" pitchFamily="34" charset="0"/>
              <a:cs typeface="Segoe UI Light" panose="020B0502040204020203" pitchFamily="34" charset="0"/>
            </a:endParaRP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a:t>
            </a:r>
            <a:r>
              <a:rPr lang="en-US" sz="1799" dirty="0">
                <a:solidFill>
                  <a:schemeClr val="bg1"/>
                </a:solidFill>
                <a:latin typeface="Segoe UI Light" panose="020B0502040204020203" pitchFamily="34" charset="0"/>
                <a:cs typeface="Segoe UI Light" panose="020B0502040204020203" pitchFamily="34" charset="0"/>
              </a:rPr>
              <a:t>monitoring of </a:t>
            </a:r>
            <a:r>
              <a:rPr lang="en-US" sz="1799" dirty="0" err="1">
                <a:solidFill>
                  <a:schemeClr val="bg1"/>
                </a:solidFill>
                <a:latin typeface="Segoe UI Light" panose="020B0502040204020203" pitchFamily="34" charset="0"/>
                <a:cs typeface="Segoe UI Light" panose="020B0502040204020203" pitchFamily="34" charset="0"/>
              </a:rPr>
              <a:t>perf</a:t>
            </a:r>
            <a:r>
              <a:rPr lang="en-US" sz="1799" dirty="0">
                <a:solidFill>
                  <a:schemeClr val="bg1"/>
                </a:solidFill>
                <a:latin typeface="Segoe UI Light" panose="020B0502040204020203" pitchFamily="34" charset="0"/>
                <a:cs typeface="Segoe UI Light" panose="020B0502040204020203" pitchFamily="34" charset="0"/>
              </a:rPr>
              <a:t> and usage data</a:t>
            </a:r>
          </a:p>
          <a:p>
            <a:pPr marL="0" indent="0">
              <a:lnSpc>
                <a:spcPct val="100000"/>
              </a:lnSpc>
              <a:spcAft>
                <a:spcPts val="800"/>
              </a:spcAft>
              <a:buNone/>
            </a:pPr>
            <a:r>
              <a:rPr lang="en-US" sz="1799" dirty="0" smtClean="0">
                <a:solidFill>
                  <a:schemeClr val="bg1"/>
                </a:solidFill>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00"/>
              </a:spcAft>
              <a:buNone/>
            </a:pPr>
            <a:r>
              <a:rPr lang="en-US" sz="1800" dirty="0">
                <a:solidFill>
                  <a:schemeClr val="bg1"/>
                </a:solidFill>
                <a:latin typeface="Segoe UI Light" pitchFamily="34" charset="0"/>
              </a:rPr>
              <a:t>Built for DevOps </a:t>
            </a:r>
            <a:endParaRPr lang="en-US" sz="1799" dirty="0">
              <a:solidFill>
                <a:schemeClr val="bg1"/>
              </a:solidFill>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87524" y="5528944"/>
            <a:ext cx="11650488" cy="1065779"/>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solidFill>
                  <a:schemeClr val="bg1"/>
                </a:solidFill>
              </a:rPr>
              <a:t>Office Blog             ASP.NET site            microsoft.com</a:t>
            </a:r>
          </a:p>
        </p:txBody>
      </p:sp>
    </p:spTree>
    <p:extLst>
      <p:ext uri="{BB962C8B-B14F-4D97-AF65-F5344CB8AC3E}">
        <p14:creationId xmlns:p14="http://schemas.microsoft.com/office/powerpoint/2010/main" val="104300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App Service Mobile Apps</a:t>
            </a:r>
            <a:endParaRPr lang="en-US" dirty="0">
              <a:solidFill>
                <a:schemeClr val="bg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8148" y="3058699"/>
            <a:ext cx="1638385" cy="1638385"/>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3327" y="2227109"/>
            <a:ext cx="780085" cy="780085"/>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42460" y="3183333"/>
            <a:ext cx="780085" cy="780085"/>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7358" y="3553052"/>
            <a:ext cx="780085" cy="780085"/>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42461" y="4077621"/>
            <a:ext cx="780085" cy="780085"/>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2460" y="5191022"/>
            <a:ext cx="780085" cy="780085"/>
          </a:xfrm>
          <a:prstGeom prst="rect">
            <a:avLst/>
          </a:prstGeom>
        </p:spPr>
      </p:pic>
      <p:pic>
        <p:nvPicPr>
          <p:cNvPr id="19" name="Picture 18" descr="SQL Database (Windows Azure).png"/>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a:off x="8742459" y="1290720"/>
            <a:ext cx="780085" cy="780085"/>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2552944"/>
            <a:ext cx="780085" cy="780085"/>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413451" y="4564881"/>
            <a:ext cx="780085" cy="780085"/>
          </a:xfrm>
          <a:prstGeom prst="rect">
            <a:avLst/>
          </a:prstGeom>
        </p:spPr>
      </p:pic>
      <p:sp>
        <p:nvSpPr>
          <p:cNvPr id="24" name="Left-Right Arrow 23"/>
          <p:cNvSpPr/>
          <p:nvPr/>
        </p:nvSpPr>
        <p:spPr>
          <a:xfrm>
            <a:off x="5240921" y="3477457"/>
            <a:ext cx="1708675" cy="800868"/>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
        <p:nvSpPr>
          <p:cNvPr id="3" name="TextBox 2"/>
          <p:cNvSpPr txBox="1"/>
          <p:nvPr/>
        </p:nvSpPr>
        <p:spPr>
          <a:xfrm>
            <a:off x="9605968" y="1389493"/>
            <a:ext cx="3055265" cy="523220"/>
          </a:xfrm>
          <a:prstGeom prst="rect">
            <a:avLst/>
          </a:prstGeom>
          <a:noFill/>
        </p:spPr>
        <p:txBody>
          <a:bodyPr wrap="square" rtlCol="0">
            <a:spAutoFit/>
          </a:bodyPr>
          <a:lstStyle/>
          <a:p>
            <a:r>
              <a:rPr lang="en-US" sz="2800" dirty="0">
                <a:solidFill>
                  <a:schemeClr val="bg1"/>
                </a:solidFill>
              </a:rPr>
              <a:t>Storage</a:t>
            </a:r>
            <a:endParaRPr lang="en-US" sz="3600" dirty="0">
              <a:solidFill>
                <a:schemeClr val="bg1"/>
              </a:solidFill>
            </a:endParaRPr>
          </a:p>
        </p:txBody>
      </p:sp>
      <p:sp>
        <p:nvSpPr>
          <p:cNvPr id="25" name="TextBox 24"/>
          <p:cNvSpPr txBox="1"/>
          <p:nvPr/>
        </p:nvSpPr>
        <p:spPr>
          <a:xfrm>
            <a:off x="9599612" y="2335342"/>
            <a:ext cx="3055265" cy="523220"/>
          </a:xfrm>
          <a:prstGeom prst="rect">
            <a:avLst/>
          </a:prstGeom>
          <a:noFill/>
        </p:spPr>
        <p:txBody>
          <a:bodyPr wrap="square" rtlCol="0">
            <a:spAutoFit/>
          </a:bodyPr>
          <a:lstStyle/>
          <a:p>
            <a:r>
              <a:rPr lang="en-US" sz="2800" dirty="0">
                <a:solidFill>
                  <a:schemeClr val="bg1"/>
                </a:solidFill>
              </a:rPr>
              <a:t>Authentication</a:t>
            </a:r>
          </a:p>
        </p:txBody>
      </p:sp>
      <p:sp>
        <p:nvSpPr>
          <p:cNvPr id="27" name="TextBox 26"/>
          <p:cNvSpPr txBox="1"/>
          <p:nvPr/>
        </p:nvSpPr>
        <p:spPr>
          <a:xfrm>
            <a:off x="9613408" y="3201840"/>
            <a:ext cx="3055265" cy="523220"/>
          </a:xfrm>
          <a:prstGeom prst="rect">
            <a:avLst/>
          </a:prstGeom>
          <a:noFill/>
        </p:spPr>
        <p:txBody>
          <a:bodyPr wrap="square" rtlCol="0">
            <a:spAutoFit/>
          </a:bodyPr>
          <a:lstStyle/>
          <a:p>
            <a:r>
              <a:rPr lang="en-US" sz="2800" dirty="0">
                <a:solidFill>
                  <a:schemeClr val="bg1"/>
                </a:solidFill>
              </a:rPr>
              <a:t>Logic</a:t>
            </a:r>
          </a:p>
        </p:txBody>
      </p:sp>
      <p:sp>
        <p:nvSpPr>
          <p:cNvPr id="28" name="TextBox 27"/>
          <p:cNvSpPr txBox="1"/>
          <p:nvPr/>
        </p:nvSpPr>
        <p:spPr>
          <a:xfrm>
            <a:off x="9613097" y="4173864"/>
            <a:ext cx="3055265" cy="523220"/>
          </a:xfrm>
          <a:prstGeom prst="rect">
            <a:avLst/>
          </a:prstGeom>
          <a:noFill/>
        </p:spPr>
        <p:txBody>
          <a:bodyPr wrap="square" rtlCol="0">
            <a:spAutoFit/>
          </a:bodyPr>
          <a:lstStyle/>
          <a:p>
            <a:r>
              <a:rPr lang="en-US" sz="2800" dirty="0">
                <a:solidFill>
                  <a:schemeClr val="bg1"/>
                </a:solidFill>
              </a:rPr>
              <a:t>Push</a:t>
            </a:r>
          </a:p>
        </p:txBody>
      </p:sp>
      <p:sp>
        <p:nvSpPr>
          <p:cNvPr id="29" name="TextBox 28"/>
          <p:cNvSpPr txBox="1"/>
          <p:nvPr/>
        </p:nvSpPr>
        <p:spPr>
          <a:xfrm>
            <a:off x="9613097" y="5284744"/>
            <a:ext cx="3055265" cy="523220"/>
          </a:xfrm>
          <a:prstGeom prst="rect">
            <a:avLst/>
          </a:prstGeom>
          <a:noFill/>
        </p:spPr>
        <p:txBody>
          <a:bodyPr wrap="square" rtlCol="0">
            <a:spAutoFit/>
          </a:bodyPr>
          <a:lstStyle/>
          <a:p>
            <a:r>
              <a:rPr lang="en-US" sz="2800" dirty="0">
                <a:solidFill>
                  <a:schemeClr val="bg1"/>
                </a:solidFill>
              </a:rPr>
              <a:t>Scheduler</a:t>
            </a:r>
          </a:p>
        </p:txBody>
      </p:sp>
      <p:sp>
        <p:nvSpPr>
          <p:cNvPr id="20" name="Text Placeholder 1"/>
          <p:cNvSpPr txBox="1">
            <a:spLocks/>
          </p:cNvSpPr>
          <p:nvPr/>
        </p:nvSpPr>
        <p:spPr>
          <a:xfrm>
            <a:off x="269169" y="1189177"/>
            <a:ext cx="11650488" cy="5171606"/>
          </a:xfrm>
          <a:prstGeom prst="rect">
            <a:avLst/>
          </a:prstGeom>
        </p:spPr>
        <p:txBody>
          <a:bodyPr vert="horz" wrap="square" lIns="143407" tIns="89629" rIns="143407" bIns="89629"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rPr>
              <a:t>Provides essential services </a:t>
            </a:r>
            <a:br>
              <a:rPr lang="en-US" dirty="0" smtClean="0">
                <a:solidFill>
                  <a:schemeClr val="bg1"/>
                </a:solidFill>
              </a:rPr>
            </a:br>
            <a:r>
              <a:rPr lang="en-US" dirty="0" smtClean="0">
                <a:solidFill>
                  <a:schemeClr val="bg1"/>
                </a:solidFill>
              </a:rPr>
              <a:t>to support client development</a:t>
            </a:r>
            <a:endParaRPr lang="en-US" dirty="0">
              <a:solidFill>
                <a:schemeClr val="bg1"/>
              </a:solidFill>
            </a:endParaRPr>
          </a:p>
          <a:p>
            <a:r>
              <a:rPr lang="en-US" dirty="0" smtClean="0">
                <a:solidFill>
                  <a:schemeClr val="bg1"/>
                </a:solidFill>
              </a:rPr>
              <a:t>Client</a:t>
            </a:r>
            <a:r>
              <a:rPr lang="en-US" dirty="0">
                <a:solidFill>
                  <a:schemeClr val="bg1"/>
                </a:solidFill>
              </a:rPr>
              <a:t> </a:t>
            </a:r>
            <a:r>
              <a:rPr lang="en-US" dirty="0" smtClean="0">
                <a:solidFill>
                  <a:schemeClr val="bg1"/>
                </a:solidFill>
              </a:rPr>
              <a:t>Support</a:t>
            </a:r>
          </a:p>
          <a:p>
            <a:pPr lvl="1"/>
            <a:r>
              <a:rPr lang="en-US" dirty="0" smtClean="0">
                <a:solidFill>
                  <a:schemeClr val="bg1"/>
                </a:solidFill>
              </a:rPr>
              <a:t>iOS</a:t>
            </a:r>
          </a:p>
          <a:p>
            <a:pPr lvl="1"/>
            <a:r>
              <a:rPr lang="en-US" dirty="0" smtClean="0">
                <a:solidFill>
                  <a:schemeClr val="bg1"/>
                </a:solidFill>
              </a:rPr>
              <a:t>Android</a:t>
            </a:r>
          </a:p>
          <a:p>
            <a:pPr lvl="1"/>
            <a:r>
              <a:rPr lang="en-US" dirty="0" smtClean="0">
                <a:solidFill>
                  <a:schemeClr val="bg1"/>
                </a:solidFill>
              </a:rPr>
              <a:t>HTML5/Web</a:t>
            </a:r>
          </a:p>
          <a:p>
            <a:pPr lvl="1"/>
            <a:r>
              <a:rPr lang="en-US" dirty="0" err="1" smtClean="0">
                <a:solidFill>
                  <a:schemeClr val="bg1"/>
                </a:solidFill>
              </a:rPr>
              <a:t>Xamarin</a:t>
            </a:r>
            <a:endParaRPr lang="en-US" dirty="0" smtClean="0">
              <a:solidFill>
                <a:schemeClr val="bg1"/>
              </a:solidFill>
            </a:endParaRPr>
          </a:p>
          <a:p>
            <a:pPr lvl="1"/>
            <a:r>
              <a:rPr lang="en-US" dirty="0" smtClean="0">
                <a:solidFill>
                  <a:schemeClr val="bg1"/>
                </a:solidFill>
              </a:rPr>
              <a:t>Windows</a:t>
            </a:r>
          </a:p>
          <a:p>
            <a:pPr lvl="1"/>
            <a:r>
              <a:rPr lang="en-US" dirty="0" smtClean="0">
                <a:solidFill>
                  <a:schemeClr val="bg1"/>
                </a:solidFill>
              </a:rPr>
              <a:t>Windows Phone</a:t>
            </a:r>
          </a:p>
          <a:p>
            <a:pPr lvl="1"/>
            <a:r>
              <a:rPr lang="en-US" dirty="0" err="1" smtClean="0">
                <a:solidFill>
                  <a:schemeClr val="bg1"/>
                </a:solidFill>
              </a:rPr>
              <a:t>PhoneGap</a:t>
            </a:r>
            <a:endParaRPr lang="en-US" dirty="0" smtClean="0">
              <a:solidFill>
                <a:schemeClr val="bg1"/>
              </a:solidFill>
            </a:endParaRPr>
          </a:p>
          <a:p>
            <a:pPr lvl="1"/>
            <a:r>
              <a:rPr lang="en-US" dirty="0" err="1" smtClean="0">
                <a:solidFill>
                  <a:schemeClr val="bg1"/>
                </a:solidFill>
              </a:rPr>
              <a:t>Sencha</a:t>
            </a:r>
            <a:endParaRPr lang="en-US" dirty="0" smtClean="0">
              <a:solidFill>
                <a:schemeClr val="bg1"/>
              </a:solidFill>
            </a:endParaRPr>
          </a:p>
        </p:txBody>
      </p:sp>
    </p:spTree>
    <p:extLst>
      <p:ext uri="{BB962C8B-B14F-4D97-AF65-F5344CB8AC3E}">
        <p14:creationId xmlns:p14="http://schemas.microsoft.com/office/powerpoint/2010/main" val="3803598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2" y="2084729"/>
            <a:ext cx="8961851" cy="2342962"/>
          </a:xfrm>
        </p:spPr>
        <p:txBody>
          <a:bodyPr/>
          <a:lstStyle/>
          <a:p>
            <a:r>
              <a:rPr lang="en-US" sz="7841" dirty="0"/>
              <a:t>The Cloud for </a:t>
            </a:r>
            <a:br>
              <a:rPr lang="en-US" sz="7841" dirty="0"/>
            </a:br>
            <a:r>
              <a:rPr lang="en-US" sz="7841" dirty="0"/>
              <a:t>Modern Business</a:t>
            </a:r>
          </a:p>
        </p:txBody>
      </p:sp>
      <p:sp>
        <p:nvSpPr>
          <p:cNvPr id="60419" name="Text Placeholder 2"/>
          <p:cNvSpPr>
            <a:spLocks noGrp="1"/>
          </p:cNvSpPr>
          <p:nvPr>
            <p:ph type="body" sz="quarter" idx="12"/>
          </p:nvPr>
        </p:nvSpPr>
        <p:spPr>
          <a:xfrm>
            <a:off x="269231" y="4974149"/>
            <a:ext cx="7169469" cy="695850"/>
          </a:xfrm>
        </p:spPr>
        <p:txBody>
          <a:bodyPr/>
          <a:lstStyle/>
          <a:p>
            <a:r>
              <a:rPr lang="en-US" altLang="en-US" dirty="0" smtClean="0"/>
              <a:t>Vishesh Oberoi</a:t>
            </a:r>
          </a:p>
          <a:p>
            <a:pPr>
              <a:lnSpc>
                <a:spcPct val="150000"/>
              </a:lnSpc>
            </a:pPr>
            <a:r>
              <a:rPr lang="en-US" altLang="en-US" sz="2352" dirty="0" smtClean="0">
                <a:latin typeface="+mn-lt"/>
              </a:rPr>
              <a:t>@</a:t>
            </a:r>
            <a:r>
              <a:rPr lang="en-US" altLang="en-US" sz="2352" dirty="0" err="1" smtClean="0">
                <a:latin typeface="+mn-lt"/>
              </a:rPr>
              <a:t>ovishesh</a:t>
            </a:r>
            <a:endParaRPr lang="en-US" altLang="en-US" dirty="0" smtClean="0">
              <a:latin typeface="+mn-lt"/>
            </a:endParaRPr>
          </a:p>
        </p:txBody>
      </p:sp>
    </p:spTree>
    <p:extLst>
      <p:ext uri="{BB962C8B-B14F-4D97-AF65-F5344CB8AC3E}">
        <p14:creationId xmlns:p14="http://schemas.microsoft.com/office/powerpoint/2010/main" val="2362958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6575" y="288925"/>
            <a:ext cx="11652250" cy="900113"/>
          </a:xfrm>
          <a:prstGeom prst="rect">
            <a:avLst/>
          </a:prstGeom>
        </p:spPr>
        <p:txBody>
          <a:bodyPr>
            <a:normAutofit/>
          </a:bodyPr>
          <a:lstStyle/>
          <a:p>
            <a:r>
              <a:rPr lang="en-US" dirty="0">
                <a:solidFill>
                  <a:schemeClr val="bg1"/>
                </a:solidFill>
              </a:rPr>
              <a:t>Visual </a:t>
            </a:r>
            <a:r>
              <a:rPr lang="en-US">
                <a:solidFill>
                  <a:schemeClr val="bg1"/>
                </a:solidFill>
              </a:rPr>
              <a:t>Studio </a:t>
            </a:r>
            <a:r>
              <a:rPr lang="en-US" smtClean="0">
                <a:solidFill>
                  <a:schemeClr val="bg1"/>
                </a:solidFill>
              </a:rPr>
              <a:t>Online</a:t>
            </a:r>
            <a:endParaRPr lang="en-US" dirty="0">
              <a:solidFill>
                <a:schemeClr val="bg1"/>
              </a:solidFill>
            </a:endParaRPr>
          </a:p>
        </p:txBody>
      </p:sp>
      <p:sp>
        <p:nvSpPr>
          <p:cNvPr id="2" name="Text Placeholder 1"/>
          <p:cNvSpPr>
            <a:spLocks noGrp="1"/>
          </p:cNvSpPr>
          <p:nvPr>
            <p:ph type="body" sz="quarter" idx="4294967295"/>
          </p:nvPr>
        </p:nvSpPr>
        <p:spPr>
          <a:xfrm>
            <a:off x="538163" y="5411788"/>
            <a:ext cx="11650662" cy="2041525"/>
          </a:xfrm>
          <a:prstGeom prst="rect">
            <a:avLst/>
          </a:prstGeom>
        </p:spPr>
        <p:txBody>
          <a:bodyPr/>
          <a:lstStyle/>
          <a:p>
            <a:r>
              <a:rPr lang="en-US" dirty="0">
                <a:solidFill>
                  <a:schemeClr val="bg1"/>
                </a:solidFill>
              </a:rPr>
              <a:t>Full Portal Integration</a:t>
            </a:r>
          </a:p>
          <a:p>
            <a:r>
              <a:rPr lang="en-US" dirty="0">
                <a:solidFill>
                  <a:schemeClr val="bg1"/>
                </a:solidFill>
              </a:rPr>
              <a:t>Not just for Microsoft </a:t>
            </a:r>
            <a:r>
              <a:rPr lang="en-US" dirty="0" smtClean="0">
                <a:solidFill>
                  <a:schemeClr val="bg1"/>
                </a:solidFill>
              </a:rPr>
              <a:t>shops</a:t>
            </a:r>
            <a:endParaRPr lang="en-US" dirty="0">
              <a:solidFill>
                <a:schemeClr val="bg1"/>
              </a:solidFill>
            </a:endParaRPr>
          </a:p>
          <a:p>
            <a:endParaRPr lang="en-US" dirty="0">
              <a:solidFill>
                <a:schemeClr val="bg1"/>
              </a:solidFill>
            </a:endParaRPr>
          </a:p>
        </p:txBody>
      </p:sp>
      <p:grpSp>
        <p:nvGrpSpPr>
          <p:cNvPr id="4" name="Group 3"/>
          <p:cNvGrpSpPr>
            <a:grpSpLocks noChangeAspect="1"/>
          </p:cNvGrpSpPr>
          <p:nvPr/>
        </p:nvGrpSpPr>
        <p:grpSpPr>
          <a:xfrm>
            <a:off x="1217612" y="1307419"/>
            <a:ext cx="9372600" cy="3987150"/>
            <a:chOff x="1079716" y="1330106"/>
            <a:chExt cx="10175848" cy="5249222"/>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716" y="2071466"/>
              <a:ext cx="10175848" cy="3771434"/>
            </a:xfrm>
            <a:prstGeom prst="rect">
              <a:avLst/>
            </a:prstGeom>
          </p:spPr>
        </p:pic>
        <p:sp>
          <p:nvSpPr>
            <p:cNvPr id="6" name="Pentagon 5"/>
            <p:cNvSpPr/>
            <p:nvPr/>
          </p:nvSpPr>
          <p:spPr bwMode="auto">
            <a:xfrm>
              <a:off x="1388016"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Agile</a:t>
              </a:r>
            </a:p>
          </p:txBody>
        </p:sp>
        <p:sp>
          <p:nvSpPr>
            <p:cNvPr id="7" name="Pentagon 6"/>
            <p:cNvSpPr/>
            <p:nvPr/>
          </p:nvSpPr>
          <p:spPr bwMode="auto">
            <a:xfrm>
              <a:off x="3964641" y="5782927"/>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Build</a:t>
              </a:r>
            </a:p>
          </p:txBody>
        </p:sp>
        <p:sp>
          <p:nvSpPr>
            <p:cNvPr id="8" name="Pentagon 7"/>
            <p:cNvSpPr/>
            <p:nvPr/>
          </p:nvSpPr>
          <p:spPr bwMode="auto">
            <a:xfrm>
              <a:off x="7810605" y="578292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Test</a:t>
              </a:r>
            </a:p>
          </p:txBody>
        </p:sp>
        <p:sp>
          <p:nvSpPr>
            <p:cNvPr id="9" name="Pentagon 8"/>
            <p:cNvSpPr/>
            <p:nvPr/>
          </p:nvSpPr>
          <p:spPr bwMode="auto">
            <a:xfrm>
              <a:off x="10326811" y="4518530"/>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Deploy</a:t>
              </a:r>
            </a:p>
          </p:txBody>
        </p:sp>
        <p:sp>
          <p:nvSpPr>
            <p:cNvPr id="10" name="Pentagon 9"/>
            <p:cNvSpPr/>
            <p:nvPr/>
          </p:nvSpPr>
          <p:spPr bwMode="auto">
            <a:xfrm>
              <a:off x="8436376" y="1330106"/>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Insights</a:t>
              </a:r>
            </a:p>
          </p:txBody>
        </p:sp>
        <p:sp>
          <p:nvSpPr>
            <p:cNvPr id="11" name="Pentagon 10"/>
            <p:cNvSpPr/>
            <p:nvPr/>
          </p:nvSpPr>
          <p:spPr bwMode="auto">
            <a:xfrm>
              <a:off x="3328205" y="1347195"/>
              <a:ext cx="914400" cy="796401"/>
            </a:xfrm>
            <a:prstGeom prst="homePlate">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908" fontAlgn="base">
                <a:lnSpc>
                  <a:spcPct val="90000"/>
                </a:lnSpc>
                <a:spcBef>
                  <a:spcPct val="0"/>
                </a:spcBef>
                <a:spcAft>
                  <a:spcPct val="0"/>
                </a:spcAft>
                <a:defRPr/>
              </a:pPr>
              <a:r>
                <a:rPr lang="en-US" sz="2744" kern="0" dirty="0">
                  <a:solidFill>
                    <a:schemeClr val="bg1"/>
                  </a:solidFill>
                  <a:latin typeface="Segoe UI Light" pitchFamily="34" charset="0"/>
                </a:rPr>
                <a:t>Code</a:t>
              </a:r>
            </a:p>
          </p:txBody>
        </p:sp>
      </p:grpSp>
    </p:spTree>
    <p:extLst>
      <p:ext uri="{BB962C8B-B14F-4D97-AF65-F5344CB8AC3E}">
        <p14:creationId xmlns:p14="http://schemas.microsoft.com/office/powerpoint/2010/main" val="1753190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9600" dirty="0" smtClean="0"/>
              <a:t>Demo: Azure Preview Portal</a:t>
            </a:r>
            <a:endParaRPr lang="en-US" sz="9600" dirty="0"/>
          </a:p>
        </p:txBody>
      </p:sp>
    </p:spTree>
    <p:extLst>
      <p:ext uri="{BB962C8B-B14F-4D97-AF65-F5344CB8AC3E}">
        <p14:creationId xmlns:p14="http://schemas.microsoft.com/office/powerpoint/2010/main" val="153357017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 Placeholder 1"/>
          <p:cNvSpPr txBox="1">
            <a:spLocks/>
          </p:cNvSpPr>
          <p:nvPr/>
        </p:nvSpPr>
        <p:spPr>
          <a:xfrm>
            <a:off x="268030" y="1256200"/>
            <a:ext cx="11650488" cy="72115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chemeClr val="bg1"/>
                </a:solidFill>
              </a:rPr>
              <a:t>Synchronize your corporate </a:t>
            </a:r>
            <a:br>
              <a:rPr lang="en-US" sz="3200" dirty="0" smtClean="0">
                <a:solidFill>
                  <a:schemeClr val="bg1"/>
                </a:solidFill>
              </a:rPr>
            </a:br>
            <a:r>
              <a:rPr lang="en-US" sz="3200" dirty="0" smtClean="0">
                <a:solidFill>
                  <a:schemeClr val="bg1"/>
                </a:solidFill>
              </a:rPr>
              <a:t>and 3</a:t>
            </a:r>
            <a:r>
              <a:rPr lang="en-US" sz="3200" baseline="30000" dirty="0" smtClean="0">
                <a:solidFill>
                  <a:schemeClr val="bg1"/>
                </a:solidFill>
              </a:rPr>
              <a:t>rd</a:t>
            </a:r>
            <a:r>
              <a:rPr lang="en-US" sz="3200" dirty="0" smtClean="0">
                <a:solidFill>
                  <a:schemeClr val="bg1"/>
                </a:solidFill>
              </a:rPr>
              <a:t> party identities</a:t>
            </a:r>
          </a:p>
          <a:p>
            <a:r>
              <a:rPr lang="en-US" sz="3200" dirty="0" smtClean="0">
                <a:solidFill>
                  <a:schemeClr val="bg1"/>
                </a:solidFill>
              </a:rPr>
              <a:t>Integration with O365</a:t>
            </a:r>
          </a:p>
          <a:p>
            <a:r>
              <a:rPr lang="en-US" sz="3200" dirty="0" smtClean="0">
                <a:solidFill>
                  <a:schemeClr val="bg1"/>
                </a:solidFill>
              </a:rPr>
              <a:t>Support modern protocols</a:t>
            </a:r>
          </a:p>
          <a:p>
            <a:pPr lvl="1"/>
            <a:r>
              <a:rPr lang="en-US" sz="1700" dirty="0" err="1" smtClean="0">
                <a:solidFill>
                  <a:schemeClr val="bg1"/>
                </a:solidFill>
              </a:rPr>
              <a:t>OAuth</a:t>
            </a:r>
            <a:r>
              <a:rPr lang="en-US" sz="1700" dirty="0" smtClean="0">
                <a:solidFill>
                  <a:schemeClr val="bg1"/>
                </a:solidFill>
              </a:rPr>
              <a:t> 2.0</a:t>
            </a:r>
          </a:p>
          <a:p>
            <a:pPr lvl="1"/>
            <a:r>
              <a:rPr lang="en-US" sz="1700" dirty="0" err="1" smtClean="0">
                <a:solidFill>
                  <a:schemeClr val="bg1"/>
                </a:solidFill>
              </a:rPr>
              <a:t>OpenID</a:t>
            </a:r>
            <a:r>
              <a:rPr lang="en-US" sz="1700" dirty="0" smtClean="0">
                <a:solidFill>
                  <a:schemeClr val="bg1"/>
                </a:solidFill>
              </a:rPr>
              <a:t> Connect</a:t>
            </a:r>
          </a:p>
          <a:p>
            <a:pPr lvl="1"/>
            <a:r>
              <a:rPr lang="en-US" sz="1700" dirty="0" smtClean="0">
                <a:solidFill>
                  <a:schemeClr val="bg1"/>
                </a:solidFill>
              </a:rPr>
              <a:t>WS-Fed</a:t>
            </a:r>
          </a:p>
          <a:p>
            <a:pPr lvl="1"/>
            <a:r>
              <a:rPr lang="en-US" sz="1700" dirty="0" smtClean="0">
                <a:solidFill>
                  <a:schemeClr val="bg1"/>
                </a:solidFill>
              </a:rPr>
              <a:t>SAML 2.0</a:t>
            </a:r>
          </a:p>
          <a:p>
            <a:r>
              <a:rPr lang="en-US" sz="3200" dirty="0" smtClean="0">
                <a:solidFill>
                  <a:schemeClr val="bg1"/>
                </a:solidFill>
              </a:rPr>
              <a:t>Identity and Access Mgmt Permissions</a:t>
            </a:r>
          </a:p>
          <a:p>
            <a:pPr lvl="1"/>
            <a:r>
              <a:rPr lang="en-US" sz="1700" dirty="0" smtClean="0">
                <a:solidFill>
                  <a:schemeClr val="bg1"/>
                </a:solidFill>
              </a:rPr>
              <a:t>Users</a:t>
            </a:r>
          </a:p>
          <a:p>
            <a:pPr lvl="1"/>
            <a:r>
              <a:rPr lang="en-US" sz="1700" dirty="0" smtClean="0">
                <a:solidFill>
                  <a:schemeClr val="bg1"/>
                </a:solidFill>
              </a:rPr>
              <a:t>Groups</a:t>
            </a:r>
          </a:p>
          <a:p>
            <a:pPr lvl="1"/>
            <a:r>
              <a:rPr lang="en-US" sz="1700" dirty="0" smtClean="0">
                <a:solidFill>
                  <a:schemeClr val="bg1"/>
                </a:solidFill>
              </a:rPr>
              <a:t>Applications</a:t>
            </a:r>
          </a:p>
          <a:p>
            <a:pPr lvl="1"/>
            <a:endParaRPr lang="en-US" sz="1700" dirty="0" smtClean="0">
              <a:solidFill>
                <a:schemeClr val="bg1"/>
              </a:solidFill>
            </a:endParaRPr>
          </a:p>
        </p:txBody>
      </p:sp>
      <p:sp>
        <p:nvSpPr>
          <p:cNvPr id="397" name="Freeform 190"/>
          <p:cNvSpPr>
            <a:spLocks/>
          </p:cNvSpPr>
          <p:nvPr/>
        </p:nvSpPr>
        <p:spPr bwMode="auto">
          <a:xfrm>
            <a:off x="6002362" y="1359141"/>
            <a:ext cx="3063850" cy="1445471"/>
          </a:xfrm>
          <a:custGeom>
            <a:avLst/>
            <a:gdLst>
              <a:gd name="T0" fmla="*/ 387 w 460"/>
              <a:gd name="T1" fmla="*/ 133 h 303"/>
              <a:gd name="T2" fmla="*/ 387 w 460"/>
              <a:gd name="T3" fmla="*/ 127 h 303"/>
              <a:gd name="T4" fmla="*/ 260 w 460"/>
              <a:gd name="T5" fmla="*/ 0 h 303"/>
              <a:gd name="T6" fmla="*/ 154 w 460"/>
              <a:gd name="T7" fmla="*/ 57 h 303"/>
              <a:gd name="T8" fmla="*/ 119 w 460"/>
              <a:gd name="T9" fmla="*/ 47 h 303"/>
              <a:gd name="T10" fmla="*/ 78 w 460"/>
              <a:gd name="T11" fmla="*/ 60 h 303"/>
              <a:gd name="T12" fmla="*/ 46 w 460"/>
              <a:gd name="T13" fmla="*/ 119 h 303"/>
              <a:gd name="T14" fmla="*/ 0 w 460"/>
              <a:gd name="T15" fmla="*/ 203 h 303"/>
              <a:gd name="T16" fmla="*/ 89 w 460"/>
              <a:gd name="T17" fmla="*/ 303 h 303"/>
              <a:gd name="T18" fmla="*/ 100 w 460"/>
              <a:gd name="T19" fmla="*/ 303 h 303"/>
              <a:gd name="T20" fmla="*/ 110 w 460"/>
              <a:gd name="T21" fmla="*/ 303 h 303"/>
              <a:gd name="T22" fmla="*/ 317 w 460"/>
              <a:gd name="T23" fmla="*/ 303 h 303"/>
              <a:gd name="T24" fmla="*/ 321 w 460"/>
              <a:gd name="T25" fmla="*/ 303 h 303"/>
              <a:gd name="T26" fmla="*/ 327 w 460"/>
              <a:gd name="T27" fmla="*/ 303 h 303"/>
              <a:gd name="T28" fmla="*/ 342 w 460"/>
              <a:gd name="T29" fmla="*/ 303 h 303"/>
              <a:gd name="T30" fmla="*/ 375 w 460"/>
              <a:gd name="T31" fmla="*/ 303 h 303"/>
              <a:gd name="T32" fmla="*/ 460 w 460"/>
              <a:gd name="T33" fmla="*/ 217 h 303"/>
              <a:gd name="T34" fmla="*/ 387 w 460"/>
              <a:gd name="T35" fmla="*/ 133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0" h="303">
                <a:moveTo>
                  <a:pt x="387" y="133"/>
                </a:moveTo>
                <a:cubicBezTo>
                  <a:pt x="387" y="131"/>
                  <a:pt x="387" y="128"/>
                  <a:pt x="387" y="127"/>
                </a:cubicBezTo>
                <a:cubicBezTo>
                  <a:pt x="387" y="57"/>
                  <a:pt x="330" y="0"/>
                  <a:pt x="260" y="0"/>
                </a:cubicBezTo>
                <a:cubicBezTo>
                  <a:pt x="216" y="0"/>
                  <a:pt x="177" y="23"/>
                  <a:pt x="154" y="57"/>
                </a:cubicBezTo>
                <a:cubicBezTo>
                  <a:pt x="144" y="51"/>
                  <a:pt x="132" y="47"/>
                  <a:pt x="119" y="47"/>
                </a:cubicBezTo>
                <a:cubicBezTo>
                  <a:pt x="104" y="47"/>
                  <a:pt x="90" y="52"/>
                  <a:pt x="78" y="60"/>
                </a:cubicBezTo>
                <a:cubicBezTo>
                  <a:pt x="59" y="73"/>
                  <a:pt x="46" y="94"/>
                  <a:pt x="46" y="119"/>
                </a:cubicBezTo>
                <a:cubicBezTo>
                  <a:pt x="19" y="137"/>
                  <a:pt x="0" y="168"/>
                  <a:pt x="0" y="203"/>
                </a:cubicBezTo>
                <a:cubicBezTo>
                  <a:pt x="0" y="254"/>
                  <a:pt x="39" y="297"/>
                  <a:pt x="89" y="303"/>
                </a:cubicBezTo>
                <a:cubicBezTo>
                  <a:pt x="92" y="303"/>
                  <a:pt x="97" y="303"/>
                  <a:pt x="100" y="303"/>
                </a:cubicBezTo>
                <a:cubicBezTo>
                  <a:pt x="103" y="303"/>
                  <a:pt x="107" y="303"/>
                  <a:pt x="110" y="303"/>
                </a:cubicBezTo>
                <a:cubicBezTo>
                  <a:pt x="157" y="303"/>
                  <a:pt x="266" y="303"/>
                  <a:pt x="317" y="303"/>
                </a:cubicBezTo>
                <a:cubicBezTo>
                  <a:pt x="319" y="303"/>
                  <a:pt x="320" y="303"/>
                  <a:pt x="321" y="303"/>
                </a:cubicBezTo>
                <a:cubicBezTo>
                  <a:pt x="327" y="303"/>
                  <a:pt x="327" y="303"/>
                  <a:pt x="327" y="303"/>
                </a:cubicBezTo>
                <a:cubicBezTo>
                  <a:pt x="329" y="303"/>
                  <a:pt x="337" y="303"/>
                  <a:pt x="342" y="303"/>
                </a:cubicBezTo>
                <a:cubicBezTo>
                  <a:pt x="375" y="303"/>
                  <a:pt x="375" y="303"/>
                  <a:pt x="375" y="303"/>
                </a:cubicBezTo>
                <a:cubicBezTo>
                  <a:pt x="422" y="302"/>
                  <a:pt x="460" y="264"/>
                  <a:pt x="460" y="217"/>
                </a:cubicBezTo>
                <a:cubicBezTo>
                  <a:pt x="460" y="174"/>
                  <a:pt x="428" y="139"/>
                  <a:pt x="387" y="133"/>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8" name="Freeform 192"/>
          <p:cNvSpPr>
            <a:spLocks/>
          </p:cNvSpPr>
          <p:nvPr/>
        </p:nvSpPr>
        <p:spPr bwMode="auto">
          <a:xfrm>
            <a:off x="10013905" y="1524884"/>
            <a:ext cx="2121253" cy="1229979"/>
          </a:xfrm>
          <a:custGeom>
            <a:avLst/>
            <a:gdLst>
              <a:gd name="T0" fmla="*/ 251 w 299"/>
              <a:gd name="T1" fmla="*/ 87 h 197"/>
              <a:gd name="T2" fmla="*/ 251 w 299"/>
              <a:gd name="T3" fmla="*/ 83 h 197"/>
              <a:gd name="T4" fmla="*/ 169 w 299"/>
              <a:gd name="T5" fmla="*/ 0 h 197"/>
              <a:gd name="T6" fmla="*/ 100 w 299"/>
              <a:gd name="T7" fmla="*/ 37 h 197"/>
              <a:gd name="T8" fmla="*/ 78 w 299"/>
              <a:gd name="T9" fmla="*/ 31 h 197"/>
              <a:gd name="T10" fmla="*/ 51 w 299"/>
              <a:gd name="T11" fmla="*/ 39 h 197"/>
              <a:gd name="T12" fmla="*/ 30 w 299"/>
              <a:gd name="T13" fmla="*/ 78 h 197"/>
              <a:gd name="T14" fmla="*/ 0 w 299"/>
              <a:gd name="T15" fmla="*/ 132 h 197"/>
              <a:gd name="T16" fmla="*/ 58 w 299"/>
              <a:gd name="T17" fmla="*/ 197 h 197"/>
              <a:gd name="T18" fmla="*/ 65 w 299"/>
              <a:gd name="T19" fmla="*/ 197 h 197"/>
              <a:gd name="T20" fmla="*/ 72 w 299"/>
              <a:gd name="T21" fmla="*/ 197 h 197"/>
              <a:gd name="T22" fmla="*/ 206 w 299"/>
              <a:gd name="T23" fmla="*/ 197 h 197"/>
              <a:gd name="T24" fmla="*/ 209 w 299"/>
              <a:gd name="T25" fmla="*/ 197 h 197"/>
              <a:gd name="T26" fmla="*/ 212 w 299"/>
              <a:gd name="T27" fmla="*/ 197 h 197"/>
              <a:gd name="T28" fmla="*/ 222 w 299"/>
              <a:gd name="T29" fmla="*/ 197 h 197"/>
              <a:gd name="T30" fmla="*/ 244 w 299"/>
              <a:gd name="T31" fmla="*/ 197 h 197"/>
              <a:gd name="T32" fmla="*/ 299 w 299"/>
              <a:gd name="T33" fmla="*/ 142 h 197"/>
              <a:gd name="T34" fmla="*/ 251 w 299"/>
              <a:gd name="T35" fmla="*/ 8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9" h="197">
                <a:moveTo>
                  <a:pt x="251" y="87"/>
                </a:moveTo>
                <a:cubicBezTo>
                  <a:pt x="251" y="86"/>
                  <a:pt x="251" y="84"/>
                  <a:pt x="251" y="83"/>
                </a:cubicBezTo>
                <a:cubicBezTo>
                  <a:pt x="251" y="37"/>
                  <a:pt x="215" y="0"/>
                  <a:pt x="169" y="0"/>
                </a:cubicBezTo>
                <a:cubicBezTo>
                  <a:pt x="140" y="0"/>
                  <a:pt x="115" y="15"/>
                  <a:pt x="100" y="37"/>
                </a:cubicBezTo>
                <a:cubicBezTo>
                  <a:pt x="94" y="33"/>
                  <a:pt x="86" y="31"/>
                  <a:pt x="78" y="31"/>
                </a:cubicBezTo>
                <a:cubicBezTo>
                  <a:pt x="68" y="31"/>
                  <a:pt x="58" y="34"/>
                  <a:pt x="51" y="39"/>
                </a:cubicBezTo>
                <a:cubicBezTo>
                  <a:pt x="38" y="48"/>
                  <a:pt x="30" y="62"/>
                  <a:pt x="30" y="78"/>
                </a:cubicBezTo>
                <a:cubicBezTo>
                  <a:pt x="12" y="89"/>
                  <a:pt x="0" y="110"/>
                  <a:pt x="0" y="132"/>
                </a:cubicBezTo>
                <a:cubicBezTo>
                  <a:pt x="0" y="166"/>
                  <a:pt x="25" y="193"/>
                  <a:pt x="58" y="197"/>
                </a:cubicBezTo>
                <a:cubicBezTo>
                  <a:pt x="60" y="197"/>
                  <a:pt x="63" y="197"/>
                  <a:pt x="65" y="197"/>
                </a:cubicBezTo>
                <a:cubicBezTo>
                  <a:pt x="67" y="197"/>
                  <a:pt x="69" y="197"/>
                  <a:pt x="72" y="197"/>
                </a:cubicBezTo>
                <a:cubicBezTo>
                  <a:pt x="102" y="197"/>
                  <a:pt x="173" y="197"/>
                  <a:pt x="206" y="197"/>
                </a:cubicBezTo>
                <a:cubicBezTo>
                  <a:pt x="207" y="197"/>
                  <a:pt x="208" y="197"/>
                  <a:pt x="209" y="197"/>
                </a:cubicBezTo>
                <a:cubicBezTo>
                  <a:pt x="212" y="197"/>
                  <a:pt x="212" y="197"/>
                  <a:pt x="212" y="197"/>
                </a:cubicBezTo>
                <a:cubicBezTo>
                  <a:pt x="214" y="197"/>
                  <a:pt x="219" y="197"/>
                  <a:pt x="222" y="197"/>
                </a:cubicBezTo>
                <a:cubicBezTo>
                  <a:pt x="244" y="197"/>
                  <a:pt x="244" y="197"/>
                  <a:pt x="244" y="197"/>
                </a:cubicBezTo>
                <a:cubicBezTo>
                  <a:pt x="275" y="197"/>
                  <a:pt x="299" y="172"/>
                  <a:pt x="299" y="142"/>
                </a:cubicBezTo>
                <a:cubicBezTo>
                  <a:pt x="299" y="114"/>
                  <a:pt x="278" y="91"/>
                  <a:pt x="251" y="87"/>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210" name="Title 1"/>
          <p:cNvSpPr txBox="1">
            <a:spLocks/>
          </p:cNvSpPr>
          <p:nvPr/>
        </p:nvSpPr>
        <p:spPr>
          <a:xfrm>
            <a:off x="358891" y="192246"/>
            <a:ext cx="11149013" cy="832547"/>
          </a:xfrm>
          <a:prstGeom prst="rect">
            <a:avLst/>
          </a:prstGeom>
        </p:spPr>
        <p:txBody>
          <a:bodyPr vert="horz" lIns="91416" tIns="45708" rIns="91416" bIns="45708" rtlCol="0" anchor="ctr">
            <a:noAutofit/>
          </a:bodyPr>
          <a:lstStyle>
            <a:lvl1pPr algn="l" defTabSz="914400" rtl="0" eaLnBrk="1" latinLnBrk="0" hangingPunct="1">
              <a:lnSpc>
                <a:spcPct val="100000"/>
              </a:lnSpc>
              <a:spcBef>
                <a:spcPct val="0"/>
              </a:spcBef>
              <a:buNone/>
              <a:defRPr sz="16600" kern="1200">
                <a:solidFill>
                  <a:schemeClr val="bg1"/>
                </a:solidFill>
                <a:latin typeface="+mj-lt"/>
                <a:ea typeface="+mj-ea"/>
                <a:cs typeface="+mj-cs"/>
              </a:defRPr>
            </a:lvl1pPr>
          </a:lstStyle>
          <a:p>
            <a:r>
              <a:rPr lang="en-US" sz="4704" dirty="0" smtClean="0"/>
              <a:t>Microsoft Azure Active Directory</a:t>
            </a:r>
            <a:endParaRPr lang="en-US" sz="5880" dirty="0"/>
          </a:p>
        </p:txBody>
      </p:sp>
      <p:grpSp>
        <p:nvGrpSpPr>
          <p:cNvPr id="221" name="Group 220"/>
          <p:cNvGrpSpPr/>
          <p:nvPr/>
        </p:nvGrpSpPr>
        <p:grpSpPr>
          <a:xfrm>
            <a:off x="9901643" y="4953000"/>
            <a:ext cx="2120988" cy="1356535"/>
            <a:chOff x="3458391" y="4892436"/>
            <a:chExt cx="2706624" cy="1720268"/>
          </a:xfrm>
        </p:grpSpPr>
        <p:sp>
          <p:nvSpPr>
            <p:cNvPr id="222" name="Rectangle 221"/>
            <p:cNvSpPr/>
            <p:nvPr/>
          </p:nvSpPr>
          <p:spPr bwMode="auto">
            <a:xfrm>
              <a:off x="3458391" y="4892436"/>
              <a:ext cx="2706624" cy="1720268"/>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23" name="Group 222"/>
            <p:cNvGrpSpPr/>
            <p:nvPr/>
          </p:nvGrpSpPr>
          <p:grpSpPr>
            <a:xfrm>
              <a:off x="3755359" y="5289026"/>
              <a:ext cx="2112688" cy="1222549"/>
              <a:chOff x="3770482" y="5289026"/>
              <a:chExt cx="2112688" cy="1222549"/>
            </a:xfrm>
          </p:grpSpPr>
          <p:sp>
            <p:nvSpPr>
              <p:cNvPr id="224" name="TextBox 223"/>
              <p:cNvSpPr txBox="1"/>
              <p:nvPr/>
            </p:nvSpPr>
            <p:spPr>
              <a:xfrm>
                <a:off x="3776238" y="6345376"/>
                <a:ext cx="2106932" cy="166199"/>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gradFill>
                      <a:gsLst>
                        <a:gs pos="21429">
                          <a:srgbClr val="EFEFEF"/>
                        </a:gs>
                        <a:gs pos="42000">
                          <a:srgbClr val="EFEFEF"/>
                        </a:gs>
                      </a:gsLst>
                      <a:lin ang="5400000" scaled="0"/>
                    </a:gradFill>
                  </a:rPr>
                  <a:t>PCs and devices</a:t>
                </a:r>
              </a:p>
            </p:txBody>
          </p:sp>
          <p:grpSp>
            <p:nvGrpSpPr>
              <p:cNvPr id="225" name="Group 224"/>
              <p:cNvGrpSpPr/>
              <p:nvPr/>
            </p:nvGrpSpPr>
            <p:grpSpPr>
              <a:xfrm>
                <a:off x="3770482" y="5289026"/>
                <a:ext cx="2112688" cy="667362"/>
                <a:chOff x="3617870" y="5289026"/>
                <a:chExt cx="2112688" cy="667362"/>
              </a:xfrm>
            </p:grpSpPr>
            <p:sp>
              <p:nvSpPr>
                <p:cNvPr id="226" name="Freeform 6"/>
                <p:cNvSpPr>
                  <a:spLocks noEditPoints="1"/>
                </p:cNvSpPr>
                <p:nvPr/>
              </p:nvSpPr>
              <p:spPr bwMode="black">
                <a:xfrm>
                  <a:off x="3617870"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7" name="Freeform 27"/>
                <p:cNvSpPr>
                  <a:spLocks noEditPoints="1"/>
                </p:cNvSpPr>
                <p:nvPr/>
              </p:nvSpPr>
              <p:spPr bwMode="auto">
                <a:xfrm>
                  <a:off x="4044956"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8" name="Freeform 27"/>
                <p:cNvSpPr>
                  <a:spLocks noEditPoints="1"/>
                </p:cNvSpPr>
                <p:nvPr/>
              </p:nvSpPr>
              <p:spPr bwMode="auto">
                <a:xfrm>
                  <a:off x="5514674"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29" name="Freeform 27"/>
                <p:cNvSpPr>
                  <a:spLocks noEditPoints="1"/>
                </p:cNvSpPr>
                <p:nvPr/>
              </p:nvSpPr>
              <p:spPr bwMode="auto">
                <a:xfrm>
                  <a:off x="4815923"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chemeClr val="tx1">
                    <a:lumMod val="20000"/>
                    <a:lumOff val="80000"/>
                  </a:schemeClr>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grpSp>
      <p:sp>
        <p:nvSpPr>
          <p:cNvPr id="230" name="Freeform 229"/>
          <p:cNvSpPr/>
          <p:nvPr/>
        </p:nvSpPr>
        <p:spPr bwMode="auto">
          <a:xfrm>
            <a:off x="8873589" y="2246041"/>
            <a:ext cx="1375311" cy="47014"/>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a:solidFill>
              <a:schemeClr val="accent2">
                <a:lumMod val="40000"/>
                <a:lumOff val="60000"/>
              </a:schemeClr>
            </a:solidFill>
            <a:prstDash val="sysDot"/>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245" name="Group 244"/>
          <p:cNvGrpSpPr/>
          <p:nvPr/>
        </p:nvGrpSpPr>
        <p:grpSpPr>
          <a:xfrm>
            <a:off x="6260128" y="2019330"/>
            <a:ext cx="1502755" cy="593700"/>
            <a:chOff x="9592905" y="1695077"/>
            <a:chExt cx="1876521" cy="723684"/>
          </a:xfrm>
        </p:grpSpPr>
        <p:sp>
          <p:nvSpPr>
            <p:cNvPr id="254" name="Freeform 17"/>
            <p:cNvSpPr>
              <a:spLocks noEditPoints="1"/>
            </p:cNvSpPr>
            <p:nvPr/>
          </p:nvSpPr>
          <p:spPr bwMode="auto">
            <a:xfrm>
              <a:off x="9592905" y="1695077"/>
              <a:ext cx="1876521" cy="218880"/>
            </a:xfrm>
            <a:custGeom>
              <a:avLst/>
              <a:gdLst>
                <a:gd name="T0" fmla="*/ 192 w 1928"/>
                <a:gd name="T1" fmla="*/ 63 h 222"/>
                <a:gd name="T2" fmla="*/ 0 w 1928"/>
                <a:gd name="T3" fmla="*/ 181 h 222"/>
                <a:gd name="T4" fmla="*/ 97 w 1928"/>
                <a:gd name="T5" fmla="*/ 142 h 222"/>
                <a:gd name="T6" fmla="*/ 8 w 1928"/>
                <a:gd name="T7" fmla="*/ 177 h 222"/>
                <a:gd name="T8" fmla="*/ 6 w 1928"/>
                <a:gd name="T9" fmla="*/ 179 h 222"/>
                <a:gd name="T10" fmla="*/ 1808 w 1928"/>
                <a:gd name="T11" fmla="*/ 180 h 222"/>
                <a:gd name="T12" fmla="*/ 1876 w 1928"/>
                <a:gd name="T13" fmla="*/ 172 h 222"/>
                <a:gd name="T14" fmla="*/ 1912 w 1928"/>
                <a:gd name="T15" fmla="*/ 65 h 222"/>
                <a:gd name="T16" fmla="*/ 360 w 1928"/>
                <a:gd name="T17" fmla="*/ 90 h 222"/>
                <a:gd name="T18" fmla="*/ 315 w 1928"/>
                <a:gd name="T19" fmla="*/ 156 h 222"/>
                <a:gd name="T20" fmla="*/ 268 w 1928"/>
                <a:gd name="T21" fmla="*/ 182 h 222"/>
                <a:gd name="T22" fmla="*/ 7 w 1928"/>
                <a:gd name="T23" fmla="*/ 179 h 222"/>
                <a:gd name="T24" fmla="*/ 147 w 1928"/>
                <a:gd name="T25" fmla="*/ 33 h 222"/>
                <a:gd name="T26" fmla="*/ 930 w 1928"/>
                <a:gd name="T27" fmla="*/ 179 h 222"/>
                <a:gd name="T28" fmla="*/ 930 w 1928"/>
                <a:gd name="T29" fmla="*/ 123 h 222"/>
                <a:gd name="T30" fmla="*/ 881 w 1928"/>
                <a:gd name="T31" fmla="*/ 179 h 222"/>
                <a:gd name="T32" fmla="*/ 862 w 1928"/>
                <a:gd name="T33" fmla="*/ 98 h 222"/>
                <a:gd name="T34" fmla="*/ 827 w 1928"/>
                <a:gd name="T35" fmla="*/ 68 h 222"/>
                <a:gd name="T36" fmla="*/ 789 w 1928"/>
                <a:gd name="T37" fmla="*/ 110 h 222"/>
                <a:gd name="T38" fmla="*/ 1373 w 1928"/>
                <a:gd name="T39" fmla="*/ 108 h 222"/>
                <a:gd name="T40" fmla="*/ 1348 w 1928"/>
                <a:gd name="T41" fmla="*/ 113 h 222"/>
                <a:gd name="T42" fmla="*/ 1285 w 1928"/>
                <a:gd name="T43" fmla="*/ 179 h 222"/>
                <a:gd name="T44" fmla="*/ 1338 w 1928"/>
                <a:gd name="T45" fmla="*/ 133 h 222"/>
                <a:gd name="T46" fmla="*/ 1754 w 1928"/>
                <a:gd name="T47" fmla="*/ 65 h 222"/>
                <a:gd name="T48" fmla="*/ 1742 w 1928"/>
                <a:gd name="T49" fmla="*/ 132 h 222"/>
                <a:gd name="T50" fmla="*/ 1611 w 1928"/>
                <a:gd name="T51" fmla="*/ 120 h 222"/>
                <a:gd name="T52" fmla="*/ 1658 w 1928"/>
                <a:gd name="T53" fmla="*/ 77 h 222"/>
                <a:gd name="T54" fmla="*/ 1250 w 1928"/>
                <a:gd name="T55" fmla="*/ 99 h 222"/>
                <a:gd name="T56" fmla="*/ 1226 w 1928"/>
                <a:gd name="T57" fmla="*/ 132 h 222"/>
                <a:gd name="T58" fmla="*/ 729 w 1928"/>
                <a:gd name="T59" fmla="*/ 182 h 222"/>
                <a:gd name="T60" fmla="*/ 552 w 1928"/>
                <a:gd name="T61" fmla="*/ 158 h 222"/>
                <a:gd name="T62" fmla="*/ 1106 w 1928"/>
                <a:gd name="T63" fmla="*/ 100 h 222"/>
                <a:gd name="T64" fmla="*/ 1028 w 1928"/>
                <a:gd name="T65" fmla="*/ 98 h 222"/>
                <a:gd name="T66" fmla="*/ 1117 w 1928"/>
                <a:gd name="T67" fmla="*/ 98 h 222"/>
                <a:gd name="T68" fmla="*/ 1170 w 1928"/>
                <a:gd name="T69" fmla="*/ 121 h 222"/>
                <a:gd name="T70" fmla="*/ 1132 w 1928"/>
                <a:gd name="T71" fmla="*/ 109 h 222"/>
                <a:gd name="T72" fmla="*/ 1559 w 1928"/>
                <a:gd name="T73" fmla="*/ 152 h 222"/>
                <a:gd name="T74" fmla="*/ 1563 w 1928"/>
                <a:gd name="T75" fmla="*/ 139 h 222"/>
                <a:gd name="T76" fmla="*/ 687 w 1928"/>
                <a:gd name="T77" fmla="*/ 144 h 222"/>
                <a:gd name="T78" fmla="*/ 666 w 1928"/>
                <a:gd name="T79" fmla="*/ 96 h 222"/>
                <a:gd name="T80" fmla="*/ 1513 w 1928"/>
                <a:gd name="T81" fmla="*/ 99 h 222"/>
                <a:gd name="T82" fmla="*/ 1469 w 1928"/>
                <a:gd name="T83" fmla="*/ 155 h 222"/>
                <a:gd name="T84" fmla="*/ 490 w 1928"/>
                <a:gd name="T85" fmla="*/ 114 h 222"/>
                <a:gd name="T86" fmla="*/ 488 w 1928"/>
                <a:gd name="T87" fmla="*/ 166 h 222"/>
                <a:gd name="T88" fmla="*/ 519 w 1928"/>
                <a:gd name="T89" fmla="*/ 129 h 222"/>
                <a:gd name="T90" fmla="*/ 1438 w 1928"/>
                <a:gd name="T91" fmla="*/ 179 h 222"/>
                <a:gd name="T92" fmla="*/ 400 w 1928"/>
                <a:gd name="T93" fmla="*/ 98 h 222"/>
                <a:gd name="T94" fmla="*/ 396 w 1928"/>
                <a:gd name="T95" fmla="*/ 71 h 222"/>
                <a:gd name="T96" fmla="*/ 11 w 1928"/>
                <a:gd name="T97" fmla="*/ 177 h 222"/>
                <a:gd name="T98" fmla="*/ 3 w 1928"/>
                <a:gd name="T99" fmla="*/ 181 h 222"/>
                <a:gd name="T100" fmla="*/ 5 w 1928"/>
                <a:gd name="T101" fmla="*/ 179 h 222"/>
                <a:gd name="T102" fmla="*/ 10 w 1928"/>
                <a:gd name="T103" fmla="*/ 177 h 222"/>
                <a:gd name="T104" fmla="*/ 6 w 1928"/>
                <a:gd name="T105" fmla="*/ 178 h 222"/>
                <a:gd name="T106" fmla="*/ 8 w 1928"/>
                <a:gd name="T107" fmla="*/ 177 h 222"/>
                <a:gd name="T108" fmla="*/ 12 w 1928"/>
                <a:gd name="T109" fmla="*/ 174 h 222"/>
                <a:gd name="T110" fmla="*/ 6 w 1928"/>
                <a:gd name="T111" fmla="*/ 178 h 222"/>
                <a:gd name="T112" fmla="*/ 6 w 1928"/>
                <a:gd name="T113" fmla="*/ 180 h 222"/>
                <a:gd name="T114" fmla="*/ 971 w 1928"/>
                <a:gd name="T115" fmla="*/ 78 h 222"/>
                <a:gd name="T116" fmla="*/ 1762 w 1928"/>
                <a:gd name="T117" fmla="*/ 79 h 222"/>
                <a:gd name="T118" fmla="*/ 1250 w 1928"/>
                <a:gd name="T119" fmla="*/ 156 h 222"/>
                <a:gd name="T120" fmla="*/ 767 w 1928"/>
                <a:gd name="T121" fmla="*/ 12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8" h="222">
                  <a:moveTo>
                    <a:pt x="16" y="175"/>
                  </a:moveTo>
                  <a:cubicBezTo>
                    <a:pt x="22" y="173"/>
                    <a:pt x="27" y="171"/>
                    <a:pt x="33" y="169"/>
                  </a:cubicBezTo>
                  <a:cubicBezTo>
                    <a:pt x="46" y="165"/>
                    <a:pt x="61" y="162"/>
                    <a:pt x="75" y="160"/>
                  </a:cubicBezTo>
                  <a:cubicBezTo>
                    <a:pt x="85" y="158"/>
                    <a:pt x="96" y="158"/>
                    <a:pt x="106" y="158"/>
                  </a:cubicBezTo>
                  <a:cubicBezTo>
                    <a:pt x="121" y="159"/>
                    <a:pt x="136" y="160"/>
                    <a:pt x="150" y="164"/>
                  </a:cubicBezTo>
                  <a:cubicBezTo>
                    <a:pt x="151" y="164"/>
                    <a:pt x="153" y="164"/>
                    <a:pt x="154" y="163"/>
                  </a:cubicBezTo>
                  <a:cubicBezTo>
                    <a:pt x="155" y="163"/>
                    <a:pt x="155" y="163"/>
                    <a:pt x="155" y="163"/>
                  </a:cubicBezTo>
                  <a:cubicBezTo>
                    <a:pt x="155" y="162"/>
                    <a:pt x="155" y="161"/>
                    <a:pt x="155" y="161"/>
                  </a:cubicBezTo>
                  <a:cubicBezTo>
                    <a:pt x="155" y="141"/>
                    <a:pt x="155" y="121"/>
                    <a:pt x="155" y="101"/>
                  </a:cubicBezTo>
                  <a:cubicBezTo>
                    <a:pt x="155" y="99"/>
                    <a:pt x="155" y="98"/>
                    <a:pt x="156" y="97"/>
                  </a:cubicBezTo>
                  <a:cubicBezTo>
                    <a:pt x="167" y="88"/>
                    <a:pt x="177" y="79"/>
                    <a:pt x="187" y="68"/>
                  </a:cubicBezTo>
                  <a:cubicBezTo>
                    <a:pt x="188" y="67"/>
                    <a:pt x="190" y="65"/>
                    <a:pt x="192" y="63"/>
                  </a:cubicBezTo>
                  <a:cubicBezTo>
                    <a:pt x="192" y="62"/>
                    <a:pt x="193" y="62"/>
                    <a:pt x="194" y="62"/>
                  </a:cubicBezTo>
                  <a:cubicBezTo>
                    <a:pt x="195" y="63"/>
                    <a:pt x="196" y="64"/>
                    <a:pt x="196" y="66"/>
                  </a:cubicBezTo>
                  <a:cubicBezTo>
                    <a:pt x="196" y="104"/>
                    <a:pt x="196" y="142"/>
                    <a:pt x="196" y="179"/>
                  </a:cubicBezTo>
                  <a:cubicBezTo>
                    <a:pt x="196" y="180"/>
                    <a:pt x="196" y="182"/>
                    <a:pt x="195" y="182"/>
                  </a:cubicBezTo>
                  <a:cubicBezTo>
                    <a:pt x="194" y="183"/>
                    <a:pt x="192" y="184"/>
                    <a:pt x="191" y="183"/>
                  </a:cubicBezTo>
                  <a:cubicBezTo>
                    <a:pt x="187" y="182"/>
                    <a:pt x="183" y="180"/>
                    <a:pt x="179" y="179"/>
                  </a:cubicBezTo>
                  <a:cubicBezTo>
                    <a:pt x="166" y="175"/>
                    <a:pt x="152" y="172"/>
                    <a:pt x="138" y="170"/>
                  </a:cubicBezTo>
                  <a:cubicBezTo>
                    <a:pt x="121" y="168"/>
                    <a:pt x="104" y="167"/>
                    <a:pt x="87" y="168"/>
                  </a:cubicBezTo>
                  <a:cubicBezTo>
                    <a:pt x="61" y="168"/>
                    <a:pt x="35" y="172"/>
                    <a:pt x="10" y="180"/>
                  </a:cubicBezTo>
                  <a:cubicBezTo>
                    <a:pt x="8" y="180"/>
                    <a:pt x="6" y="181"/>
                    <a:pt x="3" y="182"/>
                  </a:cubicBezTo>
                  <a:cubicBezTo>
                    <a:pt x="3" y="182"/>
                    <a:pt x="2" y="182"/>
                    <a:pt x="2" y="182"/>
                  </a:cubicBezTo>
                  <a:cubicBezTo>
                    <a:pt x="1" y="183"/>
                    <a:pt x="0" y="183"/>
                    <a:pt x="0" y="181"/>
                  </a:cubicBezTo>
                  <a:cubicBezTo>
                    <a:pt x="0" y="180"/>
                    <a:pt x="0" y="178"/>
                    <a:pt x="0" y="177"/>
                  </a:cubicBezTo>
                  <a:cubicBezTo>
                    <a:pt x="0" y="175"/>
                    <a:pt x="1" y="172"/>
                    <a:pt x="0" y="170"/>
                  </a:cubicBezTo>
                  <a:cubicBezTo>
                    <a:pt x="0" y="169"/>
                    <a:pt x="1" y="167"/>
                    <a:pt x="2" y="166"/>
                  </a:cubicBezTo>
                  <a:cubicBezTo>
                    <a:pt x="13" y="154"/>
                    <a:pt x="24" y="141"/>
                    <a:pt x="34" y="128"/>
                  </a:cubicBezTo>
                  <a:cubicBezTo>
                    <a:pt x="54" y="100"/>
                    <a:pt x="70" y="71"/>
                    <a:pt x="82" y="39"/>
                  </a:cubicBezTo>
                  <a:cubicBezTo>
                    <a:pt x="86" y="27"/>
                    <a:pt x="90" y="15"/>
                    <a:pt x="92" y="3"/>
                  </a:cubicBezTo>
                  <a:cubicBezTo>
                    <a:pt x="92" y="3"/>
                    <a:pt x="92" y="3"/>
                    <a:pt x="92" y="2"/>
                  </a:cubicBezTo>
                  <a:cubicBezTo>
                    <a:pt x="93" y="0"/>
                    <a:pt x="93" y="0"/>
                    <a:pt x="95" y="0"/>
                  </a:cubicBezTo>
                  <a:cubicBezTo>
                    <a:pt x="96" y="1"/>
                    <a:pt x="96" y="1"/>
                    <a:pt x="96" y="1"/>
                  </a:cubicBezTo>
                  <a:cubicBezTo>
                    <a:pt x="97" y="1"/>
                    <a:pt x="97" y="1"/>
                    <a:pt x="97" y="2"/>
                  </a:cubicBezTo>
                  <a:cubicBezTo>
                    <a:pt x="97" y="2"/>
                    <a:pt x="97" y="3"/>
                    <a:pt x="97" y="3"/>
                  </a:cubicBezTo>
                  <a:cubicBezTo>
                    <a:pt x="97" y="50"/>
                    <a:pt x="97" y="96"/>
                    <a:pt x="97" y="142"/>
                  </a:cubicBezTo>
                  <a:cubicBezTo>
                    <a:pt x="97" y="145"/>
                    <a:pt x="98" y="144"/>
                    <a:pt x="95" y="145"/>
                  </a:cubicBezTo>
                  <a:cubicBezTo>
                    <a:pt x="93" y="146"/>
                    <a:pt x="91" y="145"/>
                    <a:pt x="89" y="146"/>
                  </a:cubicBezTo>
                  <a:cubicBezTo>
                    <a:pt x="68" y="148"/>
                    <a:pt x="49" y="154"/>
                    <a:pt x="31" y="163"/>
                  </a:cubicBezTo>
                  <a:cubicBezTo>
                    <a:pt x="26" y="165"/>
                    <a:pt x="21" y="168"/>
                    <a:pt x="16" y="171"/>
                  </a:cubicBezTo>
                  <a:cubicBezTo>
                    <a:pt x="16" y="172"/>
                    <a:pt x="15" y="172"/>
                    <a:pt x="14" y="173"/>
                  </a:cubicBezTo>
                  <a:cubicBezTo>
                    <a:pt x="14" y="173"/>
                    <a:pt x="13" y="174"/>
                    <a:pt x="12" y="174"/>
                  </a:cubicBezTo>
                  <a:cubicBezTo>
                    <a:pt x="12" y="174"/>
                    <a:pt x="12" y="174"/>
                    <a:pt x="12" y="174"/>
                  </a:cubicBezTo>
                  <a:cubicBezTo>
                    <a:pt x="11" y="175"/>
                    <a:pt x="11" y="175"/>
                    <a:pt x="10" y="175"/>
                  </a:cubicBezTo>
                  <a:cubicBezTo>
                    <a:pt x="10" y="175"/>
                    <a:pt x="10" y="176"/>
                    <a:pt x="9" y="176"/>
                  </a:cubicBezTo>
                  <a:cubicBezTo>
                    <a:pt x="9" y="176"/>
                    <a:pt x="9" y="176"/>
                    <a:pt x="9" y="176"/>
                  </a:cubicBezTo>
                  <a:cubicBezTo>
                    <a:pt x="9" y="176"/>
                    <a:pt x="8" y="177"/>
                    <a:pt x="8" y="177"/>
                  </a:cubicBezTo>
                  <a:cubicBezTo>
                    <a:pt x="8" y="177"/>
                    <a:pt x="8" y="177"/>
                    <a:pt x="8" y="177"/>
                  </a:cubicBezTo>
                  <a:cubicBezTo>
                    <a:pt x="7" y="177"/>
                    <a:pt x="7" y="178"/>
                    <a:pt x="7" y="178"/>
                  </a:cubicBezTo>
                  <a:cubicBezTo>
                    <a:pt x="7" y="178"/>
                    <a:pt x="6" y="178"/>
                    <a:pt x="6" y="178"/>
                  </a:cubicBezTo>
                  <a:cubicBezTo>
                    <a:pt x="6" y="178"/>
                    <a:pt x="6" y="178"/>
                    <a:pt x="6" y="178"/>
                  </a:cubicBezTo>
                  <a:cubicBezTo>
                    <a:pt x="6" y="179"/>
                    <a:pt x="5" y="179"/>
                    <a:pt x="5" y="179"/>
                  </a:cubicBezTo>
                  <a:cubicBezTo>
                    <a:pt x="5" y="179"/>
                    <a:pt x="5" y="179"/>
                    <a:pt x="5" y="179"/>
                  </a:cubicBezTo>
                  <a:cubicBezTo>
                    <a:pt x="5" y="179"/>
                    <a:pt x="5" y="179"/>
                    <a:pt x="4" y="180"/>
                  </a:cubicBezTo>
                  <a:cubicBezTo>
                    <a:pt x="4" y="180"/>
                    <a:pt x="4" y="180"/>
                    <a:pt x="4" y="180"/>
                  </a:cubicBezTo>
                  <a:cubicBezTo>
                    <a:pt x="4" y="180"/>
                    <a:pt x="3" y="180"/>
                    <a:pt x="3" y="181"/>
                  </a:cubicBezTo>
                  <a:cubicBezTo>
                    <a:pt x="3" y="181"/>
                    <a:pt x="4" y="180"/>
                    <a:pt x="4" y="180"/>
                  </a:cubicBezTo>
                  <a:cubicBezTo>
                    <a:pt x="5" y="180"/>
                    <a:pt x="5" y="180"/>
                    <a:pt x="5" y="180"/>
                  </a:cubicBezTo>
                  <a:cubicBezTo>
                    <a:pt x="5" y="180"/>
                    <a:pt x="5" y="180"/>
                    <a:pt x="6" y="179"/>
                  </a:cubicBezTo>
                  <a:cubicBezTo>
                    <a:pt x="6" y="179"/>
                    <a:pt x="6" y="179"/>
                    <a:pt x="6" y="179"/>
                  </a:cubicBezTo>
                  <a:cubicBezTo>
                    <a:pt x="7" y="179"/>
                    <a:pt x="7" y="179"/>
                    <a:pt x="7" y="179"/>
                  </a:cubicBezTo>
                  <a:cubicBezTo>
                    <a:pt x="8" y="178"/>
                    <a:pt x="8" y="178"/>
                    <a:pt x="8" y="178"/>
                  </a:cubicBezTo>
                  <a:cubicBezTo>
                    <a:pt x="9" y="178"/>
                    <a:pt x="10" y="177"/>
                    <a:pt x="10" y="177"/>
                  </a:cubicBezTo>
                  <a:cubicBezTo>
                    <a:pt x="12" y="176"/>
                    <a:pt x="14" y="175"/>
                    <a:pt x="16" y="175"/>
                  </a:cubicBezTo>
                  <a:close/>
                  <a:moveTo>
                    <a:pt x="1867" y="157"/>
                  </a:moveTo>
                  <a:cubicBezTo>
                    <a:pt x="1861" y="143"/>
                    <a:pt x="1855" y="130"/>
                    <a:pt x="1849" y="116"/>
                  </a:cubicBezTo>
                  <a:cubicBezTo>
                    <a:pt x="1841" y="100"/>
                    <a:pt x="1834" y="83"/>
                    <a:pt x="1827" y="67"/>
                  </a:cubicBezTo>
                  <a:cubicBezTo>
                    <a:pt x="1826" y="65"/>
                    <a:pt x="1826" y="65"/>
                    <a:pt x="1824" y="65"/>
                  </a:cubicBezTo>
                  <a:cubicBezTo>
                    <a:pt x="1819" y="65"/>
                    <a:pt x="1815" y="65"/>
                    <a:pt x="1810" y="65"/>
                  </a:cubicBezTo>
                  <a:cubicBezTo>
                    <a:pt x="1807" y="65"/>
                    <a:pt x="1808" y="64"/>
                    <a:pt x="1808" y="67"/>
                  </a:cubicBezTo>
                  <a:cubicBezTo>
                    <a:pt x="1808" y="105"/>
                    <a:pt x="1808" y="142"/>
                    <a:pt x="1808" y="179"/>
                  </a:cubicBezTo>
                  <a:cubicBezTo>
                    <a:pt x="1808" y="179"/>
                    <a:pt x="1808" y="180"/>
                    <a:pt x="1808" y="180"/>
                  </a:cubicBezTo>
                  <a:cubicBezTo>
                    <a:pt x="1808" y="182"/>
                    <a:pt x="1808" y="182"/>
                    <a:pt x="1810" y="182"/>
                  </a:cubicBezTo>
                  <a:cubicBezTo>
                    <a:pt x="1813" y="182"/>
                    <a:pt x="1816" y="182"/>
                    <a:pt x="1819" y="182"/>
                  </a:cubicBezTo>
                  <a:cubicBezTo>
                    <a:pt x="1821" y="182"/>
                    <a:pt x="1821" y="182"/>
                    <a:pt x="1821" y="179"/>
                  </a:cubicBezTo>
                  <a:cubicBezTo>
                    <a:pt x="1821" y="149"/>
                    <a:pt x="1821" y="119"/>
                    <a:pt x="1821" y="89"/>
                  </a:cubicBezTo>
                  <a:cubicBezTo>
                    <a:pt x="1821" y="88"/>
                    <a:pt x="1821" y="87"/>
                    <a:pt x="1822" y="86"/>
                  </a:cubicBezTo>
                  <a:cubicBezTo>
                    <a:pt x="1822" y="87"/>
                    <a:pt x="1822" y="88"/>
                    <a:pt x="1822" y="88"/>
                  </a:cubicBezTo>
                  <a:cubicBezTo>
                    <a:pt x="1834" y="114"/>
                    <a:pt x="1845" y="140"/>
                    <a:pt x="1857" y="165"/>
                  </a:cubicBezTo>
                  <a:cubicBezTo>
                    <a:pt x="1859" y="170"/>
                    <a:pt x="1862" y="175"/>
                    <a:pt x="1864" y="181"/>
                  </a:cubicBezTo>
                  <a:cubicBezTo>
                    <a:pt x="1864" y="182"/>
                    <a:pt x="1865" y="182"/>
                    <a:pt x="1866" y="182"/>
                  </a:cubicBezTo>
                  <a:cubicBezTo>
                    <a:pt x="1867" y="182"/>
                    <a:pt x="1868" y="182"/>
                    <a:pt x="1870" y="182"/>
                  </a:cubicBezTo>
                  <a:cubicBezTo>
                    <a:pt x="1871" y="182"/>
                    <a:pt x="1871" y="181"/>
                    <a:pt x="1872" y="181"/>
                  </a:cubicBezTo>
                  <a:cubicBezTo>
                    <a:pt x="1873" y="178"/>
                    <a:pt x="1874" y="175"/>
                    <a:pt x="1876" y="172"/>
                  </a:cubicBezTo>
                  <a:cubicBezTo>
                    <a:pt x="1888" y="144"/>
                    <a:pt x="1900" y="117"/>
                    <a:pt x="1912" y="89"/>
                  </a:cubicBezTo>
                  <a:cubicBezTo>
                    <a:pt x="1913" y="88"/>
                    <a:pt x="1913" y="88"/>
                    <a:pt x="1914" y="87"/>
                  </a:cubicBezTo>
                  <a:cubicBezTo>
                    <a:pt x="1914" y="88"/>
                    <a:pt x="1914" y="89"/>
                    <a:pt x="1914" y="89"/>
                  </a:cubicBezTo>
                  <a:cubicBezTo>
                    <a:pt x="1914" y="119"/>
                    <a:pt x="1914" y="149"/>
                    <a:pt x="1914" y="179"/>
                  </a:cubicBezTo>
                  <a:cubicBezTo>
                    <a:pt x="1914" y="180"/>
                    <a:pt x="1914" y="180"/>
                    <a:pt x="1914" y="181"/>
                  </a:cubicBezTo>
                  <a:cubicBezTo>
                    <a:pt x="1914" y="182"/>
                    <a:pt x="1914" y="182"/>
                    <a:pt x="1915" y="182"/>
                  </a:cubicBezTo>
                  <a:cubicBezTo>
                    <a:pt x="1918" y="182"/>
                    <a:pt x="1922" y="182"/>
                    <a:pt x="1925" y="182"/>
                  </a:cubicBezTo>
                  <a:cubicBezTo>
                    <a:pt x="1928" y="182"/>
                    <a:pt x="1927" y="182"/>
                    <a:pt x="1927" y="179"/>
                  </a:cubicBezTo>
                  <a:cubicBezTo>
                    <a:pt x="1927" y="142"/>
                    <a:pt x="1927" y="105"/>
                    <a:pt x="1927" y="67"/>
                  </a:cubicBezTo>
                  <a:cubicBezTo>
                    <a:pt x="1927" y="67"/>
                    <a:pt x="1927" y="67"/>
                    <a:pt x="1927" y="66"/>
                  </a:cubicBezTo>
                  <a:cubicBezTo>
                    <a:pt x="1927" y="65"/>
                    <a:pt x="1927" y="65"/>
                    <a:pt x="1926" y="65"/>
                  </a:cubicBezTo>
                  <a:cubicBezTo>
                    <a:pt x="1921" y="65"/>
                    <a:pt x="1917" y="65"/>
                    <a:pt x="1912" y="65"/>
                  </a:cubicBezTo>
                  <a:cubicBezTo>
                    <a:pt x="1911" y="65"/>
                    <a:pt x="1910" y="65"/>
                    <a:pt x="1909" y="67"/>
                  </a:cubicBezTo>
                  <a:cubicBezTo>
                    <a:pt x="1896" y="97"/>
                    <a:pt x="1882" y="127"/>
                    <a:pt x="1869" y="156"/>
                  </a:cubicBezTo>
                  <a:cubicBezTo>
                    <a:pt x="1868" y="157"/>
                    <a:pt x="1868" y="158"/>
                    <a:pt x="1868" y="158"/>
                  </a:cubicBezTo>
                  <a:cubicBezTo>
                    <a:pt x="1867" y="158"/>
                    <a:pt x="1867" y="157"/>
                    <a:pt x="1867" y="157"/>
                  </a:cubicBezTo>
                  <a:close/>
                  <a:moveTo>
                    <a:pt x="269" y="88"/>
                  </a:moveTo>
                  <a:cubicBezTo>
                    <a:pt x="282" y="118"/>
                    <a:pt x="295" y="148"/>
                    <a:pt x="309" y="178"/>
                  </a:cubicBezTo>
                  <a:cubicBezTo>
                    <a:pt x="309" y="179"/>
                    <a:pt x="310" y="181"/>
                    <a:pt x="311" y="182"/>
                  </a:cubicBezTo>
                  <a:cubicBezTo>
                    <a:pt x="312" y="182"/>
                    <a:pt x="314" y="182"/>
                    <a:pt x="315" y="182"/>
                  </a:cubicBezTo>
                  <a:cubicBezTo>
                    <a:pt x="317" y="182"/>
                    <a:pt x="318" y="182"/>
                    <a:pt x="318" y="180"/>
                  </a:cubicBezTo>
                  <a:cubicBezTo>
                    <a:pt x="332" y="150"/>
                    <a:pt x="345" y="119"/>
                    <a:pt x="359" y="88"/>
                  </a:cubicBezTo>
                  <a:cubicBezTo>
                    <a:pt x="359" y="88"/>
                    <a:pt x="359" y="87"/>
                    <a:pt x="360" y="87"/>
                  </a:cubicBezTo>
                  <a:cubicBezTo>
                    <a:pt x="360" y="88"/>
                    <a:pt x="360" y="89"/>
                    <a:pt x="360" y="90"/>
                  </a:cubicBezTo>
                  <a:cubicBezTo>
                    <a:pt x="360" y="119"/>
                    <a:pt x="360" y="149"/>
                    <a:pt x="360" y="179"/>
                  </a:cubicBezTo>
                  <a:cubicBezTo>
                    <a:pt x="360" y="179"/>
                    <a:pt x="360" y="180"/>
                    <a:pt x="360" y="180"/>
                  </a:cubicBezTo>
                  <a:cubicBezTo>
                    <a:pt x="360" y="182"/>
                    <a:pt x="360" y="182"/>
                    <a:pt x="361" y="182"/>
                  </a:cubicBezTo>
                  <a:cubicBezTo>
                    <a:pt x="365" y="182"/>
                    <a:pt x="368" y="182"/>
                    <a:pt x="371" y="182"/>
                  </a:cubicBezTo>
                  <a:cubicBezTo>
                    <a:pt x="374" y="182"/>
                    <a:pt x="374" y="182"/>
                    <a:pt x="374" y="179"/>
                  </a:cubicBezTo>
                  <a:cubicBezTo>
                    <a:pt x="374" y="142"/>
                    <a:pt x="374" y="105"/>
                    <a:pt x="374" y="67"/>
                  </a:cubicBezTo>
                  <a:cubicBezTo>
                    <a:pt x="374" y="67"/>
                    <a:pt x="374" y="67"/>
                    <a:pt x="374" y="66"/>
                  </a:cubicBezTo>
                  <a:cubicBezTo>
                    <a:pt x="374" y="65"/>
                    <a:pt x="374" y="65"/>
                    <a:pt x="372" y="65"/>
                  </a:cubicBezTo>
                  <a:cubicBezTo>
                    <a:pt x="367" y="65"/>
                    <a:pt x="363" y="65"/>
                    <a:pt x="358" y="65"/>
                  </a:cubicBezTo>
                  <a:cubicBezTo>
                    <a:pt x="357" y="65"/>
                    <a:pt x="356" y="65"/>
                    <a:pt x="356" y="66"/>
                  </a:cubicBezTo>
                  <a:cubicBezTo>
                    <a:pt x="356" y="66"/>
                    <a:pt x="356" y="67"/>
                    <a:pt x="356" y="67"/>
                  </a:cubicBezTo>
                  <a:cubicBezTo>
                    <a:pt x="342" y="97"/>
                    <a:pt x="329" y="127"/>
                    <a:pt x="315" y="156"/>
                  </a:cubicBezTo>
                  <a:cubicBezTo>
                    <a:pt x="315" y="157"/>
                    <a:pt x="315" y="158"/>
                    <a:pt x="314" y="158"/>
                  </a:cubicBezTo>
                  <a:cubicBezTo>
                    <a:pt x="313" y="158"/>
                    <a:pt x="313" y="157"/>
                    <a:pt x="313" y="157"/>
                  </a:cubicBezTo>
                  <a:cubicBezTo>
                    <a:pt x="311" y="151"/>
                    <a:pt x="308" y="146"/>
                    <a:pt x="306" y="140"/>
                  </a:cubicBezTo>
                  <a:cubicBezTo>
                    <a:pt x="295" y="116"/>
                    <a:pt x="284" y="91"/>
                    <a:pt x="273" y="67"/>
                  </a:cubicBezTo>
                  <a:cubicBezTo>
                    <a:pt x="273" y="65"/>
                    <a:pt x="272" y="65"/>
                    <a:pt x="270" y="65"/>
                  </a:cubicBezTo>
                  <a:cubicBezTo>
                    <a:pt x="266" y="65"/>
                    <a:pt x="261" y="65"/>
                    <a:pt x="257" y="65"/>
                  </a:cubicBezTo>
                  <a:cubicBezTo>
                    <a:pt x="254" y="65"/>
                    <a:pt x="254" y="65"/>
                    <a:pt x="254" y="67"/>
                  </a:cubicBezTo>
                  <a:cubicBezTo>
                    <a:pt x="254" y="105"/>
                    <a:pt x="254" y="142"/>
                    <a:pt x="254" y="179"/>
                  </a:cubicBezTo>
                  <a:cubicBezTo>
                    <a:pt x="254" y="180"/>
                    <a:pt x="254" y="180"/>
                    <a:pt x="254" y="181"/>
                  </a:cubicBezTo>
                  <a:cubicBezTo>
                    <a:pt x="254" y="182"/>
                    <a:pt x="255" y="182"/>
                    <a:pt x="255" y="182"/>
                  </a:cubicBezTo>
                  <a:cubicBezTo>
                    <a:pt x="259" y="182"/>
                    <a:pt x="262" y="182"/>
                    <a:pt x="266" y="182"/>
                  </a:cubicBezTo>
                  <a:cubicBezTo>
                    <a:pt x="266" y="182"/>
                    <a:pt x="267" y="182"/>
                    <a:pt x="268" y="182"/>
                  </a:cubicBezTo>
                  <a:cubicBezTo>
                    <a:pt x="268" y="150"/>
                    <a:pt x="268" y="118"/>
                    <a:pt x="268" y="86"/>
                  </a:cubicBezTo>
                  <a:cubicBezTo>
                    <a:pt x="268" y="87"/>
                    <a:pt x="269" y="88"/>
                    <a:pt x="269" y="88"/>
                  </a:cubicBezTo>
                  <a:close/>
                  <a:moveTo>
                    <a:pt x="14" y="173"/>
                  </a:moveTo>
                  <a:cubicBezTo>
                    <a:pt x="14" y="173"/>
                    <a:pt x="13" y="174"/>
                    <a:pt x="12" y="174"/>
                  </a:cubicBezTo>
                  <a:cubicBezTo>
                    <a:pt x="12" y="174"/>
                    <a:pt x="12" y="174"/>
                    <a:pt x="11" y="174"/>
                  </a:cubicBezTo>
                  <a:cubicBezTo>
                    <a:pt x="11" y="175"/>
                    <a:pt x="11" y="175"/>
                    <a:pt x="10" y="175"/>
                  </a:cubicBezTo>
                  <a:cubicBezTo>
                    <a:pt x="10" y="175"/>
                    <a:pt x="10" y="176"/>
                    <a:pt x="9" y="176"/>
                  </a:cubicBezTo>
                  <a:cubicBezTo>
                    <a:pt x="9" y="176"/>
                    <a:pt x="9" y="176"/>
                    <a:pt x="9" y="176"/>
                  </a:cubicBezTo>
                  <a:cubicBezTo>
                    <a:pt x="8" y="176"/>
                    <a:pt x="8" y="177"/>
                    <a:pt x="8" y="177"/>
                  </a:cubicBezTo>
                  <a:cubicBezTo>
                    <a:pt x="8" y="177"/>
                    <a:pt x="7" y="177"/>
                    <a:pt x="7" y="177"/>
                  </a:cubicBezTo>
                  <a:cubicBezTo>
                    <a:pt x="7" y="177"/>
                    <a:pt x="7" y="178"/>
                    <a:pt x="7" y="178"/>
                  </a:cubicBezTo>
                  <a:cubicBezTo>
                    <a:pt x="7" y="178"/>
                    <a:pt x="7" y="179"/>
                    <a:pt x="7" y="179"/>
                  </a:cubicBezTo>
                  <a:cubicBezTo>
                    <a:pt x="7" y="179"/>
                    <a:pt x="8" y="179"/>
                    <a:pt x="8" y="178"/>
                  </a:cubicBezTo>
                  <a:cubicBezTo>
                    <a:pt x="9" y="178"/>
                    <a:pt x="10" y="178"/>
                    <a:pt x="10" y="177"/>
                  </a:cubicBezTo>
                  <a:cubicBezTo>
                    <a:pt x="12" y="176"/>
                    <a:pt x="14" y="176"/>
                    <a:pt x="15" y="174"/>
                  </a:cubicBezTo>
                  <a:cubicBezTo>
                    <a:pt x="16" y="174"/>
                    <a:pt x="16" y="174"/>
                    <a:pt x="16" y="174"/>
                  </a:cubicBezTo>
                  <a:cubicBezTo>
                    <a:pt x="40" y="163"/>
                    <a:pt x="64" y="157"/>
                    <a:pt x="90" y="156"/>
                  </a:cubicBezTo>
                  <a:cubicBezTo>
                    <a:pt x="100" y="155"/>
                    <a:pt x="109" y="155"/>
                    <a:pt x="118" y="156"/>
                  </a:cubicBezTo>
                  <a:cubicBezTo>
                    <a:pt x="126" y="157"/>
                    <a:pt x="134" y="158"/>
                    <a:pt x="142" y="159"/>
                  </a:cubicBezTo>
                  <a:cubicBezTo>
                    <a:pt x="145" y="160"/>
                    <a:pt x="147" y="160"/>
                    <a:pt x="149" y="160"/>
                  </a:cubicBezTo>
                  <a:cubicBezTo>
                    <a:pt x="151" y="159"/>
                    <a:pt x="151" y="159"/>
                    <a:pt x="151" y="157"/>
                  </a:cubicBezTo>
                  <a:cubicBezTo>
                    <a:pt x="151" y="116"/>
                    <a:pt x="151" y="76"/>
                    <a:pt x="151" y="36"/>
                  </a:cubicBezTo>
                  <a:cubicBezTo>
                    <a:pt x="151" y="32"/>
                    <a:pt x="152" y="33"/>
                    <a:pt x="149" y="32"/>
                  </a:cubicBezTo>
                  <a:cubicBezTo>
                    <a:pt x="147" y="32"/>
                    <a:pt x="147" y="32"/>
                    <a:pt x="147" y="33"/>
                  </a:cubicBezTo>
                  <a:cubicBezTo>
                    <a:pt x="144" y="39"/>
                    <a:pt x="141" y="45"/>
                    <a:pt x="139" y="50"/>
                  </a:cubicBezTo>
                  <a:cubicBezTo>
                    <a:pt x="129" y="69"/>
                    <a:pt x="117" y="87"/>
                    <a:pt x="102" y="102"/>
                  </a:cubicBezTo>
                  <a:cubicBezTo>
                    <a:pt x="101" y="103"/>
                    <a:pt x="101" y="104"/>
                    <a:pt x="101" y="105"/>
                  </a:cubicBezTo>
                  <a:cubicBezTo>
                    <a:pt x="101" y="118"/>
                    <a:pt x="101" y="131"/>
                    <a:pt x="101" y="145"/>
                  </a:cubicBezTo>
                  <a:cubicBezTo>
                    <a:pt x="101" y="145"/>
                    <a:pt x="101" y="146"/>
                    <a:pt x="101" y="146"/>
                  </a:cubicBezTo>
                  <a:cubicBezTo>
                    <a:pt x="101" y="147"/>
                    <a:pt x="100" y="147"/>
                    <a:pt x="100" y="148"/>
                  </a:cubicBezTo>
                  <a:cubicBezTo>
                    <a:pt x="99" y="148"/>
                    <a:pt x="98" y="148"/>
                    <a:pt x="98" y="148"/>
                  </a:cubicBezTo>
                  <a:cubicBezTo>
                    <a:pt x="92" y="149"/>
                    <a:pt x="86" y="149"/>
                    <a:pt x="79" y="150"/>
                  </a:cubicBezTo>
                  <a:cubicBezTo>
                    <a:pt x="64" y="153"/>
                    <a:pt x="49" y="157"/>
                    <a:pt x="34" y="163"/>
                  </a:cubicBezTo>
                  <a:cubicBezTo>
                    <a:pt x="28" y="166"/>
                    <a:pt x="22" y="169"/>
                    <a:pt x="17" y="171"/>
                  </a:cubicBezTo>
                  <a:cubicBezTo>
                    <a:pt x="16" y="172"/>
                    <a:pt x="15" y="172"/>
                    <a:pt x="14" y="173"/>
                  </a:cubicBezTo>
                  <a:close/>
                  <a:moveTo>
                    <a:pt x="930" y="179"/>
                  </a:moveTo>
                  <a:cubicBezTo>
                    <a:pt x="930" y="180"/>
                    <a:pt x="930" y="180"/>
                    <a:pt x="930" y="181"/>
                  </a:cubicBezTo>
                  <a:cubicBezTo>
                    <a:pt x="930" y="182"/>
                    <a:pt x="930" y="182"/>
                    <a:pt x="930" y="182"/>
                  </a:cubicBezTo>
                  <a:cubicBezTo>
                    <a:pt x="931" y="182"/>
                    <a:pt x="931" y="182"/>
                    <a:pt x="932" y="182"/>
                  </a:cubicBezTo>
                  <a:cubicBezTo>
                    <a:pt x="942" y="182"/>
                    <a:pt x="952" y="182"/>
                    <a:pt x="963" y="182"/>
                  </a:cubicBezTo>
                  <a:cubicBezTo>
                    <a:pt x="970" y="182"/>
                    <a:pt x="978" y="181"/>
                    <a:pt x="986" y="178"/>
                  </a:cubicBezTo>
                  <a:cubicBezTo>
                    <a:pt x="1004" y="171"/>
                    <a:pt x="1016" y="159"/>
                    <a:pt x="1021" y="140"/>
                  </a:cubicBezTo>
                  <a:cubicBezTo>
                    <a:pt x="1025" y="127"/>
                    <a:pt x="1025" y="113"/>
                    <a:pt x="1021" y="100"/>
                  </a:cubicBezTo>
                  <a:cubicBezTo>
                    <a:pt x="1016" y="84"/>
                    <a:pt x="1006" y="74"/>
                    <a:pt x="991" y="69"/>
                  </a:cubicBezTo>
                  <a:cubicBezTo>
                    <a:pt x="982" y="66"/>
                    <a:pt x="974" y="65"/>
                    <a:pt x="965" y="65"/>
                  </a:cubicBezTo>
                  <a:cubicBezTo>
                    <a:pt x="954" y="65"/>
                    <a:pt x="943" y="65"/>
                    <a:pt x="932" y="65"/>
                  </a:cubicBezTo>
                  <a:cubicBezTo>
                    <a:pt x="929" y="65"/>
                    <a:pt x="930" y="64"/>
                    <a:pt x="930" y="67"/>
                  </a:cubicBezTo>
                  <a:cubicBezTo>
                    <a:pt x="930" y="86"/>
                    <a:pt x="930" y="104"/>
                    <a:pt x="930" y="123"/>
                  </a:cubicBezTo>
                  <a:cubicBezTo>
                    <a:pt x="930" y="142"/>
                    <a:pt x="930" y="161"/>
                    <a:pt x="930" y="179"/>
                  </a:cubicBezTo>
                  <a:close/>
                  <a:moveTo>
                    <a:pt x="815" y="179"/>
                  </a:moveTo>
                  <a:cubicBezTo>
                    <a:pt x="815" y="157"/>
                    <a:pt x="815" y="134"/>
                    <a:pt x="815" y="112"/>
                  </a:cubicBezTo>
                  <a:cubicBezTo>
                    <a:pt x="815" y="109"/>
                    <a:pt x="815" y="110"/>
                    <a:pt x="817" y="110"/>
                  </a:cubicBezTo>
                  <a:cubicBezTo>
                    <a:pt x="826" y="110"/>
                    <a:pt x="835" y="110"/>
                    <a:pt x="844" y="110"/>
                  </a:cubicBezTo>
                  <a:cubicBezTo>
                    <a:pt x="847" y="110"/>
                    <a:pt x="846" y="109"/>
                    <a:pt x="846" y="112"/>
                  </a:cubicBezTo>
                  <a:cubicBezTo>
                    <a:pt x="846" y="127"/>
                    <a:pt x="846" y="143"/>
                    <a:pt x="846" y="159"/>
                  </a:cubicBezTo>
                  <a:cubicBezTo>
                    <a:pt x="846" y="162"/>
                    <a:pt x="847" y="166"/>
                    <a:pt x="848" y="169"/>
                  </a:cubicBezTo>
                  <a:cubicBezTo>
                    <a:pt x="849" y="175"/>
                    <a:pt x="852" y="179"/>
                    <a:pt x="858" y="182"/>
                  </a:cubicBezTo>
                  <a:cubicBezTo>
                    <a:pt x="861" y="183"/>
                    <a:pt x="864" y="184"/>
                    <a:pt x="867" y="184"/>
                  </a:cubicBezTo>
                  <a:cubicBezTo>
                    <a:pt x="871" y="184"/>
                    <a:pt x="875" y="183"/>
                    <a:pt x="879" y="182"/>
                  </a:cubicBezTo>
                  <a:cubicBezTo>
                    <a:pt x="881" y="181"/>
                    <a:pt x="881" y="181"/>
                    <a:pt x="881" y="179"/>
                  </a:cubicBezTo>
                  <a:cubicBezTo>
                    <a:pt x="881" y="177"/>
                    <a:pt x="881" y="175"/>
                    <a:pt x="881" y="172"/>
                  </a:cubicBezTo>
                  <a:cubicBezTo>
                    <a:pt x="881" y="171"/>
                    <a:pt x="881" y="171"/>
                    <a:pt x="881" y="170"/>
                  </a:cubicBezTo>
                  <a:cubicBezTo>
                    <a:pt x="877" y="172"/>
                    <a:pt x="873" y="173"/>
                    <a:pt x="869" y="172"/>
                  </a:cubicBezTo>
                  <a:cubicBezTo>
                    <a:pt x="864" y="171"/>
                    <a:pt x="862" y="169"/>
                    <a:pt x="861" y="164"/>
                  </a:cubicBezTo>
                  <a:cubicBezTo>
                    <a:pt x="860" y="161"/>
                    <a:pt x="860" y="159"/>
                    <a:pt x="860" y="156"/>
                  </a:cubicBezTo>
                  <a:cubicBezTo>
                    <a:pt x="860" y="142"/>
                    <a:pt x="860" y="127"/>
                    <a:pt x="860" y="112"/>
                  </a:cubicBezTo>
                  <a:cubicBezTo>
                    <a:pt x="860" y="109"/>
                    <a:pt x="859" y="110"/>
                    <a:pt x="862" y="110"/>
                  </a:cubicBezTo>
                  <a:cubicBezTo>
                    <a:pt x="868" y="110"/>
                    <a:pt x="874" y="110"/>
                    <a:pt x="879" y="110"/>
                  </a:cubicBezTo>
                  <a:cubicBezTo>
                    <a:pt x="881" y="110"/>
                    <a:pt x="881" y="110"/>
                    <a:pt x="881" y="108"/>
                  </a:cubicBezTo>
                  <a:cubicBezTo>
                    <a:pt x="881" y="105"/>
                    <a:pt x="881" y="103"/>
                    <a:pt x="881" y="100"/>
                  </a:cubicBezTo>
                  <a:cubicBezTo>
                    <a:pt x="881" y="98"/>
                    <a:pt x="881" y="98"/>
                    <a:pt x="879" y="98"/>
                  </a:cubicBezTo>
                  <a:cubicBezTo>
                    <a:pt x="873" y="98"/>
                    <a:pt x="867" y="98"/>
                    <a:pt x="862" y="98"/>
                  </a:cubicBezTo>
                  <a:cubicBezTo>
                    <a:pt x="860" y="98"/>
                    <a:pt x="860" y="98"/>
                    <a:pt x="860" y="96"/>
                  </a:cubicBezTo>
                  <a:cubicBezTo>
                    <a:pt x="860" y="89"/>
                    <a:pt x="860" y="83"/>
                    <a:pt x="860" y="76"/>
                  </a:cubicBezTo>
                  <a:cubicBezTo>
                    <a:pt x="860" y="75"/>
                    <a:pt x="860" y="74"/>
                    <a:pt x="860" y="74"/>
                  </a:cubicBezTo>
                  <a:cubicBezTo>
                    <a:pt x="856" y="75"/>
                    <a:pt x="852" y="76"/>
                    <a:pt x="849" y="77"/>
                  </a:cubicBezTo>
                  <a:cubicBezTo>
                    <a:pt x="846" y="78"/>
                    <a:pt x="846" y="78"/>
                    <a:pt x="846" y="80"/>
                  </a:cubicBezTo>
                  <a:cubicBezTo>
                    <a:pt x="846" y="86"/>
                    <a:pt x="846" y="91"/>
                    <a:pt x="846" y="97"/>
                  </a:cubicBezTo>
                  <a:cubicBezTo>
                    <a:pt x="846" y="98"/>
                    <a:pt x="846" y="98"/>
                    <a:pt x="845" y="98"/>
                  </a:cubicBezTo>
                  <a:cubicBezTo>
                    <a:pt x="835" y="98"/>
                    <a:pt x="826" y="98"/>
                    <a:pt x="816" y="98"/>
                  </a:cubicBezTo>
                  <a:cubicBezTo>
                    <a:pt x="815" y="98"/>
                    <a:pt x="815" y="98"/>
                    <a:pt x="815" y="97"/>
                  </a:cubicBezTo>
                  <a:cubicBezTo>
                    <a:pt x="815" y="93"/>
                    <a:pt x="815" y="89"/>
                    <a:pt x="815" y="85"/>
                  </a:cubicBezTo>
                  <a:cubicBezTo>
                    <a:pt x="815" y="82"/>
                    <a:pt x="815" y="79"/>
                    <a:pt x="816" y="76"/>
                  </a:cubicBezTo>
                  <a:cubicBezTo>
                    <a:pt x="818" y="71"/>
                    <a:pt x="822" y="68"/>
                    <a:pt x="827" y="68"/>
                  </a:cubicBezTo>
                  <a:cubicBezTo>
                    <a:pt x="831" y="67"/>
                    <a:pt x="834" y="68"/>
                    <a:pt x="837" y="70"/>
                  </a:cubicBezTo>
                  <a:cubicBezTo>
                    <a:pt x="838" y="69"/>
                    <a:pt x="838" y="69"/>
                    <a:pt x="838" y="68"/>
                  </a:cubicBezTo>
                  <a:cubicBezTo>
                    <a:pt x="838" y="65"/>
                    <a:pt x="838" y="62"/>
                    <a:pt x="838" y="59"/>
                  </a:cubicBezTo>
                  <a:cubicBezTo>
                    <a:pt x="838" y="58"/>
                    <a:pt x="838" y="58"/>
                    <a:pt x="836" y="57"/>
                  </a:cubicBezTo>
                  <a:cubicBezTo>
                    <a:pt x="830" y="56"/>
                    <a:pt x="824" y="56"/>
                    <a:pt x="818" y="58"/>
                  </a:cubicBezTo>
                  <a:cubicBezTo>
                    <a:pt x="808" y="62"/>
                    <a:pt x="803" y="70"/>
                    <a:pt x="802" y="81"/>
                  </a:cubicBezTo>
                  <a:cubicBezTo>
                    <a:pt x="801" y="86"/>
                    <a:pt x="801" y="91"/>
                    <a:pt x="801" y="97"/>
                  </a:cubicBezTo>
                  <a:cubicBezTo>
                    <a:pt x="801" y="98"/>
                    <a:pt x="801" y="98"/>
                    <a:pt x="800" y="98"/>
                  </a:cubicBezTo>
                  <a:cubicBezTo>
                    <a:pt x="796" y="98"/>
                    <a:pt x="792" y="98"/>
                    <a:pt x="789" y="98"/>
                  </a:cubicBezTo>
                  <a:cubicBezTo>
                    <a:pt x="787" y="98"/>
                    <a:pt x="787" y="99"/>
                    <a:pt x="787" y="100"/>
                  </a:cubicBezTo>
                  <a:cubicBezTo>
                    <a:pt x="787" y="102"/>
                    <a:pt x="787" y="105"/>
                    <a:pt x="787" y="108"/>
                  </a:cubicBezTo>
                  <a:cubicBezTo>
                    <a:pt x="787" y="109"/>
                    <a:pt x="788" y="110"/>
                    <a:pt x="789" y="110"/>
                  </a:cubicBezTo>
                  <a:cubicBezTo>
                    <a:pt x="792" y="110"/>
                    <a:pt x="795" y="110"/>
                    <a:pt x="799" y="110"/>
                  </a:cubicBezTo>
                  <a:cubicBezTo>
                    <a:pt x="802" y="110"/>
                    <a:pt x="801" y="109"/>
                    <a:pt x="801" y="112"/>
                  </a:cubicBezTo>
                  <a:cubicBezTo>
                    <a:pt x="801" y="135"/>
                    <a:pt x="801" y="157"/>
                    <a:pt x="801" y="179"/>
                  </a:cubicBezTo>
                  <a:cubicBezTo>
                    <a:pt x="801" y="180"/>
                    <a:pt x="801" y="180"/>
                    <a:pt x="801" y="181"/>
                  </a:cubicBezTo>
                  <a:cubicBezTo>
                    <a:pt x="801" y="182"/>
                    <a:pt x="802" y="182"/>
                    <a:pt x="802" y="182"/>
                  </a:cubicBezTo>
                  <a:cubicBezTo>
                    <a:pt x="806" y="182"/>
                    <a:pt x="811" y="182"/>
                    <a:pt x="815" y="182"/>
                  </a:cubicBezTo>
                  <a:cubicBezTo>
                    <a:pt x="815" y="181"/>
                    <a:pt x="815" y="180"/>
                    <a:pt x="815" y="179"/>
                  </a:cubicBezTo>
                  <a:close/>
                  <a:moveTo>
                    <a:pt x="1349" y="182"/>
                  </a:moveTo>
                  <a:cubicBezTo>
                    <a:pt x="1352" y="182"/>
                    <a:pt x="1351" y="182"/>
                    <a:pt x="1351" y="179"/>
                  </a:cubicBezTo>
                  <a:cubicBezTo>
                    <a:pt x="1351" y="164"/>
                    <a:pt x="1351" y="149"/>
                    <a:pt x="1351" y="134"/>
                  </a:cubicBezTo>
                  <a:cubicBezTo>
                    <a:pt x="1351" y="126"/>
                    <a:pt x="1354" y="119"/>
                    <a:pt x="1359" y="114"/>
                  </a:cubicBezTo>
                  <a:cubicBezTo>
                    <a:pt x="1362" y="110"/>
                    <a:pt x="1367" y="108"/>
                    <a:pt x="1373" y="108"/>
                  </a:cubicBezTo>
                  <a:cubicBezTo>
                    <a:pt x="1382" y="108"/>
                    <a:pt x="1387" y="112"/>
                    <a:pt x="1389" y="121"/>
                  </a:cubicBezTo>
                  <a:cubicBezTo>
                    <a:pt x="1390" y="125"/>
                    <a:pt x="1390" y="130"/>
                    <a:pt x="1390" y="134"/>
                  </a:cubicBezTo>
                  <a:cubicBezTo>
                    <a:pt x="1390" y="149"/>
                    <a:pt x="1390" y="165"/>
                    <a:pt x="1390" y="180"/>
                  </a:cubicBezTo>
                  <a:cubicBezTo>
                    <a:pt x="1390" y="182"/>
                    <a:pt x="1390" y="182"/>
                    <a:pt x="1392" y="182"/>
                  </a:cubicBezTo>
                  <a:cubicBezTo>
                    <a:pt x="1395" y="182"/>
                    <a:pt x="1399" y="182"/>
                    <a:pt x="1402" y="182"/>
                  </a:cubicBezTo>
                  <a:cubicBezTo>
                    <a:pt x="1404" y="182"/>
                    <a:pt x="1404" y="182"/>
                    <a:pt x="1404" y="180"/>
                  </a:cubicBezTo>
                  <a:cubicBezTo>
                    <a:pt x="1404" y="163"/>
                    <a:pt x="1404" y="147"/>
                    <a:pt x="1404" y="130"/>
                  </a:cubicBezTo>
                  <a:cubicBezTo>
                    <a:pt x="1404" y="125"/>
                    <a:pt x="1403" y="119"/>
                    <a:pt x="1402" y="114"/>
                  </a:cubicBezTo>
                  <a:cubicBezTo>
                    <a:pt x="1399" y="106"/>
                    <a:pt x="1394" y="100"/>
                    <a:pt x="1386" y="97"/>
                  </a:cubicBezTo>
                  <a:cubicBezTo>
                    <a:pt x="1380" y="96"/>
                    <a:pt x="1374" y="96"/>
                    <a:pt x="1368" y="97"/>
                  </a:cubicBezTo>
                  <a:cubicBezTo>
                    <a:pt x="1361" y="99"/>
                    <a:pt x="1355" y="104"/>
                    <a:pt x="1350" y="110"/>
                  </a:cubicBezTo>
                  <a:cubicBezTo>
                    <a:pt x="1350" y="111"/>
                    <a:pt x="1349" y="112"/>
                    <a:pt x="1348" y="113"/>
                  </a:cubicBezTo>
                  <a:cubicBezTo>
                    <a:pt x="1348" y="112"/>
                    <a:pt x="1348" y="112"/>
                    <a:pt x="1348" y="111"/>
                  </a:cubicBezTo>
                  <a:cubicBezTo>
                    <a:pt x="1345" y="106"/>
                    <a:pt x="1342" y="102"/>
                    <a:pt x="1337" y="99"/>
                  </a:cubicBezTo>
                  <a:cubicBezTo>
                    <a:pt x="1330" y="96"/>
                    <a:pt x="1323" y="95"/>
                    <a:pt x="1316" y="97"/>
                  </a:cubicBezTo>
                  <a:cubicBezTo>
                    <a:pt x="1309" y="99"/>
                    <a:pt x="1304" y="104"/>
                    <a:pt x="1300" y="109"/>
                  </a:cubicBezTo>
                  <a:cubicBezTo>
                    <a:pt x="1300" y="110"/>
                    <a:pt x="1299" y="111"/>
                    <a:pt x="1299" y="111"/>
                  </a:cubicBezTo>
                  <a:cubicBezTo>
                    <a:pt x="1299" y="110"/>
                    <a:pt x="1299" y="109"/>
                    <a:pt x="1299" y="109"/>
                  </a:cubicBezTo>
                  <a:cubicBezTo>
                    <a:pt x="1299" y="106"/>
                    <a:pt x="1298" y="102"/>
                    <a:pt x="1299" y="99"/>
                  </a:cubicBezTo>
                  <a:cubicBezTo>
                    <a:pt x="1299" y="99"/>
                    <a:pt x="1298" y="98"/>
                    <a:pt x="1297" y="98"/>
                  </a:cubicBezTo>
                  <a:cubicBezTo>
                    <a:pt x="1294" y="98"/>
                    <a:pt x="1290" y="98"/>
                    <a:pt x="1286" y="98"/>
                  </a:cubicBezTo>
                  <a:cubicBezTo>
                    <a:pt x="1285" y="98"/>
                    <a:pt x="1285" y="99"/>
                    <a:pt x="1285" y="99"/>
                  </a:cubicBezTo>
                  <a:cubicBezTo>
                    <a:pt x="1285" y="100"/>
                    <a:pt x="1285" y="100"/>
                    <a:pt x="1285" y="101"/>
                  </a:cubicBezTo>
                  <a:cubicBezTo>
                    <a:pt x="1285" y="127"/>
                    <a:pt x="1285" y="153"/>
                    <a:pt x="1285" y="179"/>
                  </a:cubicBezTo>
                  <a:cubicBezTo>
                    <a:pt x="1285" y="180"/>
                    <a:pt x="1285" y="180"/>
                    <a:pt x="1285" y="181"/>
                  </a:cubicBezTo>
                  <a:cubicBezTo>
                    <a:pt x="1285" y="182"/>
                    <a:pt x="1285" y="182"/>
                    <a:pt x="1286" y="182"/>
                  </a:cubicBezTo>
                  <a:cubicBezTo>
                    <a:pt x="1290" y="182"/>
                    <a:pt x="1294" y="182"/>
                    <a:pt x="1298" y="182"/>
                  </a:cubicBezTo>
                  <a:cubicBezTo>
                    <a:pt x="1298" y="182"/>
                    <a:pt x="1299" y="182"/>
                    <a:pt x="1299" y="181"/>
                  </a:cubicBezTo>
                  <a:cubicBezTo>
                    <a:pt x="1298" y="180"/>
                    <a:pt x="1299" y="180"/>
                    <a:pt x="1299" y="179"/>
                  </a:cubicBezTo>
                  <a:cubicBezTo>
                    <a:pt x="1299" y="165"/>
                    <a:pt x="1299" y="150"/>
                    <a:pt x="1298" y="135"/>
                  </a:cubicBezTo>
                  <a:cubicBezTo>
                    <a:pt x="1298" y="133"/>
                    <a:pt x="1299" y="131"/>
                    <a:pt x="1299" y="129"/>
                  </a:cubicBezTo>
                  <a:cubicBezTo>
                    <a:pt x="1300" y="123"/>
                    <a:pt x="1301" y="119"/>
                    <a:pt x="1304" y="115"/>
                  </a:cubicBezTo>
                  <a:cubicBezTo>
                    <a:pt x="1309" y="110"/>
                    <a:pt x="1314" y="107"/>
                    <a:pt x="1321" y="108"/>
                  </a:cubicBezTo>
                  <a:cubicBezTo>
                    <a:pt x="1328" y="108"/>
                    <a:pt x="1333" y="112"/>
                    <a:pt x="1336" y="119"/>
                  </a:cubicBezTo>
                  <a:cubicBezTo>
                    <a:pt x="1336" y="120"/>
                    <a:pt x="1336" y="121"/>
                    <a:pt x="1337" y="122"/>
                  </a:cubicBezTo>
                  <a:cubicBezTo>
                    <a:pt x="1338" y="126"/>
                    <a:pt x="1338" y="129"/>
                    <a:pt x="1338" y="133"/>
                  </a:cubicBezTo>
                  <a:cubicBezTo>
                    <a:pt x="1338" y="143"/>
                    <a:pt x="1338" y="153"/>
                    <a:pt x="1338" y="163"/>
                  </a:cubicBezTo>
                  <a:cubicBezTo>
                    <a:pt x="1338" y="169"/>
                    <a:pt x="1338" y="175"/>
                    <a:pt x="1338" y="182"/>
                  </a:cubicBezTo>
                  <a:cubicBezTo>
                    <a:pt x="1342" y="182"/>
                    <a:pt x="1345" y="182"/>
                    <a:pt x="1349" y="182"/>
                  </a:cubicBezTo>
                  <a:close/>
                  <a:moveTo>
                    <a:pt x="1791" y="180"/>
                  </a:moveTo>
                  <a:cubicBezTo>
                    <a:pt x="1785" y="167"/>
                    <a:pt x="1779" y="155"/>
                    <a:pt x="1773" y="142"/>
                  </a:cubicBezTo>
                  <a:cubicBezTo>
                    <a:pt x="1772" y="141"/>
                    <a:pt x="1772" y="139"/>
                    <a:pt x="1770" y="137"/>
                  </a:cubicBezTo>
                  <a:cubicBezTo>
                    <a:pt x="1768" y="134"/>
                    <a:pt x="1766" y="130"/>
                    <a:pt x="1761" y="129"/>
                  </a:cubicBezTo>
                  <a:cubicBezTo>
                    <a:pt x="1762" y="128"/>
                    <a:pt x="1763" y="128"/>
                    <a:pt x="1764" y="128"/>
                  </a:cubicBezTo>
                  <a:cubicBezTo>
                    <a:pt x="1774" y="125"/>
                    <a:pt x="1781" y="119"/>
                    <a:pt x="1785" y="110"/>
                  </a:cubicBezTo>
                  <a:cubicBezTo>
                    <a:pt x="1787" y="104"/>
                    <a:pt x="1788" y="98"/>
                    <a:pt x="1787" y="91"/>
                  </a:cubicBezTo>
                  <a:cubicBezTo>
                    <a:pt x="1786" y="80"/>
                    <a:pt x="1780" y="72"/>
                    <a:pt x="1769" y="68"/>
                  </a:cubicBezTo>
                  <a:cubicBezTo>
                    <a:pt x="1764" y="66"/>
                    <a:pt x="1759" y="65"/>
                    <a:pt x="1754" y="65"/>
                  </a:cubicBezTo>
                  <a:cubicBezTo>
                    <a:pt x="1742" y="65"/>
                    <a:pt x="1730" y="65"/>
                    <a:pt x="1718" y="65"/>
                  </a:cubicBezTo>
                  <a:cubicBezTo>
                    <a:pt x="1717" y="65"/>
                    <a:pt x="1717" y="65"/>
                    <a:pt x="1717" y="66"/>
                  </a:cubicBezTo>
                  <a:cubicBezTo>
                    <a:pt x="1717" y="66"/>
                    <a:pt x="1717" y="67"/>
                    <a:pt x="1717" y="67"/>
                  </a:cubicBezTo>
                  <a:cubicBezTo>
                    <a:pt x="1717" y="105"/>
                    <a:pt x="1717" y="142"/>
                    <a:pt x="1717" y="179"/>
                  </a:cubicBezTo>
                  <a:cubicBezTo>
                    <a:pt x="1717" y="180"/>
                    <a:pt x="1717" y="180"/>
                    <a:pt x="1717" y="180"/>
                  </a:cubicBezTo>
                  <a:cubicBezTo>
                    <a:pt x="1717" y="182"/>
                    <a:pt x="1717" y="182"/>
                    <a:pt x="1718" y="182"/>
                  </a:cubicBezTo>
                  <a:cubicBezTo>
                    <a:pt x="1722" y="182"/>
                    <a:pt x="1725" y="182"/>
                    <a:pt x="1729" y="182"/>
                  </a:cubicBezTo>
                  <a:cubicBezTo>
                    <a:pt x="1731" y="182"/>
                    <a:pt x="1731" y="182"/>
                    <a:pt x="1731" y="180"/>
                  </a:cubicBezTo>
                  <a:cubicBezTo>
                    <a:pt x="1731" y="172"/>
                    <a:pt x="1731" y="163"/>
                    <a:pt x="1731" y="155"/>
                  </a:cubicBezTo>
                  <a:cubicBezTo>
                    <a:pt x="1731" y="148"/>
                    <a:pt x="1731" y="141"/>
                    <a:pt x="1731" y="134"/>
                  </a:cubicBezTo>
                  <a:cubicBezTo>
                    <a:pt x="1731" y="132"/>
                    <a:pt x="1731" y="132"/>
                    <a:pt x="1732" y="132"/>
                  </a:cubicBezTo>
                  <a:cubicBezTo>
                    <a:pt x="1735" y="132"/>
                    <a:pt x="1739" y="132"/>
                    <a:pt x="1742" y="132"/>
                  </a:cubicBezTo>
                  <a:cubicBezTo>
                    <a:pt x="1747" y="132"/>
                    <a:pt x="1752" y="134"/>
                    <a:pt x="1755" y="138"/>
                  </a:cubicBezTo>
                  <a:cubicBezTo>
                    <a:pt x="1757" y="141"/>
                    <a:pt x="1759" y="144"/>
                    <a:pt x="1761" y="147"/>
                  </a:cubicBezTo>
                  <a:cubicBezTo>
                    <a:pt x="1765" y="158"/>
                    <a:pt x="1770" y="169"/>
                    <a:pt x="1775" y="180"/>
                  </a:cubicBezTo>
                  <a:cubicBezTo>
                    <a:pt x="1775" y="182"/>
                    <a:pt x="1776" y="182"/>
                    <a:pt x="1778" y="182"/>
                  </a:cubicBezTo>
                  <a:cubicBezTo>
                    <a:pt x="1782" y="182"/>
                    <a:pt x="1786" y="182"/>
                    <a:pt x="1790" y="182"/>
                  </a:cubicBezTo>
                  <a:cubicBezTo>
                    <a:pt x="1791" y="182"/>
                    <a:pt x="1791" y="182"/>
                    <a:pt x="1792" y="182"/>
                  </a:cubicBezTo>
                  <a:cubicBezTo>
                    <a:pt x="1792" y="181"/>
                    <a:pt x="1791" y="181"/>
                    <a:pt x="1791" y="180"/>
                  </a:cubicBezTo>
                  <a:close/>
                  <a:moveTo>
                    <a:pt x="1698" y="71"/>
                  </a:moveTo>
                  <a:cubicBezTo>
                    <a:pt x="1698" y="67"/>
                    <a:pt x="1698" y="67"/>
                    <a:pt x="1695" y="66"/>
                  </a:cubicBezTo>
                  <a:cubicBezTo>
                    <a:pt x="1683" y="63"/>
                    <a:pt x="1671" y="62"/>
                    <a:pt x="1659" y="64"/>
                  </a:cubicBezTo>
                  <a:cubicBezTo>
                    <a:pt x="1641" y="67"/>
                    <a:pt x="1627" y="77"/>
                    <a:pt x="1618" y="93"/>
                  </a:cubicBezTo>
                  <a:cubicBezTo>
                    <a:pt x="1614" y="101"/>
                    <a:pt x="1611" y="111"/>
                    <a:pt x="1611" y="120"/>
                  </a:cubicBezTo>
                  <a:cubicBezTo>
                    <a:pt x="1610" y="130"/>
                    <a:pt x="1611" y="140"/>
                    <a:pt x="1614" y="149"/>
                  </a:cubicBezTo>
                  <a:cubicBezTo>
                    <a:pt x="1622" y="169"/>
                    <a:pt x="1637" y="181"/>
                    <a:pt x="1658" y="183"/>
                  </a:cubicBezTo>
                  <a:cubicBezTo>
                    <a:pt x="1666" y="185"/>
                    <a:pt x="1674" y="184"/>
                    <a:pt x="1682" y="183"/>
                  </a:cubicBezTo>
                  <a:cubicBezTo>
                    <a:pt x="1687" y="182"/>
                    <a:pt x="1692" y="180"/>
                    <a:pt x="1696" y="178"/>
                  </a:cubicBezTo>
                  <a:cubicBezTo>
                    <a:pt x="1697" y="177"/>
                    <a:pt x="1698" y="177"/>
                    <a:pt x="1698" y="175"/>
                  </a:cubicBezTo>
                  <a:cubicBezTo>
                    <a:pt x="1698" y="173"/>
                    <a:pt x="1698" y="170"/>
                    <a:pt x="1698" y="167"/>
                  </a:cubicBezTo>
                  <a:cubicBezTo>
                    <a:pt x="1698" y="166"/>
                    <a:pt x="1698" y="165"/>
                    <a:pt x="1698" y="164"/>
                  </a:cubicBezTo>
                  <a:cubicBezTo>
                    <a:pt x="1697" y="164"/>
                    <a:pt x="1697" y="164"/>
                    <a:pt x="1696" y="164"/>
                  </a:cubicBezTo>
                  <a:cubicBezTo>
                    <a:pt x="1686" y="170"/>
                    <a:pt x="1674" y="172"/>
                    <a:pt x="1661" y="171"/>
                  </a:cubicBezTo>
                  <a:cubicBezTo>
                    <a:pt x="1646" y="169"/>
                    <a:pt x="1635" y="161"/>
                    <a:pt x="1629" y="147"/>
                  </a:cubicBezTo>
                  <a:cubicBezTo>
                    <a:pt x="1623" y="131"/>
                    <a:pt x="1623" y="114"/>
                    <a:pt x="1631" y="99"/>
                  </a:cubicBezTo>
                  <a:cubicBezTo>
                    <a:pt x="1636" y="87"/>
                    <a:pt x="1646" y="80"/>
                    <a:pt x="1658" y="77"/>
                  </a:cubicBezTo>
                  <a:cubicBezTo>
                    <a:pt x="1667" y="74"/>
                    <a:pt x="1676" y="75"/>
                    <a:pt x="1685" y="77"/>
                  </a:cubicBezTo>
                  <a:cubicBezTo>
                    <a:pt x="1689" y="78"/>
                    <a:pt x="1694" y="80"/>
                    <a:pt x="1698" y="82"/>
                  </a:cubicBezTo>
                  <a:cubicBezTo>
                    <a:pt x="1698" y="78"/>
                    <a:pt x="1698" y="74"/>
                    <a:pt x="1698" y="71"/>
                  </a:cubicBezTo>
                  <a:close/>
                  <a:moveTo>
                    <a:pt x="1251" y="169"/>
                  </a:moveTo>
                  <a:cubicBezTo>
                    <a:pt x="1251" y="170"/>
                    <a:pt x="1251" y="170"/>
                    <a:pt x="1251" y="170"/>
                  </a:cubicBezTo>
                  <a:cubicBezTo>
                    <a:pt x="1251" y="174"/>
                    <a:pt x="1252" y="177"/>
                    <a:pt x="1251" y="181"/>
                  </a:cubicBezTo>
                  <a:cubicBezTo>
                    <a:pt x="1251" y="182"/>
                    <a:pt x="1252" y="182"/>
                    <a:pt x="1253" y="182"/>
                  </a:cubicBezTo>
                  <a:cubicBezTo>
                    <a:pt x="1256" y="182"/>
                    <a:pt x="1259" y="182"/>
                    <a:pt x="1263" y="182"/>
                  </a:cubicBezTo>
                  <a:cubicBezTo>
                    <a:pt x="1265" y="182"/>
                    <a:pt x="1265" y="182"/>
                    <a:pt x="1265" y="180"/>
                  </a:cubicBezTo>
                  <a:cubicBezTo>
                    <a:pt x="1265" y="163"/>
                    <a:pt x="1265" y="146"/>
                    <a:pt x="1265" y="129"/>
                  </a:cubicBezTo>
                  <a:cubicBezTo>
                    <a:pt x="1265" y="124"/>
                    <a:pt x="1265" y="120"/>
                    <a:pt x="1264" y="116"/>
                  </a:cubicBezTo>
                  <a:cubicBezTo>
                    <a:pt x="1262" y="108"/>
                    <a:pt x="1257" y="102"/>
                    <a:pt x="1250" y="99"/>
                  </a:cubicBezTo>
                  <a:cubicBezTo>
                    <a:pt x="1246" y="97"/>
                    <a:pt x="1243" y="97"/>
                    <a:pt x="1239" y="96"/>
                  </a:cubicBezTo>
                  <a:cubicBezTo>
                    <a:pt x="1233" y="96"/>
                    <a:pt x="1226" y="97"/>
                    <a:pt x="1219" y="99"/>
                  </a:cubicBezTo>
                  <a:cubicBezTo>
                    <a:pt x="1216" y="100"/>
                    <a:pt x="1212" y="101"/>
                    <a:pt x="1209" y="103"/>
                  </a:cubicBezTo>
                  <a:cubicBezTo>
                    <a:pt x="1207" y="104"/>
                    <a:pt x="1207" y="104"/>
                    <a:pt x="1207" y="106"/>
                  </a:cubicBezTo>
                  <a:cubicBezTo>
                    <a:pt x="1207" y="109"/>
                    <a:pt x="1207" y="113"/>
                    <a:pt x="1207" y="116"/>
                  </a:cubicBezTo>
                  <a:cubicBezTo>
                    <a:pt x="1207" y="117"/>
                    <a:pt x="1207" y="117"/>
                    <a:pt x="1207" y="118"/>
                  </a:cubicBezTo>
                  <a:cubicBezTo>
                    <a:pt x="1208" y="117"/>
                    <a:pt x="1208" y="117"/>
                    <a:pt x="1209" y="116"/>
                  </a:cubicBezTo>
                  <a:cubicBezTo>
                    <a:pt x="1217" y="110"/>
                    <a:pt x="1225" y="107"/>
                    <a:pt x="1235" y="108"/>
                  </a:cubicBezTo>
                  <a:cubicBezTo>
                    <a:pt x="1243" y="108"/>
                    <a:pt x="1248" y="112"/>
                    <a:pt x="1250" y="119"/>
                  </a:cubicBezTo>
                  <a:cubicBezTo>
                    <a:pt x="1251" y="122"/>
                    <a:pt x="1251" y="125"/>
                    <a:pt x="1251" y="127"/>
                  </a:cubicBezTo>
                  <a:cubicBezTo>
                    <a:pt x="1252" y="129"/>
                    <a:pt x="1251" y="129"/>
                    <a:pt x="1250" y="129"/>
                  </a:cubicBezTo>
                  <a:cubicBezTo>
                    <a:pt x="1242" y="130"/>
                    <a:pt x="1234" y="131"/>
                    <a:pt x="1226" y="132"/>
                  </a:cubicBezTo>
                  <a:cubicBezTo>
                    <a:pt x="1222" y="133"/>
                    <a:pt x="1217" y="134"/>
                    <a:pt x="1213" y="136"/>
                  </a:cubicBezTo>
                  <a:cubicBezTo>
                    <a:pt x="1206" y="140"/>
                    <a:pt x="1202" y="145"/>
                    <a:pt x="1200" y="152"/>
                  </a:cubicBezTo>
                  <a:cubicBezTo>
                    <a:pt x="1199" y="155"/>
                    <a:pt x="1199" y="158"/>
                    <a:pt x="1199" y="161"/>
                  </a:cubicBezTo>
                  <a:cubicBezTo>
                    <a:pt x="1199" y="170"/>
                    <a:pt x="1204" y="178"/>
                    <a:pt x="1213" y="182"/>
                  </a:cubicBezTo>
                  <a:cubicBezTo>
                    <a:pt x="1216" y="183"/>
                    <a:pt x="1219" y="184"/>
                    <a:pt x="1222" y="184"/>
                  </a:cubicBezTo>
                  <a:cubicBezTo>
                    <a:pt x="1234" y="185"/>
                    <a:pt x="1243" y="181"/>
                    <a:pt x="1250" y="171"/>
                  </a:cubicBezTo>
                  <a:cubicBezTo>
                    <a:pt x="1250" y="170"/>
                    <a:pt x="1251" y="170"/>
                    <a:pt x="1251" y="169"/>
                  </a:cubicBezTo>
                  <a:cubicBezTo>
                    <a:pt x="1251" y="169"/>
                    <a:pt x="1251" y="169"/>
                    <a:pt x="1251" y="169"/>
                  </a:cubicBezTo>
                  <a:close/>
                  <a:moveTo>
                    <a:pt x="733" y="97"/>
                  </a:moveTo>
                  <a:cubicBezTo>
                    <a:pt x="720" y="100"/>
                    <a:pt x="711" y="107"/>
                    <a:pt x="706" y="119"/>
                  </a:cubicBezTo>
                  <a:cubicBezTo>
                    <a:pt x="700" y="132"/>
                    <a:pt x="700" y="146"/>
                    <a:pt x="705" y="159"/>
                  </a:cubicBezTo>
                  <a:cubicBezTo>
                    <a:pt x="709" y="171"/>
                    <a:pt x="717" y="179"/>
                    <a:pt x="729" y="182"/>
                  </a:cubicBezTo>
                  <a:cubicBezTo>
                    <a:pt x="735" y="184"/>
                    <a:pt x="741" y="184"/>
                    <a:pt x="748" y="184"/>
                  </a:cubicBezTo>
                  <a:cubicBezTo>
                    <a:pt x="762" y="182"/>
                    <a:pt x="773" y="175"/>
                    <a:pt x="779" y="161"/>
                  </a:cubicBezTo>
                  <a:cubicBezTo>
                    <a:pt x="782" y="156"/>
                    <a:pt x="783" y="150"/>
                    <a:pt x="784" y="144"/>
                  </a:cubicBezTo>
                  <a:cubicBezTo>
                    <a:pt x="784" y="136"/>
                    <a:pt x="783" y="128"/>
                    <a:pt x="781" y="121"/>
                  </a:cubicBezTo>
                  <a:cubicBezTo>
                    <a:pt x="777" y="111"/>
                    <a:pt x="771" y="103"/>
                    <a:pt x="761" y="99"/>
                  </a:cubicBezTo>
                  <a:cubicBezTo>
                    <a:pt x="755" y="97"/>
                    <a:pt x="750" y="96"/>
                    <a:pt x="744" y="96"/>
                  </a:cubicBezTo>
                  <a:cubicBezTo>
                    <a:pt x="740" y="96"/>
                    <a:pt x="737" y="96"/>
                    <a:pt x="733" y="97"/>
                  </a:cubicBezTo>
                  <a:close/>
                  <a:moveTo>
                    <a:pt x="629" y="122"/>
                  </a:moveTo>
                  <a:cubicBezTo>
                    <a:pt x="625" y="110"/>
                    <a:pt x="617" y="101"/>
                    <a:pt x="605" y="98"/>
                  </a:cubicBezTo>
                  <a:cubicBezTo>
                    <a:pt x="598" y="96"/>
                    <a:pt x="591" y="96"/>
                    <a:pt x="583" y="97"/>
                  </a:cubicBezTo>
                  <a:cubicBezTo>
                    <a:pt x="569" y="99"/>
                    <a:pt x="559" y="106"/>
                    <a:pt x="553" y="120"/>
                  </a:cubicBezTo>
                  <a:cubicBezTo>
                    <a:pt x="548" y="132"/>
                    <a:pt x="548" y="145"/>
                    <a:pt x="552" y="158"/>
                  </a:cubicBezTo>
                  <a:cubicBezTo>
                    <a:pt x="556" y="170"/>
                    <a:pt x="564" y="178"/>
                    <a:pt x="577" y="182"/>
                  </a:cubicBezTo>
                  <a:cubicBezTo>
                    <a:pt x="583" y="184"/>
                    <a:pt x="589" y="184"/>
                    <a:pt x="596" y="184"/>
                  </a:cubicBezTo>
                  <a:cubicBezTo>
                    <a:pt x="610" y="182"/>
                    <a:pt x="620" y="175"/>
                    <a:pt x="627" y="163"/>
                  </a:cubicBezTo>
                  <a:cubicBezTo>
                    <a:pt x="631" y="156"/>
                    <a:pt x="632" y="148"/>
                    <a:pt x="632" y="140"/>
                  </a:cubicBezTo>
                  <a:cubicBezTo>
                    <a:pt x="632" y="134"/>
                    <a:pt x="631" y="128"/>
                    <a:pt x="629" y="122"/>
                  </a:cubicBezTo>
                  <a:close/>
                  <a:moveTo>
                    <a:pt x="1030" y="219"/>
                  </a:moveTo>
                  <a:cubicBezTo>
                    <a:pt x="1030" y="220"/>
                    <a:pt x="1031" y="220"/>
                    <a:pt x="1032" y="221"/>
                  </a:cubicBezTo>
                  <a:cubicBezTo>
                    <a:pt x="1034" y="221"/>
                    <a:pt x="1035" y="221"/>
                    <a:pt x="1037" y="221"/>
                  </a:cubicBezTo>
                  <a:cubicBezTo>
                    <a:pt x="1045" y="222"/>
                    <a:pt x="1051" y="219"/>
                    <a:pt x="1056" y="214"/>
                  </a:cubicBezTo>
                  <a:cubicBezTo>
                    <a:pt x="1058" y="212"/>
                    <a:pt x="1060" y="210"/>
                    <a:pt x="1062" y="208"/>
                  </a:cubicBezTo>
                  <a:cubicBezTo>
                    <a:pt x="1065" y="204"/>
                    <a:pt x="1067" y="199"/>
                    <a:pt x="1068" y="195"/>
                  </a:cubicBezTo>
                  <a:cubicBezTo>
                    <a:pt x="1081" y="163"/>
                    <a:pt x="1093" y="132"/>
                    <a:pt x="1106" y="100"/>
                  </a:cubicBezTo>
                  <a:cubicBezTo>
                    <a:pt x="1106" y="99"/>
                    <a:pt x="1107" y="99"/>
                    <a:pt x="1106" y="98"/>
                  </a:cubicBezTo>
                  <a:cubicBezTo>
                    <a:pt x="1102" y="98"/>
                    <a:pt x="1098" y="98"/>
                    <a:pt x="1094" y="98"/>
                  </a:cubicBezTo>
                  <a:cubicBezTo>
                    <a:pt x="1093" y="98"/>
                    <a:pt x="1093" y="99"/>
                    <a:pt x="1092" y="100"/>
                  </a:cubicBezTo>
                  <a:cubicBezTo>
                    <a:pt x="1090" y="106"/>
                    <a:pt x="1088" y="112"/>
                    <a:pt x="1085" y="118"/>
                  </a:cubicBezTo>
                  <a:cubicBezTo>
                    <a:pt x="1080" y="134"/>
                    <a:pt x="1074" y="150"/>
                    <a:pt x="1068" y="165"/>
                  </a:cubicBezTo>
                  <a:cubicBezTo>
                    <a:pt x="1068" y="166"/>
                    <a:pt x="1068" y="167"/>
                    <a:pt x="1067" y="167"/>
                  </a:cubicBezTo>
                  <a:cubicBezTo>
                    <a:pt x="1067" y="167"/>
                    <a:pt x="1066" y="166"/>
                    <a:pt x="1066" y="165"/>
                  </a:cubicBezTo>
                  <a:cubicBezTo>
                    <a:pt x="1061" y="150"/>
                    <a:pt x="1055" y="134"/>
                    <a:pt x="1050" y="119"/>
                  </a:cubicBezTo>
                  <a:cubicBezTo>
                    <a:pt x="1048" y="112"/>
                    <a:pt x="1045" y="106"/>
                    <a:pt x="1043" y="100"/>
                  </a:cubicBezTo>
                  <a:cubicBezTo>
                    <a:pt x="1043" y="98"/>
                    <a:pt x="1043" y="98"/>
                    <a:pt x="1041" y="98"/>
                  </a:cubicBezTo>
                  <a:cubicBezTo>
                    <a:pt x="1037" y="98"/>
                    <a:pt x="1033" y="98"/>
                    <a:pt x="1030" y="98"/>
                  </a:cubicBezTo>
                  <a:cubicBezTo>
                    <a:pt x="1029" y="98"/>
                    <a:pt x="1028" y="98"/>
                    <a:pt x="1028" y="98"/>
                  </a:cubicBezTo>
                  <a:cubicBezTo>
                    <a:pt x="1028" y="99"/>
                    <a:pt x="1028" y="100"/>
                    <a:pt x="1029" y="101"/>
                  </a:cubicBezTo>
                  <a:cubicBezTo>
                    <a:pt x="1039" y="127"/>
                    <a:pt x="1049" y="154"/>
                    <a:pt x="1060" y="180"/>
                  </a:cubicBezTo>
                  <a:cubicBezTo>
                    <a:pt x="1060" y="181"/>
                    <a:pt x="1060" y="182"/>
                    <a:pt x="1060" y="183"/>
                  </a:cubicBezTo>
                  <a:cubicBezTo>
                    <a:pt x="1058" y="188"/>
                    <a:pt x="1056" y="193"/>
                    <a:pt x="1054" y="198"/>
                  </a:cubicBezTo>
                  <a:cubicBezTo>
                    <a:pt x="1053" y="200"/>
                    <a:pt x="1052" y="202"/>
                    <a:pt x="1050" y="204"/>
                  </a:cubicBezTo>
                  <a:cubicBezTo>
                    <a:pt x="1046" y="208"/>
                    <a:pt x="1041" y="210"/>
                    <a:pt x="1035" y="209"/>
                  </a:cubicBezTo>
                  <a:cubicBezTo>
                    <a:pt x="1034" y="209"/>
                    <a:pt x="1032" y="209"/>
                    <a:pt x="1030" y="208"/>
                  </a:cubicBezTo>
                  <a:cubicBezTo>
                    <a:pt x="1030" y="212"/>
                    <a:pt x="1031" y="215"/>
                    <a:pt x="1030" y="219"/>
                  </a:cubicBezTo>
                  <a:close/>
                  <a:moveTo>
                    <a:pt x="1129" y="110"/>
                  </a:moveTo>
                  <a:cubicBezTo>
                    <a:pt x="1129" y="106"/>
                    <a:pt x="1129" y="103"/>
                    <a:pt x="1129" y="100"/>
                  </a:cubicBezTo>
                  <a:cubicBezTo>
                    <a:pt x="1129" y="99"/>
                    <a:pt x="1129" y="98"/>
                    <a:pt x="1128" y="98"/>
                  </a:cubicBezTo>
                  <a:cubicBezTo>
                    <a:pt x="1124" y="98"/>
                    <a:pt x="1121" y="98"/>
                    <a:pt x="1117" y="98"/>
                  </a:cubicBezTo>
                  <a:cubicBezTo>
                    <a:pt x="1116" y="98"/>
                    <a:pt x="1116" y="98"/>
                    <a:pt x="1116" y="99"/>
                  </a:cubicBezTo>
                  <a:cubicBezTo>
                    <a:pt x="1116" y="100"/>
                    <a:pt x="1116" y="100"/>
                    <a:pt x="1116" y="101"/>
                  </a:cubicBezTo>
                  <a:cubicBezTo>
                    <a:pt x="1116" y="127"/>
                    <a:pt x="1116" y="153"/>
                    <a:pt x="1116" y="179"/>
                  </a:cubicBezTo>
                  <a:cubicBezTo>
                    <a:pt x="1116" y="180"/>
                    <a:pt x="1116" y="180"/>
                    <a:pt x="1116" y="181"/>
                  </a:cubicBezTo>
                  <a:cubicBezTo>
                    <a:pt x="1116" y="182"/>
                    <a:pt x="1116" y="182"/>
                    <a:pt x="1117" y="182"/>
                  </a:cubicBezTo>
                  <a:cubicBezTo>
                    <a:pt x="1121" y="182"/>
                    <a:pt x="1125" y="182"/>
                    <a:pt x="1129" y="182"/>
                  </a:cubicBezTo>
                  <a:cubicBezTo>
                    <a:pt x="1130" y="181"/>
                    <a:pt x="1129" y="180"/>
                    <a:pt x="1129" y="179"/>
                  </a:cubicBezTo>
                  <a:cubicBezTo>
                    <a:pt x="1129" y="165"/>
                    <a:pt x="1129" y="150"/>
                    <a:pt x="1129" y="135"/>
                  </a:cubicBezTo>
                  <a:cubicBezTo>
                    <a:pt x="1129" y="132"/>
                    <a:pt x="1130" y="129"/>
                    <a:pt x="1131" y="125"/>
                  </a:cubicBezTo>
                  <a:cubicBezTo>
                    <a:pt x="1133" y="117"/>
                    <a:pt x="1141" y="107"/>
                    <a:pt x="1154" y="108"/>
                  </a:cubicBezTo>
                  <a:cubicBezTo>
                    <a:pt x="1161" y="108"/>
                    <a:pt x="1167" y="112"/>
                    <a:pt x="1170" y="119"/>
                  </a:cubicBezTo>
                  <a:cubicBezTo>
                    <a:pt x="1170" y="120"/>
                    <a:pt x="1170" y="120"/>
                    <a:pt x="1170" y="121"/>
                  </a:cubicBezTo>
                  <a:cubicBezTo>
                    <a:pt x="1172" y="126"/>
                    <a:pt x="1172" y="130"/>
                    <a:pt x="1172" y="134"/>
                  </a:cubicBezTo>
                  <a:cubicBezTo>
                    <a:pt x="1172" y="149"/>
                    <a:pt x="1172" y="165"/>
                    <a:pt x="1172" y="180"/>
                  </a:cubicBezTo>
                  <a:cubicBezTo>
                    <a:pt x="1172" y="182"/>
                    <a:pt x="1172" y="182"/>
                    <a:pt x="1174" y="182"/>
                  </a:cubicBezTo>
                  <a:cubicBezTo>
                    <a:pt x="1177" y="182"/>
                    <a:pt x="1180" y="182"/>
                    <a:pt x="1183" y="182"/>
                  </a:cubicBezTo>
                  <a:cubicBezTo>
                    <a:pt x="1186" y="182"/>
                    <a:pt x="1185" y="182"/>
                    <a:pt x="1185" y="180"/>
                  </a:cubicBezTo>
                  <a:cubicBezTo>
                    <a:pt x="1185" y="179"/>
                    <a:pt x="1185" y="179"/>
                    <a:pt x="1185" y="179"/>
                  </a:cubicBezTo>
                  <a:cubicBezTo>
                    <a:pt x="1185" y="163"/>
                    <a:pt x="1185" y="148"/>
                    <a:pt x="1185" y="132"/>
                  </a:cubicBezTo>
                  <a:cubicBezTo>
                    <a:pt x="1185" y="130"/>
                    <a:pt x="1185" y="127"/>
                    <a:pt x="1185" y="124"/>
                  </a:cubicBezTo>
                  <a:cubicBezTo>
                    <a:pt x="1185" y="119"/>
                    <a:pt x="1184" y="115"/>
                    <a:pt x="1182" y="111"/>
                  </a:cubicBezTo>
                  <a:cubicBezTo>
                    <a:pt x="1178" y="103"/>
                    <a:pt x="1173" y="99"/>
                    <a:pt x="1165" y="97"/>
                  </a:cubicBezTo>
                  <a:cubicBezTo>
                    <a:pt x="1162" y="96"/>
                    <a:pt x="1158" y="96"/>
                    <a:pt x="1155" y="96"/>
                  </a:cubicBezTo>
                  <a:cubicBezTo>
                    <a:pt x="1145" y="97"/>
                    <a:pt x="1138" y="101"/>
                    <a:pt x="1132" y="109"/>
                  </a:cubicBezTo>
                  <a:cubicBezTo>
                    <a:pt x="1131" y="110"/>
                    <a:pt x="1131" y="111"/>
                    <a:pt x="1130" y="112"/>
                  </a:cubicBezTo>
                  <a:cubicBezTo>
                    <a:pt x="1129" y="111"/>
                    <a:pt x="1129" y="110"/>
                    <a:pt x="1129" y="110"/>
                  </a:cubicBezTo>
                  <a:close/>
                  <a:moveTo>
                    <a:pt x="1573" y="102"/>
                  </a:moveTo>
                  <a:cubicBezTo>
                    <a:pt x="1573" y="100"/>
                    <a:pt x="1573" y="100"/>
                    <a:pt x="1572" y="99"/>
                  </a:cubicBezTo>
                  <a:cubicBezTo>
                    <a:pt x="1566" y="97"/>
                    <a:pt x="1561" y="96"/>
                    <a:pt x="1556" y="96"/>
                  </a:cubicBezTo>
                  <a:cubicBezTo>
                    <a:pt x="1550" y="96"/>
                    <a:pt x="1544" y="97"/>
                    <a:pt x="1539" y="100"/>
                  </a:cubicBezTo>
                  <a:cubicBezTo>
                    <a:pt x="1532" y="103"/>
                    <a:pt x="1528" y="108"/>
                    <a:pt x="1526" y="116"/>
                  </a:cubicBezTo>
                  <a:cubicBezTo>
                    <a:pt x="1525" y="119"/>
                    <a:pt x="1525" y="122"/>
                    <a:pt x="1526" y="125"/>
                  </a:cubicBezTo>
                  <a:cubicBezTo>
                    <a:pt x="1526" y="130"/>
                    <a:pt x="1529" y="134"/>
                    <a:pt x="1533" y="137"/>
                  </a:cubicBezTo>
                  <a:cubicBezTo>
                    <a:pt x="1535" y="139"/>
                    <a:pt x="1537" y="141"/>
                    <a:pt x="1540" y="142"/>
                  </a:cubicBezTo>
                  <a:cubicBezTo>
                    <a:pt x="1543" y="144"/>
                    <a:pt x="1547" y="145"/>
                    <a:pt x="1550" y="147"/>
                  </a:cubicBezTo>
                  <a:cubicBezTo>
                    <a:pt x="1553" y="149"/>
                    <a:pt x="1556" y="150"/>
                    <a:pt x="1559" y="152"/>
                  </a:cubicBezTo>
                  <a:cubicBezTo>
                    <a:pt x="1560" y="153"/>
                    <a:pt x="1562" y="155"/>
                    <a:pt x="1562" y="157"/>
                  </a:cubicBezTo>
                  <a:cubicBezTo>
                    <a:pt x="1564" y="162"/>
                    <a:pt x="1563" y="169"/>
                    <a:pt x="1555" y="171"/>
                  </a:cubicBezTo>
                  <a:cubicBezTo>
                    <a:pt x="1554" y="172"/>
                    <a:pt x="1554" y="172"/>
                    <a:pt x="1553" y="172"/>
                  </a:cubicBezTo>
                  <a:cubicBezTo>
                    <a:pt x="1544" y="173"/>
                    <a:pt x="1535" y="172"/>
                    <a:pt x="1528" y="166"/>
                  </a:cubicBezTo>
                  <a:cubicBezTo>
                    <a:pt x="1527" y="166"/>
                    <a:pt x="1526" y="165"/>
                    <a:pt x="1525" y="165"/>
                  </a:cubicBezTo>
                  <a:cubicBezTo>
                    <a:pt x="1525" y="168"/>
                    <a:pt x="1525" y="171"/>
                    <a:pt x="1525" y="174"/>
                  </a:cubicBezTo>
                  <a:cubicBezTo>
                    <a:pt x="1525" y="176"/>
                    <a:pt x="1525" y="178"/>
                    <a:pt x="1526" y="179"/>
                  </a:cubicBezTo>
                  <a:cubicBezTo>
                    <a:pt x="1527" y="180"/>
                    <a:pt x="1528" y="180"/>
                    <a:pt x="1530" y="181"/>
                  </a:cubicBezTo>
                  <a:cubicBezTo>
                    <a:pt x="1538" y="184"/>
                    <a:pt x="1546" y="185"/>
                    <a:pt x="1554" y="183"/>
                  </a:cubicBezTo>
                  <a:cubicBezTo>
                    <a:pt x="1560" y="182"/>
                    <a:pt x="1565" y="180"/>
                    <a:pt x="1570" y="176"/>
                  </a:cubicBezTo>
                  <a:cubicBezTo>
                    <a:pt x="1579" y="168"/>
                    <a:pt x="1580" y="150"/>
                    <a:pt x="1568" y="142"/>
                  </a:cubicBezTo>
                  <a:cubicBezTo>
                    <a:pt x="1567" y="141"/>
                    <a:pt x="1565" y="140"/>
                    <a:pt x="1563" y="139"/>
                  </a:cubicBezTo>
                  <a:cubicBezTo>
                    <a:pt x="1560" y="137"/>
                    <a:pt x="1557" y="136"/>
                    <a:pt x="1554" y="134"/>
                  </a:cubicBezTo>
                  <a:cubicBezTo>
                    <a:pt x="1550" y="133"/>
                    <a:pt x="1547" y="131"/>
                    <a:pt x="1544" y="129"/>
                  </a:cubicBezTo>
                  <a:cubicBezTo>
                    <a:pt x="1539" y="126"/>
                    <a:pt x="1537" y="115"/>
                    <a:pt x="1544" y="111"/>
                  </a:cubicBezTo>
                  <a:cubicBezTo>
                    <a:pt x="1546" y="109"/>
                    <a:pt x="1550" y="108"/>
                    <a:pt x="1553" y="108"/>
                  </a:cubicBezTo>
                  <a:cubicBezTo>
                    <a:pt x="1560" y="107"/>
                    <a:pt x="1566" y="109"/>
                    <a:pt x="1572" y="113"/>
                  </a:cubicBezTo>
                  <a:cubicBezTo>
                    <a:pt x="1572" y="113"/>
                    <a:pt x="1572" y="113"/>
                    <a:pt x="1573" y="113"/>
                  </a:cubicBezTo>
                  <a:cubicBezTo>
                    <a:pt x="1573" y="109"/>
                    <a:pt x="1573" y="105"/>
                    <a:pt x="1573" y="102"/>
                  </a:cubicBezTo>
                  <a:close/>
                  <a:moveTo>
                    <a:pt x="642" y="177"/>
                  </a:moveTo>
                  <a:cubicBezTo>
                    <a:pt x="642" y="179"/>
                    <a:pt x="642" y="179"/>
                    <a:pt x="644" y="180"/>
                  </a:cubicBezTo>
                  <a:cubicBezTo>
                    <a:pt x="654" y="185"/>
                    <a:pt x="665" y="185"/>
                    <a:pt x="676" y="182"/>
                  </a:cubicBezTo>
                  <a:cubicBezTo>
                    <a:pt x="688" y="178"/>
                    <a:pt x="694" y="169"/>
                    <a:pt x="693" y="158"/>
                  </a:cubicBezTo>
                  <a:cubicBezTo>
                    <a:pt x="693" y="152"/>
                    <a:pt x="691" y="147"/>
                    <a:pt x="687" y="144"/>
                  </a:cubicBezTo>
                  <a:cubicBezTo>
                    <a:pt x="685" y="142"/>
                    <a:pt x="683" y="141"/>
                    <a:pt x="681" y="139"/>
                  </a:cubicBezTo>
                  <a:cubicBezTo>
                    <a:pt x="678" y="138"/>
                    <a:pt x="674" y="136"/>
                    <a:pt x="671" y="135"/>
                  </a:cubicBezTo>
                  <a:cubicBezTo>
                    <a:pt x="668" y="133"/>
                    <a:pt x="664" y="132"/>
                    <a:pt x="661" y="130"/>
                  </a:cubicBezTo>
                  <a:cubicBezTo>
                    <a:pt x="659" y="129"/>
                    <a:pt x="658" y="127"/>
                    <a:pt x="657" y="125"/>
                  </a:cubicBezTo>
                  <a:cubicBezTo>
                    <a:pt x="655" y="120"/>
                    <a:pt x="655" y="113"/>
                    <a:pt x="663" y="109"/>
                  </a:cubicBezTo>
                  <a:cubicBezTo>
                    <a:pt x="664" y="109"/>
                    <a:pt x="665" y="108"/>
                    <a:pt x="666" y="108"/>
                  </a:cubicBezTo>
                  <a:cubicBezTo>
                    <a:pt x="674" y="107"/>
                    <a:pt x="681" y="108"/>
                    <a:pt x="687" y="112"/>
                  </a:cubicBezTo>
                  <a:cubicBezTo>
                    <a:pt x="688" y="113"/>
                    <a:pt x="688" y="113"/>
                    <a:pt x="689" y="113"/>
                  </a:cubicBezTo>
                  <a:cubicBezTo>
                    <a:pt x="689" y="113"/>
                    <a:pt x="689" y="112"/>
                    <a:pt x="689" y="112"/>
                  </a:cubicBezTo>
                  <a:cubicBezTo>
                    <a:pt x="689" y="109"/>
                    <a:pt x="689" y="105"/>
                    <a:pt x="689" y="102"/>
                  </a:cubicBezTo>
                  <a:cubicBezTo>
                    <a:pt x="689" y="100"/>
                    <a:pt x="690" y="100"/>
                    <a:pt x="687" y="99"/>
                  </a:cubicBezTo>
                  <a:cubicBezTo>
                    <a:pt x="680" y="96"/>
                    <a:pt x="673" y="96"/>
                    <a:pt x="666" y="96"/>
                  </a:cubicBezTo>
                  <a:cubicBezTo>
                    <a:pt x="660" y="97"/>
                    <a:pt x="655" y="99"/>
                    <a:pt x="650" y="103"/>
                  </a:cubicBezTo>
                  <a:cubicBezTo>
                    <a:pt x="639" y="112"/>
                    <a:pt x="639" y="132"/>
                    <a:pt x="652" y="140"/>
                  </a:cubicBezTo>
                  <a:cubicBezTo>
                    <a:pt x="655" y="141"/>
                    <a:pt x="658" y="143"/>
                    <a:pt x="661" y="145"/>
                  </a:cubicBezTo>
                  <a:cubicBezTo>
                    <a:pt x="666" y="147"/>
                    <a:pt x="670" y="149"/>
                    <a:pt x="674" y="151"/>
                  </a:cubicBezTo>
                  <a:cubicBezTo>
                    <a:pt x="678" y="154"/>
                    <a:pt x="680" y="158"/>
                    <a:pt x="679" y="163"/>
                  </a:cubicBezTo>
                  <a:cubicBezTo>
                    <a:pt x="679" y="166"/>
                    <a:pt x="677" y="169"/>
                    <a:pt x="674" y="170"/>
                  </a:cubicBezTo>
                  <a:cubicBezTo>
                    <a:pt x="673" y="171"/>
                    <a:pt x="671" y="172"/>
                    <a:pt x="670" y="172"/>
                  </a:cubicBezTo>
                  <a:cubicBezTo>
                    <a:pt x="663" y="173"/>
                    <a:pt x="656" y="172"/>
                    <a:pt x="649" y="169"/>
                  </a:cubicBezTo>
                  <a:cubicBezTo>
                    <a:pt x="647" y="168"/>
                    <a:pt x="644" y="166"/>
                    <a:pt x="642" y="164"/>
                  </a:cubicBezTo>
                  <a:cubicBezTo>
                    <a:pt x="642" y="169"/>
                    <a:pt x="642" y="173"/>
                    <a:pt x="642" y="177"/>
                  </a:cubicBezTo>
                  <a:close/>
                  <a:moveTo>
                    <a:pt x="1516" y="104"/>
                  </a:moveTo>
                  <a:cubicBezTo>
                    <a:pt x="1516" y="100"/>
                    <a:pt x="1516" y="100"/>
                    <a:pt x="1513" y="99"/>
                  </a:cubicBezTo>
                  <a:cubicBezTo>
                    <a:pt x="1505" y="96"/>
                    <a:pt x="1497" y="96"/>
                    <a:pt x="1489" y="97"/>
                  </a:cubicBezTo>
                  <a:cubicBezTo>
                    <a:pt x="1475" y="99"/>
                    <a:pt x="1465" y="106"/>
                    <a:pt x="1458" y="118"/>
                  </a:cubicBezTo>
                  <a:cubicBezTo>
                    <a:pt x="1453" y="130"/>
                    <a:pt x="1452" y="142"/>
                    <a:pt x="1455" y="154"/>
                  </a:cubicBezTo>
                  <a:cubicBezTo>
                    <a:pt x="1457" y="163"/>
                    <a:pt x="1461" y="171"/>
                    <a:pt x="1469" y="177"/>
                  </a:cubicBezTo>
                  <a:cubicBezTo>
                    <a:pt x="1475" y="181"/>
                    <a:pt x="1482" y="183"/>
                    <a:pt x="1489" y="184"/>
                  </a:cubicBezTo>
                  <a:cubicBezTo>
                    <a:pt x="1497" y="184"/>
                    <a:pt x="1505" y="183"/>
                    <a:pt x="1512" y="180"/>
                  </a:cubicBezTo>
                  <a:cubicBezTo>
                    <a:pt x="1516" y="178"/>
                    <a:pt x="1516" y="178"/>
                    <a:pt x="1516" y="174"/>
                  </a:cubicBezTo>
                  <a:cubicBezTo>
                    <a:pt x="1516" y="172"/>
                    <a:pt x="1516" y="169"/>
                    <a:pt x="1516" y="166"/>
                  </a:cubicBezTo>
                  <a:cubicBezTo>
                    <a:pt x="1516" y="166"/>
                    <a:pt x="1516" y="166"/>
                    <a:pt x="1515" y="166"/>
                  </a:cubicBezTo>
                  <a:cubicBezTo>
                    <a:pt x="1515" y="166"/>
                    <a:pt x="1515" y="166"/>
                    <a:pt x="1514" y="167"/>
                  </a:cubicBezTo>
                  <a:cubicBezTo>
                    <a:pt x="1508" y="171"/>
                    <a:pt x="1501" y="173"/>
                    <a:pt x="1493" y="172"/>
                  </a:cubicBezTo>
                  <a:cubicBezTo>
                    <a:pt x="1482" y="172"/>
                    <a:pt x="1474" y="166"/>
                    <a:pt x="1469" y="155"/>
                  </a:cubicBezTo>
                  <a:cubicBezTo>
                    <a:pt x="1466" y="146"/>
                    <a:pt x="1466" y="136"/>
                    <a:pt x="1470" y="126"/>
                  </a:cubicBezTo>
                  <a:cubicBezTo>
                    <a:pt x="1473" y="117"/>
                    <a:pt x="1480" y="110"/>
                    <a:pt x="1490" y="108"/>
                  </a:cubicBezTo>
                  <a:cubicBezTo>
                    <a:pt x="1498" y="107"/>
                    <a:pt x="1506" y="108"/>
                    <a:pt x="1514" y="113"/>
                  </a:cubicBezTo>
                  <a:cubicBezTo>
                    <a:pt x="1514" y="113"/>
                    <a:pt x="1515" y="114"/>
                    <a:pt x="1516" y="114"/>
                  </a:cubicBezTo>
                  <a:cubicBezTo>
                    <a:pt x="1516" y="111"/>
                    <a:pt x="1516" y="107"/>
                    <a:pt x="1516" y="104"/>
                  </a:cubicBezTo>
                  <a:close/>
                  <a:moveTo>
                    <a:pt x="488" y="166"/>
                  </a:moveTo>
                  <a:cubicBezTo>
                    <a:pt x="481" y="171"/>
                    <a:pt x="474" y="173"/>
                    <a:pt x="467" y="172"/>
                  </a:cubicBezTo>
                  <a:cubicBezTo>
                    <a:pt x="456" y="172"/>
                    <a:pt x="448" y="166"/>
                    <a:pt x="444" y="156"/>
                  </a:cubicBezTo>
                  <a:cubicBezTo>
                    <a:pt x="439" y="146"/>
                    <a:pt x="439" y="136"/>
                    <a:pt x="443" y="125"/>
                  </a:cubicBezTo>
                  <a:cubicBezTo>
                    <a:pt x="448" y="114"/>
                    <a:pt x="458" y="108"/>
                    <a:pt x="470" y="108"/>
                  </a:cubicBezTo>
                  <a:cubicBezTo>
                    <a:pt x="477" y="108"/>
                    <a:pt x="482" y="110"/>
                    <a:pt x="488" y="113"/>
                  </a:cubicBezTo>
                  <a:cubicBezTo>
                    <a:pt x="488" y="113"/>
                    <a:pt x="489" y="114"/>
                    <a:pt x="490" y="114"/>
                  </a:cubicBezTo>
                  <a:cubicBezTo>
                    <a:pt x="490" y="110"/>
                    <a:pt x="490" y="106"/>
                    <a:pt x="490" y="102"/>
                  </a:cubicBezTo>
                  <a:cubicBezTo>
                    <a:pt x="490" y="101"/>
                    <a:pt x="489" y="100"/>
                    <a:pt x="489" y="100"/>
                  </a:cubicBezTo>
                  <a:cubicBezTo>
                    <a:pt x="488" y="100"/>
                    <a:pt x="488" y="100"/>
                    <a:pt x="487" y="99"/>
                  </a:cubicBezTo>
                  <a:cubicBezTo>
                    <a:pt x="479" y="96"/>
                    <a:pt x="471" y="96"/>
                    <a:pt x="463" y="97"/>
                  </a:cubicBezTo>
                  <a:cubicBezTo>
                    <a:pt x="448" y="99"/>
                    <a:pt x="437" y="106"/>
                    <a:pt x="431" y="120"/>
                  </a:cubicBezTo>
                  <a:cubicBezTo>
                    <a:pt x="426" y="132"/>
                    <a:pt x="425" y="144"/>
                    <a:pt x="429" y="157"/>
                  </a:cubicBezTo>
                  <a:cubicBezTo>
                    <a:pt x="433" y="169"/>
                    <a:pt x="441" y="178"/>
                    <a:pt x="454" y="182"/>
                  </a:cubicBezTo>
                  <a:cubicBezTo>
                    <a:pt x="461" y="184"/>
                    <a:pt x="468" y="184"/>
                    <a:pt x="475" y="183"/>
                  </a:cubicBezTo>
                  <a:cubicBezTo>
                    <a:pt x="479" y="183"/>
                    <a:pt x="484" y="181"/>
                    <a:pt x="488" y="179"/>
                  </a:cubicBezTo>
                  <a:cubicBezTo>
                    <a:pt x="489" y="178"/>
                    <a:pt x="490" y="178"/>
                    <a:pt x="490" y="177"/>
                  </a:cubicBezTo>
                  <a:cubicBezTo>
                    <a:pt x="490" y="173"/>
                    <a:pt x="490" y="169"/>
                    <a:pt x="490" y="165"/>
                  </a:cubicBezTo>
                  <a:cubicBezTo>
                    <a:pt x="489" y="166"/>
                    <a:pt x="488" y="166"/>
                    <a:pt x="488" y="166"/>
                  </a:cubicBezTo>
                  <a:close/>
                  <a:moveTo>
                    <a:pt x="518" y="100"/>
                  </a:moveTo>
                  <a:cubicBezTo>
                    <a:pt x="518" y="99"/>
                    <a:pt x="518" y="98"/>
                    <a:pt x="517" y="98"/>
                  </a:cubicBezTo>
                  <a:cubicBezTo>
                    <a:pt x="514" y="98"/>
                    <a:pt x="510" y="98"/>
                    <a:pt x="507" y="98"/>
                  </a:cubicBezTo>
                  <a:cubicBezTo>
                    <a:pt x="505" y="98"/>
                    <a:pt x="505" y="98"/>
                    <a:pt x="505" y="101"/>
                  </a:cubicBezTo>
                  <a:cubicBezTo>
                    <a:pt x="505" y="127"/>
                    <a:pt x="505" y="153"/>
                    <a:pt x="505" y="180"/>
                  </a:cubicBezTo>
                  <a:cubicBezTo>
                    <a:pt x="505" y="180"/>
                    <a:pt x="505" y="180"/>
                    <a:pt x="505" y="180"/>
                  </a:cubicBezTo>
                  <a:cubicBezTo>
                    <a:pt x="505" y="182"/>
                    <a:pt x="505" y="182"/>
                    <a:pt x="506" y="182"/>
                  </a:cubicBezTo>
                  <a:cubicBezTo>
                    <a:pt x="510" y="182"/>
                    <a:pt x="513" y="182"/>
                    <a:pt x="516" y="182"/>
                  </a:cubicBezTo>
                  <a:cubicBezTo>
                    <a:pt x="518" y="182"/>
                    <a:pt x="518" y="182"/>
                    <a:pt x="518" y="180"/>
                  </a:cubicBezTo>
                  <a:cubicBezTo>
                    <a:pt x="518" y="180"/>
                    <a:pt x="518" y="179"/>
                    <a:pt x="518" y="179"/>
                  </a:cubicBezTo>
                  <a:cubicBezTo>
                    <a:pt x="518" y="166"/>
                    <a:pt x="518" y="152"/>
                    <a:pt x="518" y="139"/>
                  </a:cubicBezTo>
                  <a:cubicBezTo>
                    <a:pt x="518" y="136"/>
                    <a:pt x="518" y="133"/>
                    <a:pt x="519" y="129"/>
                  </a:cubicBezTo>
                  <a:cubicBezTo>
                    <a:pt x="520" y="124"/>
                    <a:pt x="522" y="119"/>
                    <a:pt x="526" y="115"/>
                  </a:cubicBezTo>
                  <a:cubicBezTo>
                    <a:pt x="528" y="112"/>
                    <a:pt x="531" y="110"/>
                    <a:pt x="535" y="109"/>
                  </a:cubicBezTo>
                  <a:cubicBezTo>
                    <a:pt x="539" y="109"/>
                    <a:pt x="544" y="109"/>
                    <a:pt x="548" y="111"/>
                  </a:cubicBezTo>
                  <a:cubicBezTo>
                    <a:pt x="548" y="111"/>
                    <a:pt x="548" y="112"/>
                    <a:pt x="548" y="111"/>
                  </a:cubicBezTo>
                  <a:cubicBezTo>
                    <a:pt x="548" y="107"/>
                    <a:pt x="548" y="103"/>
                    <a:pt x="549" y="99"/>
                  </a:cubicBezTo>
                  <a:cubicBezTo>
                    <a:pt x="549" y="98"/>
                    <a:pt x="548" y="98"/>
                    <a:pt x="547" y="97"/>
                  </a:cubicBezTo>
                  <a:cubicBezTo>
                    <a:pt x="540" y="96"/>
                    <a:pt x="534" y="97"/>
                    <a:pt x="528" y="101"/>
                  </a:cubicBezTo>
                  <a:cubicBezTo>
                    <a:pt x="524" y="104"/>
                    <a:pt x="521" y="108"/>
                    <a:pt x="520" y="113"/>
                  </a:cubicBezTo>
                  <a:cubicBezTo>
                    <a:pt x="519" y="113"/>
                    <a:pt x="519" y="114"/>
                    <a:pt x="518" y="115"/>
                  </a:cubicBezTo>
                  <a:cubicBezTo>
                    <a:pt x="518" y="110"/>
                    <a:pt x="518" y="105"/>
                    <a:pt x="518" y="100"/>
                  </a:cubicBezTo>
                  <a:close/>
                  <a:moveTo>
                    <a:pt x="1435" y="182"/>
                  </a:moveTo>
                  <a:cubicBezTo>
                    <a:pt x="1437" y="182"/>
                    <a:pt x="1438" y="182"/>
                    <a:pt x="1438" y="179"/>
                  </a:cubicBezTo>
                  <a:cubicBezTo>
                    <a:pt x="1438" y="153"/>
                    <a:pt x="1438" y="127"/>
                    <a:pt x="1438" y="101"/>
                  </a:cubicBezTo>
                  <a:cubicBezTo>
                    <a:pt x="1438" y="100"/>
                    <a:pt x="1437" y="100"/>
                    <a:pt x="1438" y="99"/>
                  </a:cubicBezTo>
                  <a:cubicBezTo>
                    <a:pt x="1438" y="98"/>
                    <a:pt x="1437" y="98"/>
                    <a:pt x="1436" y="98"/>
                  </a:cubicBezTo>
                  <a:cubicBezTo>
                    <a:pt x="1433" y="98"/>
                    <a:pt x="1429" y="98"/>
                    <a:pt x="1426" y="98"/>
                  </a:cubicBezTo>
                  <a:cubicBezTo>
                    <a:pt x="1424" y="98"/>
                    <a:pt x="1424" y="98"/>
                    <a:pt x="1424" y="100"/>
                  </a:cubicBezTo>
                  <a:cubicBezTo>
                    <a:pt x="1424" y="100"/>
                    <a:pt x="1424" y="100"/>
                    <a:pt x="1424" y="100"/>
                  </a:cubicBezTo>
                  <a:cubicBezTo>
                    <a:pt x="1424" y="127"/>
                    <a:pt x="1424" y="153"/>
                    <a:pt x="1424" y="180"/>
                  </a:cubicBezTo>
                  <a:cubicBezTo>
                    <a:pt x="1424" y="180"/>
                    <a:pt x="1424" y="181"/>
                    <a:pt x="1424" y="182"/>
                  </a:cubicBezTo>
                  <a:cubicBezTo>
                    <a:pt x="1428" y="182"/>
                    <a:pt x="1431" y="182"/>
                    <a:pt x="1435" y="182"/>
                  </a:cubicBezTo>
                  <a:close/>
                  <a:moveTo>
                    <a:pt x="411" y="100"/>
                  </a:moveTo>
                  <a:cubicBezTo>
                    <a:pt x="411" y="98"/>
                    <a:pt x="411" y="98"/>
                    <a:pt x="409" y="98"/>
                  </a:cubicBezTo>
                  <a:cubicBezTo>
                    <a:pt x="406" y="98"/>
                    <a:pt x="403" y="98"/>
                    <a:pt x="400" y="98"/>
                  </a:cubicBezTo>
                  <a:cubicBezTo>
                    <a:pt x="397" y="98"/>
                    <a:pt x="398" y="98"/>
                    <a:pt x="398" y="101"/>
                  </a:cubicBezTo>
                  <a:cubicBezTo>
                    <a:pt x="398" y="127"/>
                    <a:pt x="398" y="153"/>
                    <a:pt x="398" y="180"/>
                  </a:cubicBezTo>
                  <a:cubicBezTo>
                    <a:pt x="398" y="180"/>
                    <a:pt x="398" y="180"/>
                    <a:pt x="398" y="181"/>
                  </a:cubicBezTo>
                  <a:cubicBezTo>
                    <a:pt x="398" y="182"/>
                    <a:pt x="398" y="182"/>
                    <a:pt x="398" y="182"/>
                  </a:cubicBezTo>
                  <a:cubicBezTo>
                    <a:pt x="402" y="182"/>
                    <a:pt x="406" y="182"/>
                    <a:pt x="410" y="182"/>
                  </a:cubicBezTo>
                  <a:cubicBezTo>
                    <a:pt x="411" y="182"/>
                    <a:pt x="411" y="182"/>
                    <a:pt x="411" y="181"/>
                  </a:cubicBezTo>
                  <a:cubicBezTo>
                    <a:pt x="411" y="180"/>
                    <a:pt x="411" y="180"/>
                    <a:pt x="411" y="179"/>
                  </a:cubicBezTo>
                  <a:cubicBezTo>
                    <a:pt x="411" y="166"/>
                    <a:pt x="411" y="153"/>
                    <a:pt x="411" y="140"/>
                  </a:cubicBezTo>
                  <a:cubicBezTo>
                    <a:pt x="411" y="127"/>
                    <a:pt x="411" y="114"/>
                    <a:pt x="411" y="100"/>
                  </a:cubicBezTo>
                  <a:close/>
                  <a:moveTo>
                    <a:pt x="414" y="71"/>
                  </a:moveTo>
                  <a:cubicBezTo>
                    <a:pt x="414" y="66"/>
                    <a:pt x="410" y="62"/>
                    <a:pt x="405" y="62"/>
                  </a:cubicBezTo>
                  <a:cubicBezTo>
                    <a:pt x="400" y="62"/>
                    <a:pt x="396" y="66"/>
                    <a:pt x="396" y="71"/>
                  </a:cubicBezTo>
                  <a:cubicBezTo>
                    <a:pt x="396" y="76"/>
                    <a:pt x="400" y="79"/>
                    <a:pt x="405" y="79"/>
                  </a:cubicBezTo>
                  <a:cubicBezTo>
                    <a:pt x="410" y="79"/>
                    <a:pt x="414" y="76"/>
                    <a:pt x="414" y="71"/>
                  </a:cubicBezTo>
                  <a:close/>
                  <a:moveTo>
                    <a:pt x="1431" y="62"/>
                  </a:moveTo>
                  <a:cubicBezTo>
                    <a:pt x="1426" y="62"/>
                    <a:pt x="1422" y="66"/>
                    <a:pt x="1422" y="71"/>
                  </a:cubicBezTo>
                  <a:cubicBezTo>
                    <a:pt x="1422" y="76"/>
                    <a:pt x="1426" y="79"/>
                    <a:pt x="1431" y="79"/>
                  </a:cubicBezTo>
                  <a:cubicBezTo>
                    <a:pt x="1436" y="79"/>
                    <a:pt x="1440" y="76"/>
                    <a:pt x="1440" y="71"/>
                  </a:cubicBezTo>
                  <a:cubicBezTo>
                    <a:pt x="1440" y="66"/>
                    <a:pt x="1436" y="62"/>
                    <a:pt x="1431" y="62"/>
                  </a:cubicBezTo>
                  <a:close/>
                  <a:moveTo>
                    <a:pt x="11" y="177"/>
                  </a:moveTo>
                  <a:cubicBezTo>
                    <a:pt x="12" y="177"/>
                    <a:pt x="14" y="176"/>
                    <a:pt x="16" y="175"/>
                  </a:cubicBezTo>
                  <a:cubicBezTo>
                    <a:pt x="16" y="175"/>
                    <a:pt x="15" y="175"/>
                    <a:pt x="15" y="174"/>
                  </a:cubicBezTo>
                  <a:cubicBezTo>
                    <a:pt x="13" y="175"/>
                    <a:pt x="12" y="176"/>
                    <a:pt x="10" y="177"/>
                  </a:cubicBezTo>
                  <a:cubicBezTo>
                    <a:pt x="10" y="177"/>
                    <a:pt x="10" y="177"/>
                    <a:pt x="11" y="177"/>
                  </a:cubicBezTo>
                  <a:close/>
                  <a:moveTo>
                    <a:pt x="16" y="171"/>
                  </a:moveTo>
                  <a:cubicBezTo>
                    <a:pt x="15" y="171"/>
                    <a:pt x="15" y="172"/>
                    <a:pt x="14" y="172"/>
                  </a:cubicBezTo>
                  <a:cubicBezTo>
                    <a:pt x="14" y="173"/>
                    <a:pt x="14" y="173"/>
                    <a:pt x="15" y="173"/>
                  </a:cubicBezTo>
                  <a:cubicBezTo>
                    <a:pt x="15" y="172"/>
                    <a:pt x="16" y="172"/>
                    <a:pt x="17" y="171"/>
                  </a:cubicBezTo>
                  <a:cubicBezTo>
                    <a:pt x="17" y="171"/>
                    <a:pt x="16" y="171"/>
                    <a:pt x="16" y="171"/>
                  </a:cubicBezTo>
                  <a:close/>
                  <a:moveTo>
                    <a:pt x="5" y="180"/>
                  </a:moveTo>
                  <a:cubicBezTo>
                    <a:pt x="5" y="179"/>
                    <a:pt x="5" y="179"/>
                    <a:pt x="5" y="179"/>
                  </a:cubicBezTo>
                  <a:cubicBezTo>
                    <a:pt x="5" y="179"/>
                    <a:pt x="5" y="179"/>
                    <a:pt x="4" y="179"/>
                  </a:cubicBezTo>
                  <a:cubicBezTo>
                    <a:pt x="4" y="179"/>
                    <a:pt x="4" y="179"/>
                    <a:pt x="4" y="179"/>
                  </a:cubicBezTo>
                  <a:cubicBezTo>
                    <a:pt x="4" y="179"/>
                    <a:pt x="4" y="179"/>
                    <a:pt x="4" y="179"/>
                  </a:cubicBezTo>
                  <a:cubicBezTo>
                    <a:pt x="3" y="180"/>
                    <a:pt x="2" y="181"/>
                    <a:pt x="2" y="182"/>
                  </a:cubicBezTo>
                  <a:cubicBezTo>
                    <a:pt x="2" y="182"/>
                    <a:pt x="3" y="181"/>
                    <a:pt x="3" y="181"/>
                  </a:cubicBezTo>
                  <a:cubicBezTo>
                    <a:pt x="4" y="181"/>
                    <a:pt x="4" y="181"/>
                    <a:pt x="5" y="180"/>
                  </a:cubicBezTo>
                  <a:cubicBezTo>
                    <a:pt x="5" y="180"/>
                    <a:pt x="5" y="180"/>
                    <a:pt x="5" y="180"/>
                  </a:cubicBezTo>
                  <a:close/>
                  <a:moveTo>
                    <a:pt x="5" y="180"/>
                  </a:moveTo>
                  <a:cubicBezTo>
                    <a:pt x="6" y="180"/>
                    <a:pt x="6" y="180"/>
                    <a:pt x="6" y="180"/>
                  </a:cubicBezTo>
                  <a:cubicBezTo>
                    <a:pt x="6" y="180"/>
                    <a:pt x="6" y="180"/>
                    <a:pt x="6" y="180"/>
                  </a:cubicBezTo>
                  <a:cubicBezTo>
                    <a:pt x="7" y="180"/>
                    <a:pt x="7" y="179"/>
                    <a:pt x="8" y="179"/>
                  </a:cubicBezTo>
                  <a:cubicBezTo>
                    <a:pt x="8" y="179"/>
                    <a:pt x="7" y="179"/>
                    <a:pt x="7" y="178"/>
                  </a:cubicBezTo>
                  <a:cubicBezTo>
                    <a:pt x="7" y="178"/>
                    <a:pt x="7" y="178"/>
                    <a:pt x="7" y="178"/>
                  </a:cubicBezTo>
                  <a:cubicBezTo>
                    <a:pt x="7" y="178"/>
                    <a:pt x="6" y="178"/>
                    <a:pt x="6" y="178"/>
                  </a:cubicBezTo>
                  <a:cubicBezTo>
                    <a:pt x="6" y="178"/>
                    <a:pt x="6" y="178"/>
                    <a:pt x="6" y="178"/>
                  </a:cubicBezTo>
                  <a:cubicBezTo>
                    <a:pt x="6" y="178"/>
                    <a:pt x="6" y="178"/>
                    <a:pt x="6" y="178"/>
                  </a:cubicBezTo>
                  <a:cubicBezTo>
                    <a:pt x="5" y="178"/>
                    <a:pt x="5" y="178"/>
                    <a:pt x="5" y="179"/>
                  </a:cubicBezTo>
                  <a:cubicBezTo>
                    <a:pt x="5" y="179"/>
                    <a:pt x="5" y="179"/>
                    <a:pt x="5" y="179"/>
                  </a:cubicBezTo>
                  <a:cubicBezTo>
                    <a:pt x="5" y="179"/>
                    <a:pt x="5" y="180"/>
                    <a:pt x="5" y="180"/>
                  </a:cubicBezTo>
                  <a:cubicBezTo>
                    <a:pt x="5" y="180"/>
                    <a:pt x="5" y="180"/>
                    <a:pt x="5" y="180"/>
                  </a:cubicBezTo>
                  <a:close/>
                  <a:moveTo>
                    <a:pt x="12" y="174"/>
                  </a:moveTo>
                  <a:cubicBezTo>
                    <a:pt x="12" y="174"/>
                    <a:pt x="12" y="174"/>
                    <a:pt x="12" y="174"/>
                  </a:cubicBezTo>
                  <a:cubicBezTo>
                    <a:pt x="13" y="174"/>
                    <a:pt x="14" y="173"/>
                    <a:pt x="15" y="173"/>
                  </a:cubicBezTo>
                  <a:cubicBezTo>
                    <a:pt x="14" y="173"/>
                    <a:pt x="14" y="172"/>
                    <a:pt x="14" y="172"/>
                  </a:cubicBezTo>
                  <a:cubicBezTo>
                    <a:pt x="13" y="173"/>
                    <a:pt x="12" y="173"/>
                    <a:pt x="12" y="174"/>
                  </a:cubicBezTo>
                  <a:close/>
                  <a:moveTo>
                    <a:pt x="8" y="178"/>
                  </a:moveTo>
                  <a:cubicBezTo>
                    <a:pt x="8" y="179"/>
                    <a:pt x="8" y="179"/>
                    <a:pt x="8" y="178"/>
                  </a:cubicBezTo>
                  <a:cubicBezTo>
                    <a:pt x="9" y="178"/>
                    <a:pt x="10" y="178"/>
                    <a:pt x="11" y="177"/>
                  </a:cubicBezTo>
                  <a:cubicBezTo>
                    <a:pt x="10" y="177"/>
                    <a:pt x="10" y="177"/>
                    <a:pt x="10" y="177"/>
                  </a:cubicBezTo>
                  <a:cubicBezTo>
                    <a:pt x="9" y="177"/>
                    <a:pt x="8" y="178"/>
                    <a:pt x="8" y="178"/>
                  </a:cubicBezTo>
                  <a:close/>
                  <a:moveTo>
                    <a:pt x="12" y="174"/>
                  </a:moveTo>
                  <a:cubicBezTo>
                    <a:pt x="12" y="174"/>
                    <a:pt x="12" y="174"/>
                    <a:pt x="11" y="174"/>
                  </a:cubicBezTo>
                  <a:cubicBezTo>
                    <a:pt x="11" y="174"/>
                    <a:pt x="11" y="175"/>
                    <a:pt x="10" y="175"/>
                  </a:cubicBezTo>
                  <a:cubicBezTo>
                    <a:pt x="10" y="175"/>
                    <a:pt x="10" y="175"/>
                    <a:pt x="10" y="175"/>
                  </a:cubicBezTo>
                  <a:cubicBezTo>
                    <a:pt x="10" y="175"/>
                    <a:pt x="10" y="175"/>
                    <a:pt x="10" y="175"/>
                  </a:cubicBezTo>
                  <a:cubicBezTo>
                    <a:pt x="11" y="175"/>
                    <a:pt x="11" y="175"/>
                    <a:pt x="11" y="175"/>
                  </a:cubicBezTo>
                  <a:cubicBezTo>
                    <a:pt x="12" y="175"/>
                    <a:pt x="12" y="175"/>
                    <a:pt x="12" y="174"/>
                  </a:cubicBezTo>
                  <a:close/>
                  <a:moveTo>
                    <a:pt x="8" y="177"/>
                  </a:moveTo>
                  <a:cubicBezTo>
                    <a:pt x="8" y="177"/>
                    <a:pt x="8" y="177"/>
                    <a:pt x="8" y="177"/>
                  </a:cubicBezTo>
                  <a:cubicBezTo>
                    <a:pt x="8" y="177"/>
                    <a:pt x="8" y="177"/>
                    <a:pt x="8" y="177"/>
                  </a:cubicBezTo>
                  <a:cubicBezTo>
                    <a:pt x="7" y="177"/>
                    <a:pt x="6" y="177"/>
                    <a:pt x="6" y="178"/>
                  </a:cubicBezTo>
                  <a:cubicBezTo>
                    <a:pt x="6" y="178"/>
                    <a:pt x="7" y="178"/>
                    <a:pt x="7" y="178"/>
                  </a:cubicBezTo>
                  <a:cubicBezTo>
                    <a:pt x="7" y="178"/>
                    <a:pt x="7" y="178"/>
                    <a:pt x="8" y="177"/>
                  </a:cubicBezTo>
                  <a:close/>
                  <a:moveTo>
                    <a:pt x="9" y="176"/>
                  </a:moveTo>
                  <a:cubicBezTo>
                    <a:pt x="9" y="176"/>
                    <a:pt x="9" y="176"/>
                    <a:pt x="9" y="176"/>
                  </a:cubicBezTo>
                  <a:cubicBezTo>
                    <a:pt x="9" y="176"/>
                    <a:pt x="9" y="176"/>
                    <a:pt x="9" y="176"/>
                  </a:cubicBezTo>
                  <a:cubicBezTo>
                    <a:pt x="10" y="176"/>
                    <a:pt x="10" y="176"/>
                    <a:pt x="10" y="175"/>
                  </a:cubicBezTo>
                  <a:cubicBezTo>
                    <a:pt x="10" y="175"/>
                    <a:pt x="10" y="175"/>
                    <a:pt x="10" y="175"/>
                  </a:cubicBezTo>
                  <a:cubicBezTo>
                    <a:pt x="10" y="175"/>
                    <a:pt x="9" y="175"/>
                    <a:pt x="9" y="176"/>
                  </a:cubicBezTo>
                  <a:close/>
                  <a:moveTo>
                    <a:pt x="9" y="176"/>
                  </a:moveTo>
                  <a:cubicBezTo>
                    <a:pt x="9" y="176"/>
                    <a:pt x="9" y="176"/>
                    <a:pt x="9" y="176"/>
                  </a:cubicBezTo>
                  <a:cubicBezTo>
                    <a:pt x="8" y="176"/>
                    <a:pt x="8" y="176"/>
                    <a:pt x="8" y="177"/>
                  </a:cubicBezTo>
                  <a:cubicBezTo>
                    <a:pt x="8" y="177"/>
                    <a:pt x="8" y="177"/>
                    <a:pt x="8" y="177"/>
                  </a:cubicBezTo>
                  <a:cubicBezTo>
                    <a:pt x="8" y="177"/>
                    <a:pt x="9" y="177"/>
                    <a:pt x="9" y="176"/>
                  </a:cubicBezTo>
                  <a:cubicBezTo>
                    <a:pt x="9" y="176"/>
                    <a:pt x="9" y="176"/>
                    <a:pt x="9" y="176"/>
                  </a:cubicBezTo>
                  <a:close/>
                  <a:moveTo>
                    <a:pt x="7" y="178"/>
                  </a:moveTo>
                  <a:cubicBezTo>
                    <a:pt x="7" y="179"/>
                    <a:pt x="7" y="179"/>
                    <a:pt x="8" y="179"/>
                  </a:cubicBezTo>
                  <a:cubicBezTo>
                    <a:pt x="8" y="179"/>
                    <a:pt x="8" y="179"/>
                    <a:pt x="8" y="178"/>
                  </a:cubicBezTo>
                  <a:cubicBezTo>
                    <a:pt x="8" y="178"/>
                    <a:pt x="8" y="178"/>
                    <a:pt x="8" y="178"/>
                  </a:cubicBezTo>
                  <a:cubicBezTo>
                    <a:pt x="8" y="178"/>
                    <a:pt x="7" y="178"/>
                    <a:pt x="7" y="178"/>
                  </a:cubicBezTo>
                  <a:close/>
                  <a:moveTo>
                    <a:pt x="12" y="174"/>
                  </a:moveTo>
                  <a:cubicBezTo>
                    <a:pt x="12" y="174"/>
                    <a:pt x="12" y="174"/>
                    <a:pt x="12" y="174"/>
                  </a:cubicBezTo>
                  <a:cubicBezTo>
                    <a:pt x="12" y="174"/>
                    <a:pt x="12" y="174"/>
                    <a:pt x="11" y="174"/>
                  </a:cubicBezTo>
                  <a:cubicBezTo>
                    <a:pt x="11" y="174"/>
                    <a:pt x="11" y="174"/>
                    <a:pt x="11" y="175"/>
                  </a:cubicBezTo>
                  <a:cubicBezTo>
                    <a:pt x="12" y="175"/>
                    <a:pt x="12" y="175"/>
                    <a:pt x="12" y="174"/>
                  </a:cubicBezTo>
                  <a:close/>
                  <a:moveTo>
                    <a:pt x="9" y="176"/>
                  </a:moveTo>
                  <a:cubicBezTo>
                    <a:pt x="9" y="176"/>
                    <a:pt x="9" y="176"/>
                    <a:pt x="9" y="176"/>
                  </a:cubicBezTo>
                  <a:cubicBezTo>
                    <a:pt x="9" y="176"/>
                    <a:pt x="9" y="176"/>
                    <a:pt x="9" y="176"/>
                  </a:cubicBezTo>
                  <a:cubicBezTo>
                    <a:pt x="9" y="176"/>
                    <a:pt x="9" y="176"/>
                    <a:pt x="9" y="176"/>
                  </a:cubicBezTo>
                  <a:cubicBezTo>
                    <a:pt x="9" y="176"/>
                    <a:pt x="9" y="176"/>
                    <a:pt x="9" y="176"/>
                  </a:cubicBezTo>
                  <a:close/>
                  <a:moveTo>
                    <a:pt x="8" y="177"/>
                  </a:moveTo>
                  <a:cubicBezTo>
                    <a:pt x="8" y="177"/>
                    <a:pt x="8" y="177"/>
                    <a:pt x="8" y="177"/>
                  </a:cubicBezTo>
                  <a:cubicBezTo>
                    <a:pt x="8" y="177"/>
                    <a:pt x="8" y="177"/>
                    <a:pt x="8" y="177"/>
                  </a:cubicBezTo>
                  <a:cubicBezTo>
                    <a:pt x="8" y="177"/>
                    <a:pt x="8" y="177"/>
                    <a:pt x="8" y="177"/>
                  </a:cubicBezTo>
                  <a:cubicBezTo>
                    <a:pt x="8" y="177"/>
                    <a:pt x="8" y="177"/>
                    <a:pt x="8" y="177"/>
                  </a:cubicBezTo>
                  <a:close/>
                  <a:moveTo>
                    <a:pt x="6" y="178"/>
                  </a:moveTo>
                  <a:cubicBezTo>
                    <a:pt x="6" y="178"/>
                    <a:pt x="6" y="178"/>
                    <a:pt x="6" y="178"/>
                  </a:cubicBezTo>
                  <a:cubicBezTo>
                    <a:pt x="6" y="178"/>
                    <a:pt x="6" y="178"/>
                    <a:pt x="6" y="178"/>
                  </a:cubicBezTo>
                  <a:close/>
                  <a:moveTo>
                    <a:pt x="4" y="179"/>
                  </a:moveTo>
                  <a:cubicBezTo>
                    <a:pt x="5" y="179"/>
                    <a:pt x="5" y="179"/>
                    <a:pt x="5" y="179"/>
                  </a:cubicBezTo>
                  <a:cubicBezTo>
                    <a:pt x="5" y="179"/>
                    <a:pt x="5" y="179"/>
                    <a:pt x="5" y="179"/>
                  </a:cubicBezTo>
                  <a:cubicBezTo>
                    <a:pt x="5" y="179"/>
                    <a:pt x="4" y="179"/>
                    <a:pt x="4" y="179"/>
                  </a:cubicBezTo>
                  <a:close/>
                  <a:moveTo>
                    <a:pt x="4" y="179"/>
                  </a:moveTo>
                  <a:cubicBezTo>
                    <a:pt x="4" y="180"/>
                    <a:pt x="4" y="179"/>
                    <a:pt x="4" y="179"/>
                  </a:cubicBezTo>
                  <a:cubicBezTo>
                    <a:pt x="4" y="179"/>
                    <a:pt x="4" y="179"/>
                    <a:pt x="4" y="179"/>
                  </a:cubicBezTo>
                  <a:close/>
                  <a:moveTo>
                    <a:pt x="6" y="180"/>
                  </a:moveTo>
                  <a:cubicBezTo>
                    <a:pt x="6" y="179"/>
                    <a:pt x="6" y="179"/>
                    <a:pt x="6" y="179"/>
                  </a:cubicBezTo>
                  <a:cubicBezTo>
                    <a:pt x="6" y="179"/>
                    <a:pt x="6" y="180"/>
                    <a:pt x="6" y="180"/>
                  </a:cubicBezTo>
                  <a:cubicBezTo>
                    <a:pt x="6" y="180"/>
                    <a:pt x="6" y="180"/>
                    <a:pt x="6" y="180"/>
                  </a:cubicBezTo>
                  <a:close/>
                  <a:moveTo>
                    <a:pt x="5" y="180"/>
                  </a:moveTo>
                  <a:cubicBezTo>
                    <a:pt x="5" y="180"/>
                    <a:pt x="5" y="180"/>
                    <a:pt x="5" y="180"/>
                  </a:cubicBezTo>
                  <a:cubicBezTo>
                    <a:pt x="5" y="180"/>
                    <a:pt x="5" y="180"/>
                    <a:pt x="5" y="180"/>
                  </a:cubicBezTo>
                  <a:cubicBezTo>
                    <a:pt x="5" y="180"/>
                    <a:pt x="5" y="180"/>
                    <a:pt x="5" y="180"/>
                  </a:cubicBezTo>
                  <a:close/>
                  <a:moveTo>
                    <a:pt x="943" y="168"/>
                  </a:moveTo>
                  <a:cubicBezTo>
                    <a:pt x="943" y="170"/>
                    <a:pt x="943" y="169"/>
                    <a:pt x="945" y="169"/>
                  </a:cubicBezTo>
                  <a:cubicBezTo>
                    <a:pt x="950" y="169"/>
                    <a:pt x="955" y="169"/>
                    <a:pt x="960" y="169"/>
                  </a:cubicBezTo>
                  <a:cubicBezTo>
                    <a:pt x="966" y="169"/>
                    <a:pt x="973" y="169"/>
                    <a:pt x="979" y="167"/>
                  </a:cubicBezTo>
                  <a:cubicBezTo>
                    <a:pt x="993" y="163"/>
                    <a:pt x="1003" y="154"/>
                    <a:pt x="1007" y="140"/>
                  </a:cubicBezTo>
                  <a:cubicBezTo>
                    <a:pt x="1010" y="128"/>
                    <a:pt x="1010" y="116"/>
                    <a:pt x="1007" y="104"/>
                  </a:cubicBezTo>
                  <a:cubicBezTo>
                    <a:pt x="1004" y="93"/>
                    <a:pt x="997" y="86"/>
                    <a:pt x="987" y="82"/>
                  </a:cubicBezTo>
                  <a:cubicBezTo>
                    <a:pt x="982" y="79"/>
                    <a:pt x="977" y="78"/>
                    <a:pt x="971" y="78"/>
                  </a:cubicBezTo>
                  <a:cubicBezTo>
                    <a:pt x="962" y="77"/>
                    <a:pt x="953" y="77"/>
                    <a:pt x="945" y="77"/>
                  </a:cubicBezTo>
                  <a:cubicBezTo>
                    <a:pt x="944" y="77"/>
                    <a:pt x="943" y="77"/>
                    <a:pt x="943" y="78"/>
                  </a:cubicBezTo>
                  <a:cubicBezTo>
                    <a:pt x="943" y="79"/>
                    <a:pt x="943" y="79"/>
                    <a:pt x="943" y="80"/>
                  </a:cubicBezTo>
                  <a:cubicBezTo>
                    <a:pt x="943" y="94"/>
                    <a:pt x="943" y="109"/>
                    <a:pt x="943" y="123"/>
                  </a:cubicBezTo>
                  <a:cubicBezTo>
                    <a:pt x="943" y="138"/>
                    <a:pt x="943" y="153"/>
                    <a:pt x="943" y="168"/>
                  </a:cubicBezTo>
                  <a:close/>
                  <a:moveTo>
                    <a:pt x="1731" y="101"/>
                  </a:moveTo>
                  <a:cubicBezTo>
                    <a:pt x="1731" y="107"/>
                    <a:pt x="1731" y="112"/>
                    <a:pt x="1731" y="118"/>
                  </a:cubicBezTo>
                  <a:cubicBezTo>
                    <a:pt x="1731" y="120"/>
                    <a:pt x="1731" y="120"/>
                    <a:pt x="1732" y="120"/>
                  </a:cubicBezTo>
                  <a:cubicBezTo>
                    <a:pt x="1734" y="120"/>
                    <a:pt x="1736" y="120"/>
                    <a:pt x="1738" y="120"/>
                  </a:cubicBezTo>
                  <a:cubicBezTo>
                    <a:pt x="1743" y="120"/>
                    <a:pt x="1748" y="120"/>
                    <a:pt x="1753" y="119"/>
                  </a:cubicBezTo>
                  <a:cubicBezTo>
                    <a:pt x="1763" y="118"/>
                    <a:pt x="1773" y="110"/>
                    <a:pt x="1773" y="96"/>
                  </a:cubicBezTo>
                  <a:cubicBezTo>
                    <a:pt x="1773" y="89"/>
                    <a:pt x="1769" y="83"/>
                    <a:pt x="1762" y="79"/>
                  </a:cubicBezTo>
                  <a:cubicBezTo>
                    <a:pt x="1759" y="78"/>
                    <a:pt x="1755" y="77"/>
                    <a:pt x="1752" y="77"/>
                  </a:cubicBezTo>
                  <a:cubicBezTo>
                    <a:pt x="1745" y="77"/>
                    <a:pt x="1739" y="77"/>
                    <a:pt x="1732" y="77"/>
                  </a:cubicBezTo>
                  <a:cubicBezTo>
                    <a:pt x="1731" y="77"/>
                    <a:pt x="1731" y="77"/>
                    <a:pt x="1731" y="79"/>
                  </a:cubicBezTo>
                  <a:cubicBezTo>
                    <a:pt x="1731" y="85"/>
                    <a:pt x="1731" y="92"/>
                    <a:pt x="1731" y="98"/>
                  </a:cubicBezTo>
                  <a:cubicBezTo>
                    <a:pt x="1731" y="99"/>
                    <a:pt x="1731" y="100"/>
                    <a:pt x="1731" y="101"/>
                  </a:cubicBezTo>
                  <a:close/>
                  <a:moveTo>
                    <a:pt x="1249" y="140"/>
                  </a:moveTo>
                  <a:cubicBezTo>
                    <a:pt x="1244" y="141"/>
                    <a:pt x="1239" y="141"/>
                    <a:pt x="1234" y="142"/>
                  </a:cubicBezTo>
                  <a:cubicBezTo>
                    <a:pt x="1230" y="143"/>
                    <a:pt x="1226" y="143"/>
                    <a:pt x="1222" y="145"/>
                  </a:cubicBezTo>
                  <a:cubicBezTo>
                    <a:pt x="1216" y="146"/>
                    <a:pt x="1213" y="150"/>
                    <a:pt x="1213" y="156"/>
                  </a:cubicBezTo>
                  <a:cubicBezTo>
                    <a:pt x="1212" y="164"/>
                    <a:pt x="1216" y="170"/>
                    <a:pt x="1223" y="172"/>
                  </a:cubicBezTo>
                  <a:cubicBezTo>
                    <a:pt x="1226" y="173"/>
                    <a:pt x="1230" y="173"/>
                    <a:pt x="1233" y="172"/>
                  </a:cubicBezTo>
                  <a:cubicBezTo>
                    <a:pt x="1242" y="170"/>
                    <a:pt x="1247" y="165"/>
                    <a:pt x="1250" y="156"/>
                  </a:cubicBezTo>
                  <a:cubicBezTo>
                    <a:pt x="1252" y="151"/>
                    <a:pt x="1251" y="145"/>
                    <a:pt x="1251" y="140"/>
                  </a:cubicBezTo>
                  <a:cubicBezTo>
                    <a:pt x="1251" y="140"/>
                    <a:pt x="1250" y="140"/>
                    <a:pt x="1249" y="140"/>
                  </a:cubicBezTo>
                  <a:close/>
                  <a:moveTo>
                    <a:pt x="767" y="123"/>
                  </a:moveTo>
                  <a:cubicBezTo>
                    <a:pt x="764" y="116"/>
                    <a:pt x="759" y="111"/>
                    <a:pt x="751" y="109"/>
                  </a:cubicBezTo>
                  <a:cubicBezTo>
                    <a:pt x="748" y="108"/>
                    <a:pt x="745" y="107"/>
                    <a:pt x="741" y="108"/>
                  </a:cubicBezTo>
                  <a:cubicBezTo>
                    <a:pt x="730" y="108"/>
                    <a:pt x="722" y="114"/>
                    <a:pt x="718" y="125"/>
                  </a:cubicBezTo>
                  <a:cubicBezTo>
                    <a:pt x="714" y="135"/>
                    <a:pt x="714" y="145"/>
                    <a:pt x="717" y="155"/>
                  </a:cubicBezTo>
                  <a:cubicBezTo>
                    <a:pt x="720" y="163"/>
                    <a:pt x="725" y="168"/>
                    <a:pt x="733" y="171"/>
                  </a:cubicBezTo>
                  <a:cubicBezTo>
                    <a:pt x="737" y="172"/>
                    <a:pt x="741" y="173"/>
                    <a:pt x="745" y="172"/>
                  </a:cubicBezTo>
                  <a:cubicBezTo>
                    <a:pt x="756" y="172"/>
                    <a:pt x="764" y="166"/>
                    <a:pt x="767" y="156"/>
                  </a:cubicBezTo>
                  <a:cubicBezTo>
                    <a:pt x="769" y="151"/>
                    <a:pt x="770" y="146"/>
                    <a:pt x="770" y="140"/>
                  </a:cubicBezTo>
                  <a:cubicBezTo>
                    <a:pt x="770" y="134"/>
                    <a:pt x="769" y="128"/>
                    <a:pt x="767" y="123"/>
                  </a:cubicBezTo>
                  <a:close/>
                  <a:moveTo>
                    <a:pt x="616" y="125"/>
                  </a:moveTo>
                  <a:cubicBezTo>
                    <a:pt x="613" y="117"/>
                    <a:pt x="608" y="111"/>
                    <a:pt x="600" y="109"/>
                  </a:cubicBezTo>
                  <a:cubicBezTo>
                    <a:pt x="596" y="108"/>
                    <a:pt x="593" y="107"/>
                    <a:pt x="589" y="108"/>
                  </a:cubicBezTo>
                  <a:cubicBezTo>
                    <a:pt x="578" y="109"/>
                    <a:pt x="570" y="114"/>
                    <a:pt x="566" y="125"/>
                  </a:cubicBezTo>
                  <a:cubicBezTo>
                    <a:pt x="562" y="135"/>
                    <a:pt x="562" y="144"/>
                    <a:pt x="565" y="154"/>
                  </a:cubicBezTo>
                  <a:cubicBezTo>
                    <a:pt x="568" y="163"/>
                    <a:pt x="574" y="169"/>
                    <a:pt x="582" y="171"/>
                  </a:cubicBezTo>
                  <a:cubicBezTo>
                    <a:pt x="586" y="172"/>
                    <a:pt x="590" y="173"/>
                    <a:pt x="594" y="172"/>
                  </a:cubicBezTo>
                  <a:cubicBezTo>
                    <a:pt x="604" y="172"/>
                    <a:pt x="611" y="167"/>
                    <a:pt x="615" y="157"/>
                  </a:cubicBezTo>
                  <a:cubicBezTo>
                    <a:pt x="617" y="152"/>
                    <a:pt x="618" y="146"/>
                    <a:pt x="618" y="141"/>
                  </a:cubicBezTo>
                  <a:cubicBezTo>
                    <a:pt x="618" y="135"/>
                    <a:pt x="618" y="130"/>
                    <a:pt x="616" y="12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55" name="Freeform 254"/>
            <p:cNvSpPr>
              <a:spLocks noEditPoints="1"/>
            </p:cNvSpPr>
            <p:nvPr/>
          </p:nvSpPr>
          <p:spPr bwMode="auto">
            <a:xfrm>
              <a:off x="9602113" y="1949027"/>
              <a:ext cx="970669" cy="214939"/>
            </a:xfrm>
            <a:custGeom>
              <a:avLst/>
              <a:gdLst>
                <a:gd name="T0" fmla="*/ 200 w 1905"/>
                <a:gd name="T1" fmla="*/ 10 h 419"/>
                <a:gd name="T2" fmla="*/ 350 w 1905"/>
                <a:gd name="T3" fmla="*/ 39 h 419"/>
                <a:gd name="T4" fmla="*/ 12 w 1905"/>
                <a:gd name="T5" fmla="*/ 341 h 419"/>
                <a:gd name="T6" fmla="*/ 117 w 1905"/>
                <a:gd name="T7" fmla="*/ 352 h 419"/>
                <a:gd name="T8" fmla="*/ 225 w 1905"/>
                <a:gd name="T9" fmla="*/ 68 h 419"/>
                <a:gd name="T10" fmla="*/ 77 w 1905"/>
                <a:gd name="T11" fmla="*/ 304 h 419"/>
                <a:gd name="T12" fmla="*/ 939 w 1905"/>
                <a:gd name="T13" fmla="*/ 71 h 419"/>
                <a:gd name="T14" fmla="*/ 860 w 1905"/>
                <a:gd name="T15" fmla="*/ 154 h 419"/>
                <a:gd name="T16" fmla="*/ 794 w 1905"/>
                <a:gd name="T17" fmla="*/ 108 h 419"/>
                <a:gd name="T18" fmla="*/ 838 w 1905"/>
                <a:gd name="T19" fmla="*/ 69 h 419"/>
                <a:gd name="T20" fmla="*/ 760 w 1905"/>
                <a:gd name="T21" fmla="*/ 156 h 419"/>
                <a:gd name="T22" fmla="*/ 758 w 1905"/>
                <a:gd name="T23" fmla="*/ 181 h 419"/>
                <a:gd name="T24" fmla="*/ 791 w 1905"/>
                <a:gd name="T25" fmla="*/ 333 h 419"/>
                <a:gd name="T26" fmla="*/ 860 w 1905"/>
                <a:gd name="T27" fmla="*/ 333 h 419"/>
                <a:gd name="T28" fmla="*/ 892 w 1905"/>
                <a:gd name="T29" fmla="*/ 181 h 419"/>
                <a:gd name="T30" fmla="*/ 892 w 1905"/>
                <a:gd name="T31" fmla="*/ 156 h 419"/>
                <a:gd name="T32" fmla="*/ 938 w 1905"/>
                <a:gd name="T33" fmla="*/ 95 h 419"/>
                <a:gd name="T34" fmla="*/ 681 w 1905"/>
                <a:gd name="T35" fmla="*/ 115 h 419"/>
                <a:gd name="T36" fmla="*/ 544 w 1905"/>
                <a:gd name="T37" fmla="*/ 91 h 419"/>
                <a:gd name="T38" fmla="*/ 477 w 1905"/>
                <a:gd name="T39" fmla="*/ 234 h 419"/>
                <a:gd name="T40" fmla="*/ 609 w 1905"/>
                <a:gd name="T41" fmla="*/ 339 h 419"/>
                <a:gd name="T42" fmla="*/ 713 w 1905"/>
                <a:gd name="T43" fmla="*/ 215 h 419"/>
                <a:gd name="T44" fmla="*/ 588 w 1905"/>
                <a:gd name="T45" fmla="*/ 107 h 419"/>
                <a:gd name="T46" fmla="*/ 682 w 1905"/>
                <a:gd name="T47" fmla="*/ 216 h 419"/>
                <a:gd name="T48" fmla="*/ 537 w 1905"/>
                <a:gd name="T49" fmla="*/ 292 h 419"/>
                <a:gd name="T50" fmla="*/ 526 w 1905"/>
                <a:gd name="T51" fmla="*/ 142 h 419"/>
                <a:gd name="T52" fmla="*/ 1599 w 1905"/>
                <a:gd name="T53" fmla="*/ 126 h 419"/>
                <a:gd name="T54" fmla="*/ 1667 w 1905"/>
                <a:gd name="T55" fmla="*/ 339 h 419"/>
                <a:gd name="T56" fmla="*/ 1637 w 1905"/>
                <a:gd name="T57" fmla="*/ 183 h 419"/>
                <a:gd name="T58" fmla="*/ 1628 w 1905"/>
                <a:gd name="T59" fmla="*/ 131 h 419"/>
                <a:gd name="T60" fmla="*/ 1634 w 1905"/>
                <a:gd name="T61" fmla="*/ 208 h 419"/>
                <a:gd name="T62" fmla="*/ 1636 w 1905"/>
                <a:gd name="T63" fmla="*/ 310 h 419"/>
                <a:gd name="T64" fmla="*/ 1248 w 1905"/>
                <a:gd name="T65" fmla="*/ 314 h 419"/>
                <a:gd name="T66" fmla="*/ 1327 w 1905"/>
                <a:gd name="T67" fmla="*/ 251 h 419"/>
                <a:gd name="T68" fmla="*/ 1181 w 1905"/>
                <a:gd name="T69" fmla="*/ 200 h 419"/>
                <a:gd name="T70" fmla="*/ 1313 w 1905"/>
                <a:gd name="T71" fmla="*/ 324 h 419"/>
                <a:gd name="T72" fmla="*/ 1203 w 1905"/>
                <a:gd name="T73" fmla="*/ 229 h 419"/>
                <a:gd name="T74" fmla="*/ 1298 w 1905"/>
                <a:gd name="T75" fmla="*/ 227 h 419"/>
                <a:gd name="T76" fmla="*/ 1769 w 1905"/>
                <a:gd name="T77" fmla="*/ 333 h 419"/>
                <a:gd name="T78" fmla="*/ 1879 w 1905"/>
                <a:gd name="T79" fmla="*/ 201 h 419"/>
                <a:gd name="T80" fmla="*/ 1801 w 1905"/>
                <a:gd name="T81" fmla="*/ 113 h 419"/>
                <a:gd name="T82" fmla="*/ 1889 w 1905"/>
                <a:gd name="T83" fmla="*/ 84 h 419"/>
                <a:gd name="T84" fmla="*/ 1769 w 1905"/>
                <a:gd name="T85" fmla="*/ 210 h 419"/>
                <a:gd name="T86" fmla="*/ 1833 w 1905"/>
                <a:gd name="T87" fmla="*/ 313 h 419"/>
                <a:gd name="T88" fmla="*/ 1477 w 1905"/>
                <a:gd name="T89" fmla="*/ 106 h 419"/>
                <a:gd name="T90" fmla="*/ 1427 w 1905"/>
                <a:gd name="T91" fmla="*/ 193 h 419"/>
                <a:gd name="T92" fmla="*/ 1485 w 1905"/>
                <a:gd name="T93" fmla="*/ 224 h 419"/>
                <a:gd name="T94" fmla="*/ 1400 w 1905"/>
                <a:gd name="T95" fmla="*/ 295 h 419"/>
                <a:gd name="T96" fmla="*/ 1494 w 1905"/>
                <a:gd name="T97" fmla="*/ 334 h 419"/>
                <a:gd name="T98" fmla="*/ 1486 w 1905"/>
                <a:gd name="T99" fmla="*/ 204 h 419"/>
                <a:gd name="T100" fmla="*/ 1462 w 1905"/>
                <a:gd name="T101" fmla="*/ 80 h 419"/>
                <a:gd name="T102" fmla="*/ 1413 w 1905"/>
                <a:gd name="T103" fmla="*/ 120 h 419"/>
                <a:gd name="T104" fmla="*/ 1083 w 1905"/>
                <a:gd name="T105" fmla="*/ 182 h 419"/>
                <a:gd name="T106" fmla="*/ 1139 w 1905"/>
                <a:gd name="T107" fmla="*/ 156 h 419"/>
                <a:gd name="T108" fmla="*/ 1120 w 1905"/>
                <a:gd name="T109" fmla="*/ 338 h 419"/>
                <a:gd name="T110" fmla="*/ 987 w 1905"/>
                <a:gd name="T111" fmla="*/ 159 h 419"/>
                <a:gd name="T112" fmla="*/ 958 w 1905"/>
                <a:gd name="T113" fmla="*/ 164 h 419"/>
                <a:gd name="T114" fmla="*/ 987 w 1905"/>
                <a:gd name="T115" fmla="*/ 246 h 419"/>
                <a:gd name="T116" fmla="*/ 954 w 1905"/>
                <a:gd name="T117" fmla="*/ 92 h 419"/>
                <a:gd name="T118" fmla="*/ 2 w 1905"/>
                <a:gd name="T119" fmla="*/ 33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05" h="419">
                  <a:moveTo>
                    <a:pt x="1" y="336"/>
                  </a:moveTo>
                  <a:cubicBezTo>
                    <a:pt x="1" y="336"/>
                    <a:pt x="1" y="336"/>
                    <a:pt x="0" y="336"/>
                  </a:cubicBezTo>
                  <a:cubicBezTo>
                    <a:pt x="0" y="252"/>
                    <a:pt x="0" y="168"/>
                    <a:pt x="0" y="85"/>
                  </a:cubicBezTo>
                  <a:cubicBezTo>
                    <a:pt x="1" y="84"/>
                    <a:pt x="2" y="84"/>
                    <a:pt x="3" y="84"/>
                  </a:cubicBezTo>
                  <a:cubicBezTo>
                    <a:pt x="69" y="59"/>
                    <a:pt x="135" y="34"/>
                    <a:pt x="200" y="10"/>
                  </a:cubicBezTo>
                  <a:cubicBezTo>
                    <a:pt x="208" y="7"/>
                    <a:pt x="216" y="4"/>
                    <a:pt x="224" y="0"/>
                  </a:cubicBezTo>
                  <a:cubicBezTo>
                    <a:pt x="225" y="0"/>
                    <a:pt x="226" y="0"/>
                    <a:pt x="226" y="0"/>
                  </a:cubicBezTo>
                  <a:cubicBezTo>
                    <a:pt x="232" y="3"/>
                    <a:pt x="237" y="4"/>
                    <a:pt x="243" y="6"/>
                  </a:cubicBezTo>
                  <a:cubicBezTo>
                    <a:pt x="278" y="16"/>
                    <a:pt x="313" y="26"/>
                    <a:pt x="347" y="36"/>
                  </a:cubicBezTo>
                  <a:cubicBezTo>
                    <a:pt x="349" y="36"/>
                    <a:pt x="350" y="37"/>
                    <a:pt x="350" y="39"/>
                  </a:cubicBezTo>
                  <a:cubicBezTo>
                    <a:pt x="350" y="153"/>
                    <a:pt x="350" y="268"/>
                    <a:pt x="350" y="382"/>
                  </a:cubicBezTo>
                  <a:cubicBezTo>
                    <a:pt x="350" y="384"/>
                    <a:pt x="349" y="385"/>
                    <a:pt x="348" y="385"/>
                  </a:cubicBezTo>
                  <a:cubicBezTo>
                    <a:pt x="307" y="396"/>
                    <a:pt x="267" y="408"/>
                    <a:pt x="227" y="419"/>
                  </a:cubicBezTo>
                  <a:cubicBezTo>
                    <a:pt x="225" y="419"/>
                    <a:pt x="224" y="419"/>
                    <a:pt x="223" y="419"/>
                  </a:cubicBezTo>
                  <a:cubicBezTo>
                    <a:pt x="153" y="393"/>
                    <a:pt x="83" y="367"/>
                    <a:pt x="12" y="341"/>
                  </a:cubicBezTo>
                  <a:cubicBezTo>
                    <a:pt x="9" y="339"/>
                    <a:pt x="5" y="338"/>
                    <a:pt x="1" y="336"/>
                  </a:cubicBezTo>
                  <a:cubicBezTo>
                    <a:pt x="2" y="336"/>
                    <a:pt x="2" y="336"/>
                    <a:pt x="2" y="336"/>
                  </a:cubicBezTo>
                  <a:cubicBezTo>
                    <a:pt x="7" y="337"/>
                    <a:pt x="11" y="338"/>
                    <a:pt x="16" y="338"/>
                  </a:cubicBezTo>
                  <a:cubicBezTo>
                    <a:pt x="32" y="340"/>
                    <a:pt x="49" y="343"/>
                    <a:pt x="65" y="345"/>
                  </a:cubicBezTo>
                  <a:cubicBezTo>
                    <a:pt x="83" y="347"/>
                    <a:pt x="100" y="350"/>
                    <a:pt x="117" y="352"/>
                  </a:cubicBezTo>
                  <a:cubicBezTo>
                    <a:pt x="134" y="355"/>
                    <a:pt x="152" y="357"/>
                    <a:pt x="169" y="359"/>
                  </a:cubicBezTo>
                  <a:cubicBezTo>
                    <a:pt x="187" y="362"/>
                    <a:pt x="205" y="364"/>
                    <a:pt x="222" y="367"/>
                  </a:cubicBezTo>
                  <a:cubicBezTo>
                    <a:pt x="225" y="367"/>
                    <a:pt x="225" y="366"/>
                    <a:pt x="225" y="364"/>
                  </a:cubicBezTo>
                  <a:cubicBezTo>
                    <a:pt x="225" y="266"/>
                    <a:pt x="225" y="168"/>
                    <a:pt x="225" y="69"/>
                  </a:cubicBezTo>
                  <a:cubicBezTo>
                    <a:pt x="225" y="69"/>
                    <a:pt x="225" y="69"/>
                    <a:pt x="225" y="68"/>
                  </a:cubicBezTo>
                  <a:cubicBezTo>
                    <a:pt x="225" y="67"/>
                    <a:pt x="225" y="66"/>
                    <a:pt x="223" y="67"/>
                  </a:cubicBezTo>
                  <a:cubicBezTo>
                    <a:pt x="218" y="68"/>
                    <a:pt x="212" y="69"/>
                    <a:pt x="207" y="71"/>
                  </a:cubicBezTo>
                  <a:cubicBezTo>
                    <a:pt x="164" y="81"/>
                    <a:pt x="122" y="91"/>
                    <a:pt x="80" y="101"/>
                  </a:cubicBezTo>
                  <a:cubicBezTo>
                    <a:pt x="78" y="102"/>
                    <a:pt x="77" y="102"/>
                    <a:pt x="77" y="104"/>
                  </a:cubicBezTo>
                  <a:cubicBezTo>
                    <a:pt x="77" y="171"/>
                    <a:pt x="77" y="237"/>
                    <a:pt x="77" y="304"/>
                  </a:cubicBezTo>
                  <a:cubicBezTo>
                    <a:pt x="77" y="306"/>
                    <a:pt x="77" y="307"/>
                    <a:pt x="75" y="307"/>
                  </a:cubicBezTo>
                  <a:cubicBezTo>
                    <a:pt x="55" y="315"/>
                    <a:pt x="35" y="323"/>
                    <a:pt x="15" y="330"/>
                  </a:cubicBezTo>
                  <a:cubicBezTo>
                    <a:pt x="11" y="332"/>
                    <a:pt x="6" y="334"/>
                    <a:pt x="2" y="336"/>
                  </a:cubicBezTo>
                  <a:cubicBezTo>
                    <a:pt x="2" y="336"/>
                    <a:pt x="1" y="336"/>
                    <a:pt x="1" y="336"/>
                  </a:cubicBezTo>
                  <a:close/>
                  <a:moveTo>
                    <a:pt x="939" y="71"/>
                  </a:moveTo>
                  <a:cubicBezTo>
                    <a:pt x="939" y="70"/>
                    <a:pt x="938" y="69"/>
                    <a:pt x="936" y="69"/>
                  </a:cubicBezTo>
                  <a:cubicBezTo>
                    <a:pt x="932" y="67"/>
                    <a:pt x="927" y="67"/>
                    <a:pt x="922" y="66"/>
                  </a:cubicBezTo>
                  <a:cubicBezTo>
                    <a:pt x="910" y="66"/>
                    <a:pt x="899" y="67"/>
                    <a:pt x="889" y="73"/>
                  </a:cubicBezTo>
                  <a:cubicBezTo>
                    <a:pt x="870" y="85"/>
                    <a:pt x="861" y="102"/>
                    <a:pt x="861" y="124"/>
                  </a:cubicBezTo>
                  <a:cubicBezTo>
                    <a:pt x="860" y="134"/>
                    <a:pt x="860" y="144"/>
                    <a:pt x="860" y="154"/>
                  </a:cubicBezTo>
                  <a:cubicBezTo>
                    <a:pt x="860" y="156"/>
                    <a:pt x="860" y="156"/>
                    <a:pt x="859" y="156"/>
                  </a:cubicBezTo>
                  <a:cubicBezTo>
                    <a:pt x="837" y="156"/>
                    <a:pt x="815" y="156"/>
                    <a:pt x="793" y="156"/>
                  </a:cubicBezTo>
                  <a:cubicBezTo>
                    <a:pt x="791" y="156"/>
                    <a:pt x="791" y="156"/>
                    <a:pt x="791" y="154"/>
                  </a:cubicBezTo>
                  <a:cubicBezTo>
                    <a:pt x="791" y="146"/>
                    <a:pt x="791" y="137"/>
                    <a:pt x="791" y="128"/>
                  </a:cubicBezTo>
                  <a:cubicBezTo>
                    <a:pt x="791" y="121"/>
                    <a:pt x="791" y="114"/>
                    <a:pt x="794" y="108"/>
                  </a:cubicBezTo>
                  <a:cubicBezTo>
                    <a:pt x="797" y="99"/>
                    <a:pt x="803" y="94"/>
                    <a:pt x="812" y="92"/>
                  </a:cubicBezTo>
                  <a:cubicBezTo>
                    <a:pt x="821" y="90"/>
                    <a:pt x="830" y="91"/>
                    <a:pt x="838" y="94"/>
                  </a:cubicBezTo>
                  <a:cubicBezTo>
                    <a:pt x="838" y="95"/>
                    <a:pt x="839" y="95"/>
                    <a:pt x="840" y="95"/>
                  </a:cubicBezTo>
                  <a:cubicBezTo>
                    <a:pt x="840" y="87"/>
                    <a:pt x="840" y="79"/>
                    <a:pt x="840" y="71"/>
                  </a:cubicBezTo>
                  <a:cubicBezTo>
                    <a:pt x="840" y="70"/>
                    <a:pt x="839" y="69"/>
                    <a:pt x="838" y="69"/>
                  </a:cubicBezTo>
                  <a:cubicBezTo>
                    <a:pt x="833" y="67"/>
                    <a:pt x="828" y="67"/>
                    <a:pt x="823" y="66"/>
                  </a:cubicBezTo>
                  <a:cubicBezTo>
                    <a:pt x="812" y="66"/>
                    <a:pt x="802" y="67"/>
                    <a:pt x="792" y="72"/>
                  </a:cubicBezTo>
                  <a:cubicBezTo>
                    <a:pt x="772" y="83"/>
                    <a:pt x="763" y="101"/>
                    <a:pt x="762" y="123"/>
                  </a:cubicBezTo>
                  <a:cubicBezTo>
                    <a:pt x="762" y="133"/>
                    <a:pt x="762" y="144"/>
                    <a:pt x="762" y="154"/>
                  </a:cubicBezTo>
                  <a:cubicBezTo>
                    <a:pt x="762" y="156"/>
                    <a:pt x="762" y="156"/>
                    <a:pt x="760" y="156"/>
                  </a:cubicBezTo>
                  <a:cubicBezTo>
                    <a:pt x="751" y="156"/>
                    <a:pt x="742" y="156"/>
                    <a:pt x="733" y="156"/>
                  </a:cubicBezTo>
                  <a:cubicBezTo>
                    <a:pt x="732" y="156"/>
                    <a:pt x="731" y="157"/>
                    <a:pt x="731" y="158"/>
                  </a:cubicBezTo>
                  <a:cubicBezTo>
                    <a:pt x="731" y="165"/>
                    <a:pt x="731" y="172"/>
                    <a:pt x="731" y="179"/>
                  </a:cubicBezTo>
                  <a:cubicBezTo>
                    <a:pt x="731" y="180"/>
                    <a:pt x="732" y="181"/>
                    <a:pt x="733" y="181"/>
                  </a:cubicBezTo>
                  <a:cubicBezTo>
                    <a:pt x="742" y="181"/>
                    <a:pt x="750" y="181"/>
                    <a:pt x="758" y="181"/>
                  </a:cubicBezTo>
                  <a:cubicBezTo>
                    <a:pt x="762" y="181"/>
                    <a:pt x="762" y="181"/>
                    <a:pt x="762" y="185"/>
                  </a:cubicBezTo>
                  <a:cubicBezTo>
                    <a:pt x="762" y="234"/>
                    <a:pt x="762" y="284"/>
                    <a:pt x="762" y="333"/>
                  </a:cubicBezTo>
                  <a:cubicBezTo>
                    <a:pt x="762" y="335"/>
                    <a:pt x="762" y="336"/>
                    <a:pt x="764" y="336"/>
                  </a:cubicBezTo>
                  <a:cubicBezTo>
                    <a:pt x="772" y="335"/>
                    <a:pt x="780" y="335"/>
                    <a:pt x="788" y="336"/>
                  </a:cubicBezTo>
                  <a:cubicBezTo>
                    <a:pt x="790" y="336"/>
                    <a:pt x="791" y="335"/>
                    <a:pt x="791" y="333"/>
                  </a:cubicBezTo>
                  <a:cubicBezTo>
                    <a:pt x="791" y="283"/>
                    <a:pt x="791" y="233"/>
                    <a:pt x="791" y="183"/>
                  </a:cubicBezTo>
                  <a:cubicBezTo>
                    <a:pt x="791" y="181"/>
                    <a:pt x="791" y="181"/>
                    <a:pt x="793" y="181"/>
                  </a:cubicBezTo>
                  <a:cubicBezTo>
                    <a:pt x="815" y="181"/>
                    <a:pt x="836" y="181"/>
                    <a:pt x="858" y="181"/>
                  </a:cubicBezTo>
                  <a:cubicBezTo>
                    <a:pt x="860" y="181"/>
                    <a:pt x="860" y="181"/>
                    <a:pt x="860" y="184"/>
                  </a:cubicBezTo>
                  <a:cubicBezTo>
                    <a:pt x="860" y="233"/>
                    <a:pt x="860" y="283"/>
                    <a:pt x="860" y="333"/>
                  </a:cubicBezTo>
                  <a:cubicBezTo>
                    <a:pt x="860" y="335"/>
                    <a:pt x="861" y="336"/>
                    <a:pt x="863" y="336"/>
                  </a:cubicBezTo>
                  <a:cubicBezTo>
                    <a:pt x="871" y="335"/>
                    <a:pt x="878" y="336"/>
                    <a:pt x="886" y="336"/>
                  </a:cubicBezTo>
                  <a:cubicBezTo>
                    <a:pt x="889" y="336"/>
                    <a:pt x="889" y="336"/>
                    <a:pt x="889" y="332"/>
                  </a:cubicBezTo>
                  <a:cubicBezTo>
                    <a:pt x="889" y="283"/>
                    <a:pt x="889" y="233"/>
                    <a:pt x="889" y="183"/>
                  </a:cubicBezTo>
                  <a:cubicBezTo>
                    <a:pt x="889" y="181"/>
                    <a:pt x="890" y="181"/>
                    <a:pt x="892" y="181"/>
                  </a:cubicBezTo>
                  <a:cubicBezTo>
                    <a:pt x="904" y="181"/>
                    <a:pt x="917" y="181"/>
                    <a:pt x="929" y="181"/>
                  </a:cubicBezTo>
                  <a:cubicBezTo>
                    <a:pt x="931" y="181"/>
                    <a:pt x="931" y="180"/>
                    <a:pt x="931" y="179"/>
                  </a:cubicBezTo>
                  <a:cubicBezTo>
                    <a:pt x="931" y="172"/>
                    <a:pt x="931" y="165"/>
                    <a:pt x="931" y="159"/>
                  </a:cubicBezTo>
                  <a:cubicBezTo>
                    <a:pt x="931" y="157"/>
                    <a:pt x="931" y="156"/>
                    <a:pt x="929" y="156"/>
                  </a:cubicBezTo>
                  <a:cubicBezTo>
                    <a:pt x="916" y="156"/>
                    <a:pt x="904" y="156"/>
                    <a:pt x="892" y="156"/>
                  </a:cubicBezTo>
                  <a:cubicBezTo>
                    <a:pt x="890" y="156"/>
                    <a:pt x="889" y="156"/>
                    <a:pt x="889" y="154"/>
                  </a:cubicBezTo>
                  <a:cubicBezTo>
                    <a:pt x="889" y="146"/>
                    <a:pt x="889" y="138"/>
                    <a:pt x="889" y="129"/>
                  </a:cubicBezTo>
                  <a:cubicBezTo>
                    <a:pt x="889" y="124"/>
                    <a:pt x="890" y="119"/>
                    <a:pt x="891" y="114"/>
                  </a:cubicBezTo>
                  <a:cubicBezTo>
                    <a:pt x="894" y="98"/>
                    <a:pt x="905" y="89"/>
                    <a:pt x="922" y="91"/>
                  </a:cubicBezTo>
                  <a:cubicBezTo>
                    <a:pt x="928" y="91"/>
                    <a:pt x="933" y="93"/>
                    <a:pt x="938" y="95"/>
                  </a:cubicBezTo>
                  <a:cubicBezTo>
                    <a:pt x="938" y="87"/>
                    <a:pt x="938" y="79"/>
                    <a:pt x="939" y="71"/>
                  </a:cubicBezTo>
                  <a:close/>
                  <a:moveTo>
                    <a:pt x="712" y="194"/>
                  </a:moveTo>
                  <a:cubicBezTo>
                    <a:pt x="712" y="188"/>
                    <a:pt x="711" y="182"/>
                    <a:pt x="710" y="177"/>
                  </a:cubicBezTo>
                  <a:cubicBezTo>
                    <a:pt x="709" y="169"/>
                    <a:pt x="706" y="160"/>
                    <a:pt x="703" y="152"/>
                  </a:cubicBezTo>
                  <a:cubicBezTo>
                    <a:pt x="698" y="139"/>
                    <a:pt x="691" y="126"/>
                    <a:pt x="681" y="115"/>
                  </a:cubicBezTo>
                  <a:cubicBezTo>
                    <a:pt x="673" y="107"/>
                    <a:pt x="665" y="101"/>
                    <a:pt x="655" y="95"/>
                  </a:cubicBezTo>
                  <a:cubicBezTo>
                    <a:pt x="638" y="85"/>
                    <a:pt x="620" y="81"/>
                    <a:pt x="601" y="80"/>
                  </a:cubicBezTo>
                  <a:cubicBezTo>
                    <a:pt x="596" y="80"/>
                    <a:pt x="591" y="80"/>
                    <a:pt x="587" y="81"/>
                  </a:cubicBezTo>
                  <a:cubicBezTo>
                    <a:pt x="581" y="81"/>
                    <a:pt x="575" y="82"/>
                    <a:pt x="569" y="83"/>
                  </a:cubicBezTo>
                  <a:cubicBezTo>
                    <a:pt x="561" y="85"/>
                    <a:pt x="552" y="87"/>
                    <a:pt x="544" y="91"/>
                  </a:cubicBezTo>
                  <a:cubicBezTo>
                    <a:pt x="533" y="96"/>
                    <a:pt x="523" y="102"/>
                    <a:pt x="514" y="111"/>
                  </a:cubicBezTo>
                  <a:cubicBezTo>
                    <a:pt x="509" y="114"/>
                    <a:pt x="506" y="119"/>
                    <a:pt x="503" y="123"/>
                  </a:cubicBezTo>
                  <a:cubicBezTo>
                    <a:pt x="492" y="137"/>
                    <a:pt x="485" y="153"/>
                    <a:pt x="480" y="170"/>
                  </a:cubicBezTo>
                  <a:cubicBezTo>
                    <a:pt x="477" y="181"/>
                    <a:pt x="476" y="193"/>
                    <a:pt x="475" y="204"/>
                  </a:cubicBezTo>
                  <a:cubicBezTo>
                    <a:pt x="475" y="214"/>
                    <a:pt x="475" y="224"/>
                    <a:pt x="477" y="234"/>
                  </a:cubicBezTo>
                  <a:cubicBezTo>
                    <a:pt x="478" y="248"/>
                    <a:pt x="482" y="260"/>
                    <a:pt x="487" y="273"/>
                  </a:cubicBezTo>
                  <a:cubicBezTo>
                    <a:pt x="494" y="289"/>
                    <a:pt x="504" y="302"/>
                    <a:pt x="517" y="313"/>
                  </a:cubicBezTo>
                  <a:cubicBezTo>
                    <a:pt x="525" y="321"/>
                    <a:pt x="534" y="326"/>
                    <a:pt x="544" y="331"/>
                  </a:cubicBezTo>
                  <a:cubicBezTo>
                    <a:pt x="557" y="336"/>
                    <a:pt x="571" y="339"/>
                    <a:pt x="585" y="340"/>
                  </a:cubicBezTo>
                  <a:cubicBezTo>
                    <a:pt x="593" y="340"/>
                    <a:pt x="601" y="340"/>
                    <a:pt x="609" y="339"/>
                  </a:cubicBezTo>
                  <a:cubicBezTo>
                    <a:pt x="616" y="338"/>
                    <a:pt x="624" y="337"/>
                    <a:pt x="631" y="335"/>
                  </a:cubicBezTo>
                  <a:cubicBezTo>
                    <a:pt x="653" y="328"/>
                    <a:pt x="670" y="317"/>
                    <a:pt x="684" y="299"/>
                  </a:cubicBezTo>
                  <a:cubicBezTo>
                    <a:pt x="693" y="289"/>
                    <a:pt x="699" y="276"/>
                    <a:pt x="704" y="263"/>
                  </a:cubicBezTo>
                  <a:cubicBezTo>
                    <a:pt x="707" y="255"/>
                    <a:pt x="709" y="246"/>
                    <a:pt x="710" y="237"/>
                  </a:cubicBezTo>
                  <a:cubicBezTo>
                    <a:pt x="712" y="230"/>
                    <a:pt x="712" y="222"/>
                    <a:pt x="713" y="215"/>
                  </a:cubicBezTo>
                  <a:cubicBezTo>
                    <a:pt x="713" y="210"/>
                    <a:pt x="713" y="205"/>
                    <a:pt x="713" y="200"/>
                  </a:cubicBezTo>
                  <a:cubicBezTo>
                    <a:pt x="713" y="198"/>
                    <a:pt x="712" y="196"/>
                    <a:pt x="712" y="194"/>
                  </a:cubicBezTo>
                  <a:close/>
                  <a:moveTo>
                    <a:pt x="526" y="142"/>
                  </a:moveTo>
                  <a:cubicBezTo>
                    <a:pt x="533" y="132"/>
                    <a:pt x="542" y="124"/>
                    <a:pt x="552" y="118"/>
                  </a:cubicBezTo>
                  <a:cubicBezTo>
                    <a:pt x="563" y="112"/>
                    <a:pt x="575" y="108"/>
                    <a:pt x="588" y="107"/>
                  </a:cubicBezTo>
                  <a:cubicBezTo>
                    <a:pt x="600" y="106"/>
                    <a:pt x="612" y="107"/>
                    <a:pt x="624" y="111"/>
                  </a:cubicBezTo>
                  <a:cubicBezTo>
                    <a:pt x="634" y="114"/>
                    <a:pt x="642" y="119"/>
                    <a:pt x="650" y="125"/>
                  </a:cubicBezTo>
                  <a:cubicBezTo>
                    <a:pt x="659" y="133"/>
                    <a:pt x="665" y="142"/>
                    <a:pt x="670" y="152"/>
                  </a:cubicBezTo>
                  <a:cubicBezTo>
                    <a:pt x="676" y="163"/>
                    <a:pt x="679" y="174"/>
                    <a:pt x="680" y="186"/>
                  </a:cubicBezTo>
                  <a:cubicBezTo>
                    <a:pt x="682" y="196"/>
                    <a:pt x="682" y="206"/>
                    <a:pt x="682" y="216"/>
                  </a:cubicBezTo>
                  <a:cubicBezTo>
                    <a:pt x="681" y="236"/>
                    <a:pt x="678" y="255"/>
                    <a:pt x="668" y="273"/>
                  </a:cubicBezTo>
                  <a:cubicBezTo>
                    <a:pt x="654" y="296"/>
                    <a:pt x="634" y="309"/>
                    <a:pt x="608" y="312"/>
                  </a:cubicBezTo>
                  <a:cubicBezTo>
                    <a:pt x="599" y="313"/>
                    <a:pt x="590" y="314"/>
                    <a:pt x="581" y="313"/>
                  </a:cubicBezTo>
                  <a:cubicBezTo>
                    <a:pt x="573" y="312"/>
                    <a:pt x="566" y="309"/>
                    <a:pt x="559" y="306"/>
                  </a:cubicBezTo>
                  <a:cubicBezTo>
                    <a:pt x="551" y="303"/>
                    <a:pt x="543" y="298"/>
                    <a:pt x="537" y="292"/>
                  </a:cubicBezTo>
                  <a:cubicBezTo>
                    <a:pt x="530" y="286"/>
                    <a:pt x="525" y="279"/>
                    <a:pt x="521" y="272"/>
                  </a:cubicBezTo>
                  <a:cubicBezTo>
                    <a:pt x="515" y="261"/>
                    <a:pt x="511" y="250"/>
                    <a:pt x="509" y="239"/>
                  </a:cubicBezTo>
                  <a:cubicBezTo>
                    <a:pt x="508" y="233"/>
                    <a:pt x="507" y="228"/>
                    <a:pt x="507" y="223"/>
                  </a:cubicBezTo>
                  <a:cubicBezTo>
                    <a:pt x="506" y="218"/>
                    <a:pt x="506" y="213"/>
                    <a:pt x="506" y="206"/>
                  </a:cubicBezTo>
                  <a:cubicBezTo>
                    <a:pt x="507" y="184"/>
                    <a:pt x="512" y="162"/>
                    <a:pt x="526" y="142"/>
                  </a:cubicBezTo>
                  <a:close/>
                  <a:moveTo>
                    <a:pt x="1719" y="90"/>
                  </a:moveTo>
                  <a:cubicBezTo>
                    <a:pt x="1719" y="88"/>
                    <a:pt x="1719" y="87"/>
                    <a:pt x="1717" y="86"/>
                  </a:cubicBezTo>
                  <a:cubicBezTo>
                    <a:pt x="1708" y="83"/>
                    <a:pt x="1698" y="81"/>
                    <a:pt x="1688" y="81"/>
                  </a:cubicBezTo>
                  <a:cubicBezTo>
                    <a:pt x="1674" y="80"/>
                    <a:pt x="1661" y="80"/>
                    <a:pt x="1647" y="85"/>
                  </a:cubicBezTo>
                  <a:cubicBezTo>
                    <a:pt x="1626" y="93"/>
                    <a:pt x="1611" y="107"/>
                    <a:pt x="1599" y="126"/>
                  </a:cubicBezTo>
                  <a:cubicBezTo>
                    <a:pt x="1585" y="148"/>
                    <a:pt x="1579" y="173"/>
                    <a:pt x="1576" y="199"/>
                  </a:cubicBezTo>
                  <a:cubicBezTo>
                    <a:pt x="1575" y="217"/>
                    <a:pt x="1575" y="235"/>
                    <a:pt x="1577" y="253"/>
                  </a:cubicBezTo>
                  <a:cubicBezTo>
                    <a:pt x="1579" y="269"/>
                    <a:pt x="1583" y="285"/>
                    <a:pt x="1590" y="299"/>
                  </a:cubicBezTo>
                  <a:cubicBezTo>
                    <a:pt x="1597" y="312"/>
                    <a:pt x="1606" y="323"/>
                    <a:pt x="1619" y="331"/>
                  </a:cubicBezTo>
                  <a:cubicBezTo>
                    <a:pt x="1634" y="339"/>
                    <a:pt x="1650" y="341"/>
                    <a:pt x="1667" y="339"/>
                  </a:cubicBezTo>
                  <a:cubicBezTo>
                    <a:pt x="1694" y="335"/>
                    <a:pt x="1714" y="321"/>
                    <a:pt x="1726" y="296"/>
                  </a:cubicBezTo>
                  <a:cubicBezTo>
                    <a:pt x="1735" y="276"/>
                    <a:pt x="1737" y="256"/>
                    <a:pt x="1733" y="235"/>
                  </a:cubicBezTo>
                  <a:cubicBezTo>
                    <a:pt x="1729" y="216"/>
                    <a:pt x="1720" y="201"/>
                    <a:pt x="1704" y="190"/>
                  </a:cubicBezTo>
                  <a:cubicBezTo>
                    <a:pt x="1693" y="183"/>
                    <a:pt x="1681" y="179"/>
                    <a:pt x="1668" y="179"/>
                  </a:cubicBezTo>
                  <a:cubicBezTo>
                    <a:pt x="1657" y="178"/>
                    <a:pt x="1647" y="179"/>
                    <a:pt x="1637" y="183"/>
                  </a:cubicBezTo>
                  <a:cubicBezTo>
                    <a:pt x="1623" y="189"/>
                    <a:pt x="1613" y="199"/>
                    <a:pt x="1607" y="212"/>
                  </a:cubicBezTo>
                  <a:cubicBezTo>
                    <a:pt x="1606" y="213"/>
                    <a:pt x="1606" y="214"/>
                    <a:pt x="1605" y="214"/>
                  </a:cubicBezTo>
                  <a:cubicBezTo>
                    <a:pt x="1605" y="213"/>
                    <a:pt x="1605" y="212"/>
                    <a:pt x="1605" y="211"/>
                  </a:cubicBezTo>
                  <a:cubicBezTo>
                    <a:pt x="1605" y="200"/>
                    <a:pt x="1606" y="188"/>
                    <a:pt x="1608" y="176"/>
                  </a:cubicBezTo>
                  <a:cubicBezTo>
                    <a:pt x="1612" y="160"/>
                    <a:pt x="1618" y="144"/>
                    <a:pt x="1628" y="131"/>
                  </a:cubicBezTo>
                  <a:cubicBezTo>
                    <a:pt x="1636" y="119"/>
                    <a:pt x="1647" y="111"/>
                    <a:pt x="1660" y="107"/>
                  </a:cubicBezTo>
                  <a:cubicBezTo>
                    <a:pt x="1676" y="103"/>
                    <a:pt x="1692" y="105"/>
                    <a:pt x="1708" y="110"/>
                  </a:cubicBezTo>
                  <a:cubicBezTo>
                    <a:pt x="1712" y="111"/>
                    <a:pt x="1715" y="113"/>
                    <a:pt x="1719" y="115"/>
                  </a:cubicBezTo>
                  <a:cubicBezTo>
                    <a:pt x="1719" y="106"/>
                    <a:pt x="1719" y="98"/>
                    <a:pt x="1719" y="90"/>
                  </a:cubicBezTo>
                  <a:close/>
                  <a:moveTo>
                    <a:pt x="1634" y="208"/>
                  </a:moveTo>
                  <a:cubicBezTo>
                    <a:pt x="1649" y="200"/>
                    <a:pt x="1675" y="201"/>
                    <a:pt x="1689" y="215"/>
                  </a:cubicBezTo>
                  <a:cubicBezTo>
                    <a:pt x="1697" y="222"/>
                    <a:pt x="1701" y="231"/>
                    <a:pt x="1703" y="241"/>
                  </a:cubicBezTo>
                  <a:cubicBezTo>
                    <a:pt x="1706" y="256"/>
                    <a:pt x="1706" y="271"/>
                    <a:pt x="1701" y="285"/>
                  </a:cubicBezTo>
                  <a:cubicBezTo>
                    <a:pt x="1695" y="300"/>
                    <a:pt x="1684" y="311"/>
                    <a:pt x="1668" y="314"/>
                  </a:cubicBezTo>
                  <a:cubicBezTo>
                    <a:pt x="1657" y="317"/>
                    <a:pt x="1646" y="316"/>
                    <a:pt x="1636" y="310"/>
                  </a:cubicBezTo>
                  <a:cubicBezTo>
                    <a:pt x="1626" y="305"/>
                    <a:pt x="1619" y="296"/>
                    <a:pt x="1614" y="286"/>
                  </a:cubicBezTo>
                  <a:cubicBezTo>
                    <a:pt x="1609" y="276"/>
                    <a:pt x="1607" y="266"/>
                    <a:pt x="1607" y="255"/>
                  </a:cubicBezTo>
                  <a:cubicBezTo>
                    <a:pt x="1607" y="234"/>
                    <a:pt x="1616" y="218"/>
                    <a:pt x="1634" y="208"/>
                  </a:cubicBezTo>
                  <a:close/>
                  <a:moveTo>
                    <a:pt x="1313" y="297"/>
                  </a:moveTo>
                  <a:cubicBezTo>
                    <a:pt x="1293" y="312"/>
                    <a:pt x="1272" y="318"/>
                    <a:pt x="1248" y="314"/>
                  </a:cubicBezTo>
                  <a:cubicBezTo>
                    <a:pt x="1230" y="312"/>
                    <a:pt x="1217" y="304"/>
                    <a:pt x="1209" y="288"/>
                  </a:cubicBezTo>
                  <a:cubicBezTo>
                    <a:pt x="1203" y="278"/>
                    <a:pt x="1201" y="267"/>
                    <a:pt x="1201" y="256"/>
                  </a:cubicBezTo>
                  <a:cubicBezTo>
                    <a:pt x="1201" y="254"/>
                    <a:pt x="1201" y="253"/>
                    <a:pt x="1203" y="253"/>
                  </a:cubicBezTo>
                  <a:cubicBezTo>
                    <a:pt x="1244" y="253"/>
                    <a:pt x="1284" y="253"/>
                    <a:pt x="1325" y="253"/>
                  </a:cubicBezTo>
                  <a:cubicBezTo>
                    <a:pt x="1327" y="253"/>
                    <a:pt x="1327" y="253"/>
                    <a:pt x="1327" y="251"/>
                  </a:cubicBezTo>
                  <a:cubicBezTo>
                    <a:pt x="1327" y="245"/>
                    <a:pt x="1327" y="240"/>
                    <a:pt x="1327" y="234"/>
                  </a:cubicBezTo>
                  <a:cubicBezTo>
                    <a:pt x="1327" y="223"/>
                    <a:pt x="1326" y="212"/>
                    <a:pt x="1322" y="201"/>
                  </a:cubicBezTo>
                  <a:cubicBezTo>
                    <a:pt x="1317" y="185"/>
                    <a:pt x="1308" y="171"/>
                    <a:pt x="1292" y="162"/>
                  </a:cubicBezTo>
                  <a:cubicBezTo>
                    <a:pt x="1272" y="150"/>
                    <a:pt x="1249" y="149"/>
                    <a:pt x="1227" y="156"/>
                  </a:cubicBezTo>
                  <a:cubicBezTo>
                    <a:pt x="1205" y="164"/>
                    <a:pt x="1190" y="179"/>
                    <a:pt x="1181" y="200"/>
                  </a:cubicBezTo>
                  <a:cubicBezTo>
                    <a:pt x="1173" y="216"/>
                    <a:pt x="1170" y="234"/>
                    <a:pt x="1171" y="252"/>
                  </a:cubicBezTo>
                  <a:cubicBezTo>
                    <a:pt x="1171" y="266"/>
                    <a:pt x="1173" y="280"/>
                    <a:pt x="1179" y="293"/>
                  </a:cubicBezTo>
                  <a:cubicBezTo>
                    <a:pt x="1189" y="319"/>
                    <a:pt x="1208" y="334"/>
                    <a:pt x="1236" y="339"/>
                  </a:cubicBezTo>
                  <a:cubicBezTo>
                    <a:pt x="1250" y="341"/>
                    <a:pt x="1264" y="340"/>
                    <a:pt x="1277" y="338"/>
                  </a:cubicBezTo>
                  <a:cubicBezTo>
                    <a:pt x="1290" y="336"/>
                    <a:pt x="1302" y="331"/>
                    <a:pt x="1313" y="324"/>
                  </a:cubicBezTo>
                  <a:cubicBezTo>
                    <a:pt x="1314" y="323"/>
                    <a:pt x="1315" y="322"/>
                    <a:pt x="1315" y="320"/>
                  </a:cubicBezTo>
                  <a:cubicBezTo>
                    <a:pt x="1315" y="313"/>
                    <a:pt x="1315" y="306"/>
                    <a:pt x="1315" y="298"/>
                  </a:cubicBezTo>
                  <a:cubicBezTo>
                    <a:pt x="1315" y="297"/>
                    <a:pt x="1315" y="297"/>
                    <a:pt x="1314" y="296"/>
                  </a:cubicBezTo>
                  <a:cubicBezTo>
                    <a:pt x="1314" y="296"/>
                    <a:pt x="1313" y="297"/>
                    <a:pt x="1313" y="297"/>
                  </a:cubicBezTo>
                  <a:close/>
                  <a:moveTo>
                    <a:pt x="1203" y="229"/>
                  </a:moveTo>
                  <a:cubicBezTo>
                    <a:pt x="1201" y="229"/>
                    <a:pt x="1201" y="228"/>
                    <a:pt x="1201" y="226"/>
                  </a:cubicBezTo>
                  <a:cubicBezTo>
                    <a:pt x="1205" y="210"/>
                    <a:pt x="1212" y="195"/>
                    <a:pt x="1226" y="185"/>
                  </a:cubicBezTo>
                  <a:cubicBezTo>
                    <a:pt x="1241" y="174"/>
                    <a:pt x="1264" y="174"/>
                    <a:pt x="1279" y="184"/>
                  </a:cubicBezTo>
                  <a:cubicBezTo>
                    <a:pt x="1288" y="191"/>
                    <a:pt x="1293" y="200"/>
                    <a:pt x="1296" y="211"/>
                  </a:cubicBezTo>
                  <a:cubicBezTo>
                    <a:pt x="1297" y="216"/>
                    <a:pt x="1297" y="221"/>
                    <a:pt x="1298" y="227"/>
                  </a:cubicBezTo>
                  <a:cubicBezTo>
                    <a:pt x="1298" y="228"/>
                    <a:pt x="1297" y="229"/>
                    <a:pt x="1295" y="229"/>
                  </a:cubicBezTo>
                  <a:cubicBezTo>
                    <a:pt x="1280" y="229"/>
                    <a:pt x="1265" y="229"/>
                    <a:pt x="1249" y="229"/>
                  </a:cubicBezTo>
                  <a:cubicBezTo>
                    <a:pt x="1234" y="229"/>
                    <a:pt x="1219" y="229"/>
                    <a:pt x="1203" y="229"/>
                  </a:cubicBezTo>
                  <a:close/>
                  <a:moveTo>
                    <a:pt x="1763" y="324"/>
                  </a:moveTo>
                  <a:cubicBezTo>
                    <a:pt x="1763" y="330"/>
                    <a:pt x="1763" y="330"/>
                    <a:pt x="1769" y="333"/>
                  </a:cubicBezTo>
                  <a:cubicBezTo>
                    <a:pt x="1780" y="337"/>
                    <a:pt x="1791" y="339"/>
                    <a:pt x="1803" y="340"/>
                  </a:cubicBezTo>
                  <a:cubicBezTo>
                    <a:pt x="1818" y="341"/>
                    <a:pt x="1832" y="340"/>
                    <a:pt x="1846" y="336"/>
                  </a:cubicBezTo>
                  <a:cubicBezTo>
                    <a:pt x="1871" y="329"/>
                    <a:pt x="1889" y="314"/>
                    <a:pt x="1898" y="291"/>
                  </a:cubicBezTo>
                  <a:cubicBezTo>
                    <a:pt x="1905" y="274"/>
                    <a:pt x="1905" y="257"/>
                    <a:pt x="1902" y="239"/>
                  </a:cubicBezTo>
                  <a:cubicBezTo>
                    <a:pt x="1899" y="224"/>
                    <a:pt x="1891" y="211"/>
                    <a:pt x="1879" y="201"/>
                  </a:cubicBezTo>
                  <a:cubicBezTo>
                    <a:pt x="1861" y="187"/>
                    <a:pt x="1840" y="183"/>
                    <a:pt x="1819" y="183"/>
                  </a:cubicBezTo>
                  <a:cubicBezTo>
                    <a:pt x="1812" y="183"/>
                    <a:pt x="1805" y="184"/>
                    <a:pt x="1798" y="184"/>
                  </a:cubicBezTo>
                  <a:cubicBezTo>
                    <a:pt x="1796" y="184"/>
                    <a:pt x="1796" y="184"/>
                    <a:pt x="1796" y="182"/>
                  </a:cubicBezTo>
                  <a:cubicBezTo>
                    <a:pt x="1796" y="179"/>
                    <a:pt x="1796" y="175"/>
                    <a:pt x="1797" y="171"/>
                  </a:cubicBezTo>
                  <a:cubicBezTo>
                    <a:pt x="1798" y="152"/>
                    <a:pt x="1799" y="133"/>
                    <a:pt x="1801" y="113"/>
                  </a:cubicBezTo>
                  <a:cubicBezTo>
                    <a:pt x="1801" y="111"/>
                    <a:pt x="1801" y="110"/>
                    <a:pt x="1804" y="110"/>
                  </a:cubicBezTo>
                  <a:cubicBezTo>
                    <a:pt x="1832" y="111"/>
                    <a:pt x="1861" y="110"/>
                    <a:pt x="1890" y="111"/>
                  </a:cubicBezTo>
                  <a:cubicBezTo>
                    <a:pt x="1892" y="111"/>
                    <a:pt x="1892" y="110"/>
                    <a:pt x="1892" y="108"/>
                  </a:cubicBezTo>
                  <a:cubicBezTo>
                    <a:pt x="1892" y="101"/>
                    <a:pt x="1892" y="94"/>
                    <a:pt x="1892" y="87"/>
                  </a:cubicBezTo>
                  <a:cubicBezTo>
                    <a:pt x="1892" y="85"/>
                    <a:pt x="1892" y="84"/>
                    <a:pt x="1889" y="84"/>
                  </a:cubicBezTo>
                  <a:cubicBezTo>
                    <a:pt x="1853" y="84"/>
                    <a:pt x="1816" y="85"/>
                    <a:pt x="1779" y="84"/>
                  </a:cubicBezTo>
                  <a:cubicBezTo>
                    <a:pt x="1776" y="84"/>
                    <a:pt x="1776" y="85"/>
                    <a:pt x="1776" y="87"/>
                  </a:cubicBezTo>
                  <a:cubicBezTo>
                    <a:pt x="1774" y="107"/>
                    <a:pt x="1773" y="126"/>
                    <a:pt x="1772" y="145"/>
                  </a:cubicBezTo>
                  <a:cubicBezTo>
                    <a:pt x="1770" y="166"/>
                    <a:pt x="1769" y="188"/>
                    <a:pt x="1767" y="209"/>
                  </a:cubicBezTo>
                  <a:cubicBezTo>
                    <a:pt x="1767" y="210"/>
                    <a:pt x="1768" y="211"/>
                    <a:pt x="1769" y="210"/>
                  </a:cubicBezTo>
                  <a:cubicBezTo>
                    <a:pt x="1778" y="209"/>
                    <a:pt x="1787" y="209"/>
                    <a:pt x="1796" y="209"/>
                  </a:cubicBezTo>
                  <a:cubicBezTo>
                    <a:pt x="1807" y="208"/>
                    <a:pt x="1818" y="208"/>
                    <a:pt x="1830" y="210"/>
                  </a:cubicBezTo>
                  <a:cubicBezTo>
                    <a:pt x="1840" y="212"/>
                    <a:pt x="1850" y="216"/>
                    <a:pt x="1858" y="223"/>
                  </a:cubicBezTo>
                  <a:cubicBezTo>
                    <a:pt x="1869" y="232"/>
                    <a:pt x="1874" y="245"/>
                    <a:pt x="1874" y="259"/>
                  </a:cubicBezTo>
                  <a:cubicBezTo>
                    <a:pt x="1875" y="286"/>
                    <a:pt x="1859" y="307"/>
                    <a:pt x="1833" y="313"/>
                  </a:cubicBezTo>
                  <a:cubicBezTo>
                    <a:pt x="1815" y="317"/>
                    <a:pt x="1797" y="315"/>
                    <a:pt x="1780" y="308"/>
                  </a:cubicBezTo>
                  <a:cubicBezTo>
                    <a:pt x="1774" y="306"/>
                    <a:pt x="1769" y="303"/>
                    <a:pt x="1763" y="299"/>
                  </a:cubicBezTo>
                  <a:cubicBezTo>
                    <a:pt x="1763" y="307"/>
                    <a:pt x="1763" y="315"/>
                    <a:pt x="1763" y="324"/>
                  </a:cubicBezTo>
                  <a:close/>
                  <a:moveTo>
                    <a:pt x="1413" y="120"/>
                  </a:moveTo>
                  <a:cubicBezTo>
                    <a:pt x="1432" y="107"/>
                    <a:pt x="1454" y="102"/>
                    <a:pt x="1477" y="106"/>
                  </a:cubicBezTo>
                  <a:cubicBezTo>
                    <a:pt x="1490" y="109"/>
                    <a:pt x="1500" y="117"/>
                    <a:pt x="1504" y="130"/>
                  </a:cubicBezTo>
                  <a:cubicBezTo>
                    <a:pt x="1507" y="137"/>
                    <a:pt x="1507" y="145"/>
                    <a:pt x="1507" y="152"/>
                  </a:cubicBezTo>
                  <a:cubicBezTo>
                    <a:pt x="1505" y="168"/>
                    <a:pt x="1498" y="180"/>
                    <a:pt x="1483" y="187"/>
                  </a:cubicBezTo>
                  <a:cubicBezTo>
                    <a:pt x="1474" y="191"/>
                    <a:pt x="1464" y="193"/>
                    <a:pt x="1454" y="193"/>
                  </a:cubicBezTo>
                  <a:cubicBezTo>
                    <a:pt x="1445" y="194"/>
                    <a:pt x="1436" y="193"/>
                    <a:pt x="1427" y="193"/>
                  </a:cubicBezTo>
                  <a:cubicBezTo>
                    <a:pt x="1426" y="193"/>
                    <a:pt x="1425" y="194"/>
                    <a:pt x="1425" y="196"/>
                  </a:cubicBezTo>
                  <a:cubicBezTo>
                    <a:pt x="1425" y="202"/>
                    <a:pt x="1425" y="209"/>
                    <a:pt x="1425" y="216"/>
                  </a:cubicBezTo>
                  <a:cubicBezTo>
                    <a:pt x="1425" y="218"/>
                    <a:pt x="1426" y="218"/>
                    <a:pt x="1427" y="218"/>
                  </a:cubicBezTo>
                  <a:cubicBezTo>
                    <a:pt x="1436" y="218"/>
                    <a:pt x="1445" y="218"/>
                    <a:pt x="1453" y="218"/>
                  </a:cubicBezTo>
                  <a:cubicBezTo>
                    <a:pt x="1464" y="218"/>
                    <a:pt x="1475" y="220"/>
                    <a:pt x="1485" y="224"/>
                  </a:cubicBezTo>
                  <a:cubicBezTo>
                    <a:pt x="1494" y="227"/>
                    <a:pt x="1503" y="232"/>
                    <a:pt x="1508" y="240"/>
                  </a:cubicBezTo>
                  <a:cubicBezTo>
                    <a:pt x="1517" y="253"/>
                    <a:pt x="1518" y="268"/>
                    <a:pt x="1514" y="282"/>
                  </a:cubicBezTo>
                  <a:cubicBezTo>
                    <a:pt x="1509" y="298"/>
                    <a:pt x="1497" y="308"/>
                    <a:pt x="1482" y="312"/>
                  </a:cubicBezTo>
                  <a:cubicBezTo>
                    <a:pt x="1453" y="320"/>
                    <a:pt x="1426" y="314"/>
                    <a:pt x="1402" y="297"/>
                  </a:cubicBezTo>
                  <a:cubicBezTo>
                    <a:pt x="1402" y="297"/>
                    <a:pt x="1401" y="296"/>
                    <a:pt x="1400" y="295"/>
                  </a:cubicBezTo>
                  <a:cubicBezTo>
                    <a:pt x="1400" y="306"/>
                    <a:pt x="1400" y="315"/>
                    <a:pt x="1400" y="325"/>
                  </a:cubicBezTo>
                  <a:cubicBezTo>
                    <a:pt x="1400" y="326"/>
                    <a:pt x="1401" y="327"/>
                    <a:pt x="1401" y="327"/>
                  </a:cubicBezTo>
                  <a:cubicBezTo>
                    <a:pt x="1406" y="330"/>
                    <a:pt x="1410" y="332"/>
                    <a:pt x="1415" y="334"/>
                  </a:cubicBezTo>
                  <a:cubicBezTo>
                    <a:pt x="1426" y="338"/>
                    <a:pt x="1437" y="339"/>
                    <a:pt x="1449" y="340"/>
                  </a:cubicBezTo>
                  <a:cubicBezTo>
                    <a:pt x="1464" y="341"/>
                    <a:pt x="1479" y="339"/>
                    <a:pt x="1494" y="334"/>
                  </a:cubicBezTo>
                  <a:cubicBezTo>
                    <a:pt x="1513" y="328"/>
                    <a:pt x="1528" y="317"/>
                    <a:pt x="1537" y="300"/>
                  </a:cubicBezTo>
                  <a:cubicBezTo>
                    <a:pt x="1543" y="289"/>
                    <a:pt x="1545" y="278"/>
                    <a:pt x="1545" y="267"/>
                  </a:cubicBezTo>
                  <a:cubicBezTo>
                    <a:pt x="1546" y="256"/>
                    <a:pt x="1544" y="246"/>
                    <a:pt x="1539" y="237"/>
                  </a:cubicBezTo>
                  <a:cubicBezTo>
                    <a:pt x="1530" y="221"/>
                    <a:pt x="1516" y="211"/>
                    <a:pt x="1498" y="207"/>
                  </a:cubicBezTo>
                  <a:cubicBezTo>
                    <a:pt x="1494" y="206"/>
                    <a:pt x="1490" y="205"/>
                    <a:pt x="1486" y="204"/>
                  </a:cubicBezTo>
                  <a:cubicBezTo>
                    <a:pt x="1487" y="203"/>
                    <a:pt x="1488" y="203"/>
                    <a:pt x="1489" y="203"/>
                  </a:cubicBezTo>
                  <a:cubicBezTo>
                    <a:pt x="1502" y="199"/>
                    <a:pt x="1513" y="194"/>
                    <a:pt x="1521" y="184"/>
                  </a:cubicBezTo>
                  <a:cubicBezTo>
                    <a:pt x="1537" y="165"/>
                    <a:pt x="1540" y="143"/>
                    <a:pt x="1533" y="121"/>
                  </a:cubicBezTo>
                  <a:cubicBezTo>
                    <a:pt x="1528" y="102"/>
                    <a:pt x="1514" y="92"/>
                    <a:pt x="1497" y="85"/>
                  </a:cubicBezTo>
                  <a:cubicBezTo>
                    <a:pt x="1486" y="81"/>
                    <a:pt x="1474" y="80"/>
                    <a:pt x="1462" y="80"/>
                  </a:cubicBezTo>
                  <a:cubicBezTo>
                    <a:pt x="1445" y="81"/>
                    <a:pt x="1429" y="84"/>
                    <a:pt x="1414" y="92"/>
                  </a:cubicBezTo>
                  <a:cubicBezTo>
                    <a:pt x="1411" y="94"/>
                    <a:pt x="1409" y="96"/>
                    <a:pt x="1410" y="100"/>
                  </a:cubicBezTo>
                  <a:cubicBezTo>
                    <a:pt x="1410" y="106"/>
                    <a:pt x="1410" y="113"/>
                    <a:pt x="1410" y="120"/>
                  </a:cubicBezTo>
                  <a:cubicBezTo>
                    <a:pt x="1410" y="121"/>
                    <a:pt x="1410" y="121"/>
                    <a:pt x="1410" y="123"/>
                  </a:cubicBezTo>
                  <a:cubicBezTo>
                    <a:pt x="1411" y="122"/>
                    <a:pt x="1412" y="121"/>
                    <a:pt x="1413" y="120"/>
                  </a:cubicBezTo>
                  <a:close/>
                  <a:moveTo>
                    <a:pt x="1149" y="301"/>
                  </a:moveTo>
                  <a:cubicBezTo>
                    <a:pt x="1134" y="312"/>
                    <a:pt x="1118" y="317"/>
                    <a:pt x="1100" y="315"/>
                  </a:cubicBezTo>
                  <a:cubicBezTo>
                    <a:pt x="1078" y="313"/>
                    <a:pt x="1062" y="302"/>
                    <a:pt x="1052" y="283"/>
                  </a:cubicBezTo>
                  <a:cubicBezTo>
                    <a:pt x="1043" y="263"/>
                    <a:pt x="1043" y="242"/>
                    <a:pt x="1049" y="221"/>
                  </a:cubicBezTo>
                  <a:cubicBezTo>
                    <a:pt x="1054" y="203"/>
                    <a:pt x="1065" y="189"/>
                    <a:pt x="1083" y="182"/>
                  </a:cubicBezTo>
                  <a:cubicBezTo>
                    <a:pt x="1101" y="174"/>
                    <a:pt x="1119" y="175"/>
                    <a:pt x="1137" y="183"/>
                  </a:cubicBezTo>
                  <a:cubicBezTo>
                    <a:pt x="1142" y="185"/>
                    <a:pt x="1146" y="188"/>
                    <a:pt x="1151" y="191"/>
                  </a:cubicBezTo>
                  <a:cubicBezTo>
                    <a:pt x="1151" y="181"/>
                    <a:pt x="1151" y="171"/>
                    <a:pt x="1151" y="162"/>
                  </a:cubicBezTo>
                  <a:cubicBezTo>
                    <a:pt x="1151" y="161"/>
                    <a:pt x="1150" y="161"/>
                    <a:pt x="1149" y="160"/>
                  </a:cubicBezTo>
                  <a:cubicBezTo>
                    <a:pt x="1146" y="159"/>
                    <a:pt x="1143" y="157"/>
                    <a:pt x="1139" y="156"/>
                  </a:cubicBezTo>
                  <a:cubicBezTo>
                    <a:pt x="1123" y="151"/>
                    <a:pt x="1107" y="151"/>
                    <a:pt x="1091" y="153"/>
                  </a:cubicBezTo>
                  <a:cubicBezTo>
                    <a:pt x="1064" y="157"/>
                    <a:pt x="1044" y="171"/>
                    <a:pt x="1030" y="194"/>
                  </a:cubicBezTo>
                  <a:cubicBezTo>
                    <a:pt x="1013" y="223"/>
                    <a:pt x="1011" y="254"/>
                    <a:pt x="1022" y="285"/>
                  </a:cubicBezTo>
                  <a:cubicBezTo>
                    <a:pt x="1030" y="311"/>
                    <a:pt x="1048" y="328"/>
                    <a:pt x="1074" y="336"/>
                  </a:cubicBezTo>
                  <a:cubicBezTo>
                    <a:pt x="1089" y="341"/>
                    <a:pt x="1105" y="341"/>
                    <a:pt x="1120" y="338"/>
                  </a:cubicBezTo>
                  <a:cubicBezTo>
                    <a:pt x="1130" y="337"/>
                    <a:pt x="1140" y="333"/>
                    <a:pt x="1149" y="328"/>
                  </a:cubicBezTo>
                  <a:cubicBezTo>
                    <a:pt x="1150" y="328"/>
                    <a:pt x="1150" y="328"/>
                    <a:pt x="1150" y="326"/>
                  </a:cubicBezTo>
                  <a:cubicBezTo>
                    <a:pt x="1150" y="318"/>
                    <a:pt x="1150" y="309"/>
                    <a:pt x="1150" y="300"/>
                  </a:cubicBezTo>
                  <a:cubicBezTo>
                    <a:pt x="1150" y="301"/>
                    <a:pt x="1149" y="301"/>
                    <a:pt x="1149" y="301"/>
                  </a:cubicBezTo>
                  <a:close/>
                  <a:moveTo>
                    <a:pt x="987" y="159"/>
                  </a:moveTo>
                  <a:cubicBezTo>
                    <a:pt x="987" y="159"/>
                    <a:pt x="987" y="158"/>
                    <a:pt x="987" y="158"/>
                  </a:cubicBezTo>
                  <a:cubicBezTo>
                    <a:pt x="987" y="157"/>
                    <a:pt x="986" y="156"/>
                    <a:pt x="985" y="156"/>
                  </a:cubicBezTo>
                  <a:cubicBezTo>
                    <a:pt x="976" y="156"/>
                    <a:pt x="968" y="156"/>
                    <a:pt x="959" y="156"/>
                  </a:cubicBezTo>
                  <a:cubicBezTo>
                    <a:pt x="958" y="156"/>
                    <a:pt x="958" y="157"/>
                    <a:pt x="958" y="158"/>
                  </a:cubicBezTo>
                  <a:cubicBezTo>
                    <a:pt x="958" y="160"/>
                    <a:pt x="958" y="162"/>
                    <a:pt x="958" y="164"/>
                  </a:cubicBezTo>
                  <a:cubicBezTo>
                    <a:pt x="958" y="220"/>
                    <a:pt x="958" y="276"/>
                    <a:pt x="958" y="332"/>
                  </a:cubicBezTo>
                  <a:cubicBezTo>
                    <a:pt x="958" y="336"/>
                    <a:pt x="958" y="336"/>
                    <a:pt x="961" y="336"/>
                  </a:cubicBezTo>
                  <a:cubicBezTo>
                    <a:pt x="969" y="336"/>
                    <a:pt x="976" y="336"/>
                    <a:pt x="984" y="336"/>
                  </a:cubicBezTo>
                  <a:cubicBezTo>
                    <a:pt x="987" y="336"/>
                    <a:pt x="987" y="336"/>
                    <a:pt x="987" y="332"/>
                  </a:cubicBezTo>
                  <a:cubicBezTo>
                    <a:pt x="987" y="304"/>
                    <a:pt x="987" y="275"/>
                    <a:pt x="987" y="246"/>
                  </a:cubicBezTo>
                  <a:cubicBezTo>
                    <a:pt x="987" y="217"/>
                    <a:pt x="987" y="188"/>
                    <a:pt x="987" y="159"/>
                  </a:cubicBezTo>
                  <a:close/>
                  <a:moveTo>
                    <a:pt x="973" y="111"/>
                  </a:moveTo>
                  <a:cubicBezTo>
                    <a:pt x="983" y="111"/>
                    <a:pt x="991" y="103"/>
                    <a:pt x="991" y="92"/>
                  </a:cubicBezTo>
                  <a:cubicBezTo>
                    <a:pt x="991" y="81"/>
                    <a:pt x="983" y="73"/>
                    <a:pt x="972" y="73"/>
                  </a:cubicBezTo>
                  <a:cubicBezTo>
                    <a:pt x="962" y="74"/>
                    <a:pt x="954" y="82"/>
                    <a:pt x="954" y="92"/>
                  </a:cubicBezTo>
                  <a:cubicBezTo>
                    <a:pt x="954" y="103"/>
                    <a:pt x="961" y="111"/>
                    <a:pt x="973" y="111"/>
                  </a:cubicBezTo>
                  <a:close/>
                  <a:moveTo>
                    <a:pt x="1" y="336"/>
                  </a:moveTo>
                  <a:cubicBezTo>
                    <a:pt x="1" y="336"/>
                    <a:pt x="1" y="336"/>
                    <a:pt x="1" y="336"/>
                  </a:cubicBezTo>
                  <a:cubicBezTo>
                    <a:pt x="2" y="336"/>
                    <a:pt x="2" y="336"/>
                    <a:pt x="2" y="336"/>
                  </a:cubicBezTo>
                  <a:cubicBezTo>
                    <a:pt x="2" y="336"/>
                    <a:pt x="2" y="336"/>
                    <a:pt x="2" y="336"/>
                  </a:cubicBezTo>
                  <a:cubicBezTo>
                    <a:pt x="2" y="336"/>
                    <a:pt x="1" y="336"/>
                    <a:pt x="1" y="336"/>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3859"/>
              <a:endParaRPr lang="en-US" sz="1764">
                <a:solidFill>
                  <a:prstClr val="black"/>
                </a:solidFill>
              </a:endParaRPr>
            </a:p>
          </p:txBody>
        </p:sp>
        <p:sp>
          <p:nvSpPr>
            <p:cNvPr id="256" name="Freeform 5"/>
            <p:cNvSpPr>
              <a:spLocks noEditPoints="1"/>
            </p:cNvSpPr>
            <p:nvPr/>
          </p:nvSpPr>
          <p:spPr bwMode="auto">
            <a:xfrm>
              <a:off x="9602114" y="2233417"/>
              <a:ext cx="1276068" cy="185344"/>
            </a:xfrm>
            <a:custGeom>
              <a:avLst/>
              <a:gdLst>
                <a:gd name="T0" fmla="*/ 51 w 807"/>
                <a:gd name="T1" fmla="*/ 106 h 115"/>
                <a:gd name="T2" fmla="*/ 115 w 807"/>
                <a:gd name="T3" fmla="*/ 0 h 115"/>
                <a:gd name="T4" fmla="*/ 48 w 807"/>
                <a:gd name="T5" fmla="*/ 59 h 115"/>
                <a:gd name="T6" fmla="*/ 195 w 807"/>
                <a:gd name="T7" fmla="*/ 37 h 115"/>
                <a:gd name="T8" fmla="*/ 221 w 807"/>
                <a:gd name="T9" fmla="*/ 88 h 115"/>
                <a:gd name="T10" fmla="*/ 224 w 807"/>
                <a:gd name="T11" fmla="*/ 48 h 115"/>
                <a:gd name="T12" fmla="*/ 175 w 807"/>
                <a:gd name="T13" fmla="*/ 80 h 115"/>
                <a:gd name="T14" fmla="*/ 168 w 807"/>
                <a:gd name="T15" fmla="*/ 85 h 115"/>
                <a:gd name="T16" fmla="*/ 0 w 807"/>
                <a:gd name="T17" fmla="*/ 56 h 115"/>
                <a:gd name="T18" fmla="*/ 0 w 807"/>
                <a:gd name="T19" fmla="*/ 56 h 115"/>
                <a:gd name="T20" fmla="*/ 488 w 807"/>
                <a:gd name="T21" fmla="*/ 54 h 115"/>
                <a:gd name="T22" fmla="*/ 473 w 807"/>
                <a:gd name="T23" fmla="*/ 81 h 115"/>
                <a:gd name="T24" fmla="*/ 442 w 807"/>
                <a:gd name="T25" fmla="*/ 82 h 115"/>
                <a:gd name="T26" fmla="*/ 448 w 807"/>
                <a:gd name="T27" fmla="*/ 85 h 115"/>
                <a:gd name="T28" fmla="*/ 353 w 807"/>
                <a:gd name="T29" fmla="*/ 19 h 115"/>
                <a:gd name="T30" fmla="*/ 318 w 807"/>
                <a:gd name="T31" fmla="*/ 56 h 115"/>
                <a:gd name="T32" fmla="*/ 354 w 807"/>
                <a:gd name="T33" fmla="*/ 92 h 115"/>
                <a:gd name="T34" fmla="*/ 338 w 807"/>
                <a:gd name="T35" fmla="*/ 86 h 115"/>
                <a:gd name="T36" fmla="*/ 353 w 807"/>
                <a:gd name="T37" fmla="*/ 63 h 115"/>
                <a:gd name="T38" fmla="*/ 804 w 807"/>
                <a:gd name="T39" fmla="*/ 53 h 115"/>
                <a:gd name="T40" fmla="*/ 779 w 807"/>
                <a:gd name="T41" fmla="*/ 92 h 115"/>
                <a:gd name="T42" fmla="*/ 807 w 807"/>
                <a:gd name="T43" fmla="*/ 69 h 115"/>
                <a:gd name="T44" fmla="*/ 772 w 807"/>
                <a:gd name="T45" fmla="*/ 62 h 115"/>
                <a:gd name="T46" fmla="*/ 389 w 807"/>
                <a:gd name="T47" fmla="*/ 93 h 115"/>
                <a:gd name="T48" fmla="*/ 390 w 807"/>
                <a:gd name="T49" fmla="*/ 85 h 115"/>
                <a:gd name="T50" fmla="*/ 392 w 807"/>
                <a:gd name="T51" fmla="*/ 86 h 115"/>
                <a:gd name="T52" fmla="*/ 693 w 807"/>
                <a:gd name="T53" fmla="*/ 91 h 115"/>
                <a:gd name="T54" fmla="*/ 693 w 807"/>
                <a:gd name="T55" fmla="*/ 69 h 115"/>
                <a:gd name="T56" fmla="*/ 668 w 807"/>
                <a:gd name="T57" fmla="*/ 68 h 115"/>
                <a:gd name="T58" fmla="*/ 722 w 807"/>
                <a:gd name="T59" fmla="*/ 64 h 115"/>
                <a:gd name="T60" fmla="*/ 747 w 807"/>
                <a:gd name="T61" fmla="*/ 72 h 115"/>
                <a:gd name="T62" fmla="*/ 754 w 807"/>
                <a:gd name="T63" fmla="*/ 54 h 115"/>
                <a:gd name="T64" fmla="*/ 714 w 807"/>
                <a:gd name="T65" fmla="*/ 43 h 115"/>
                <a:gd name="T66" fmla="*/ 585 w 807"/>
                <a:gd name="T67" fmla="*/ 91 h 115"/>
                <a:gd name="T68" fmla="*/ 610 w 807"/>
                <a:gd name="T69" fmla="*/ 58 h 115"/>
                <a:gd name="T70" fmla="*/ 617 w 807"/>
                <a:gd name="T71" fmla="*/ 55 h 115"/>
                <a:gd name="T72" fmla="*/ 577 w 807"/>
                <a:gd name="T73" fmla="*/ 43 h 115"/>
                <a:gd name="T74" fmla="*/ 274 w 807"/>
                <a:gd name="T75" fmla="*/ 92 h 115"/>
                <a:gd name="T76" fmla="*/ 298 w 807"/>
                <a:gd name="T77" fmla="*/ 60 h 115"/>
                <a:gd name="T78" fmla="*/ 307 w 807"/>
                <a:gd name="T79" fmla="*/ 63 h 115"/>
                <a:gd name="T80" fmla="*/ 274 w 807"/>
                <a:gd name="T81" fmla="*/ 43 h 115"/>
                <a:gd name="T82" fmla="*/ 510 w 807"/>
                <a:gd name="T83" fmla="*/ 41 h 115"/>
                <a:gd name="T84" fmla="*/ 517 w 807"/>
                <a:gd name="T85" fmla="*/ 81 h 115"/>
                <a:gd name="T86" fmla="*/ 503 w 807"/>
                <a:gd name="T87" fmla="*/ 93 h 115"/>
                <a:gd name="T88" fmla="*/ 508 w 807"/>
                <a:gd name="T89" fmla="*/ 62 h 115"/>
                <a:gd name="T90" fmla="*/ 515 w 807"/>
                <a:gd name="T91" fmla="*/ 41 h 115"/>
                <a:gd name="T92" fmla="*/ 653 w 807"/>
                <a:gd name="T93" fmla="*/ 42 h 115"/>
                <a:gd name="T94" fmla="*/ 625 w 807"/>
                <a:gd name="T95" fmla="*/ 43 h 115"/>
                <a:gd name="T96" fmla="*/ 633 w 807"/>
                <a:gd name="T97" fmla="*/ 80 h 115"/>
                <a:gd name="T98" fmla="*/ 563 w 807"/>
                <a:gd name="T99" fmla="*/ 91 h 115"/>
                <a:gd name="T100" fmla="*/ 563 w 807"/>
                <a:gd name="T101" fmla="*/ 91 h 115"/>
                <a:gd name="T102" fmla="*/ 246 w 807"/>
                <a:gd name="T103" fmla="*/ 43 h 115"/>
                <a:gd name="T104" fmla="*/ 250 w 807"/>
                <a:gd name="T105" fmla="*/ 2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07" h="115">
                  <a:moveTo>
                    <a:pt x="51" y="59"/>
                  </a:moveTo>
                  <a:cubicBezTo>
                    <a:pt x="73" y="59"/>
                    <a:pt x="94" y="59"/>
                    <a:pt x="115" y="59"/>
                  </a:cubicBezTo>
                  <a:cubicBezTo>
                    <a:pt x="115" y="77"/>
                    <a:pt x="115" y="96"/>
                    <a:pt x="115" y="115"/>
                  </a:cubicBezTo>
                  <a:cubicBezTo>
                    <a:pt x="94" y="112"/>
                    <a:pt x="73" y="109"/>
                    <a:pt x="51" y="106"/>
                  </a:cubicBezTo>
                  <a:cubicBezTo>
                    <a:pt x="51" y="90"/>
                    <a:pt x="51" y="75"/>
                    <a:pt x="51" y="59"/>
                  </a:cubicBezTo>
                  <a:close/>
                  <a:moveTo>
                    <a:pt x="52" y="56"/>
                  </a:moveTo>
                  <a:cubicBezTo>
                    <a:pt x="73" y="56"/>
                    <a:pt x="94" y="56"/>
                    <a:pt x="115" y="56"/>
                  </a:cubicBezTo>
                  <a:cubicBezTo>
                    <a:pt x="115" y="37"/>
                    <a:pt x="115" y="18"/>
                    <a:pt x="115" y="0"/>
                  </a:cubicBezTo>
                  <a:cubicBezTo>
                    <a:pt x="94" y="3"/>
                    <a:pt x="73" y="5"/>
                    <a:pt x="52" y="8"/>
                  </a:cubicBezTo>
                  <a:cubicBezTo>
                    <a:pt x="52" y="25"/>
                    <a:pt x="52" y="40"/>
                    <a:pt x="52" y="56"/>
                  </a:cubicBezTo>
                  <a:close/>
                  <a:moveTo>
                    <a:pt x="48" y="106"/>
                  </a:moveTo>
                  <a:cubicBezTo>
                    <a:pt x="48" y="90"/>
                    <a:pt x="48" y="74"/>
                    <a:pt x="48" y="59"/>
                  </a:cubicBezTo>
                  <a:cubicBezTo>
                    <a:pt x="32" y="59"/>
                    <a:pt x="16" y="59"/>
                    <a:pt x="0" y="59"/>
                  </a:cubicBezTo>
                  <a:cubicBezTo>
                    <a:pt x="0" y="72"/>
                    <a:pt x="0" y="86"/>
                    <a:pt x="0" y="99"/>
                  </a:cubicBezTo>
                  <a:cubicBezTo>
                    <a:pt x="16" y="101"/>
                    <a:pt x="32" y="103"/>
                    <a:pt x="48" y="106"/>
                  </a:cubicBezTo>
                  <a:close/>
                  <a:moveTo>
                    <a:pt x="195" y="37"/>
                  </a:moveTo>
                  <a:cubicBezTo>
                    <a:pt x="195" y="39"/>
                    <a:pt x="196" y="40"/>
                    <a:pt x="196" y="41"/>
                  </a:cubicBezTo>
                  <a:cubicBezTo>
                    <a:pt x="200" y="57"/>
                    <a:pt x="205" y="72"/>
                    <a:pt x="209" y="88"/>
                  </a:cubicBezTo>
                  <a:cubicBezTo>
                    <a:pt x="210" y="92"/>
                    <a:pt x="212" y="92"/>
                    <a:pt x="215" y="92"/>
                  </a:cubicBezTo>
                  <a:cubicBezTo>
                    <a:pt x="219" y="92"/>
                    <a:pt x="220" y="91"/>
                    <a:pt x="221" y="88"/>
                  </a:cubicBezTo>
                  <a:cubicBezTo>
                    <a:pt x="225" y="72"/>
                    <a:pt x="230" y="56"/>
                    <a:pt x="234" y="41"/>
                  </a:cubicBezTo>
                  <a:cubicBezTo>
                    <a:pt x="236" y="35"/>
                    <a:pt x="238" y="29"/>
                    <a:pt x="239" y="23"/>
                  </a:cubicBezTo>
                  <a:cubicBezTo>
                    <a:pt x="231" y="22"/>
                    <a:pt x="231" y="22"/>
                    <a:pt x="229" y="30"/>
                  </a:cubicBezTo>
                  <a:cubicBezTo>
                    <a:pt x="227" y="36"/>
                    <a:pt x="225" y="42"/>
                    <a:pt x="224" y="48"/>
                  </a:cubicBezTo>
                  <a:cubicBezTo>
                    <a:pt x="221" y="59"/>
                    <a:pt x="218" y="69"/>
                    <a:pt x="215" y="80"/>
                  </a:cubicBezTo>
                  <a:cubicBezTo>
                    <a:pt x="210" y="62"/>
                    <a:pt x="206" y="46"/>
                    <a:pt x="201" y="29"/>
                  </a:cubicBezTo>
                  <a:cubicBezTo>
                    <a:pt x="199" y="22"/>
                    <a:pt x="199" y="22"/>
                    <a:pt x="191" y="23"/>
                  </a:cubicBezTo>
                  <a:cubicBezTo>
                    <a:pt x="186" y="42"/>
                    <a:pt x="180" y="60"/>
                    <a:pt x="175" y="80"/>
                  </a:cubicBezTo>
                  <a:cubicBezTo>
                    <a:pt x="169" y="60"/>
                    <a:pt x="164" y="42"/>
                    <a:pt x="159" y="23"/>
                  </a:cubicBezTo>
                  <a:cubicBezTo>
                    <a:pt x="156" y="23"/>
                    <a:pt x="153" y="23"/>
                    <a:pt x="150" y="23"/>
                  </a:cubicBezTo>
                  <a:cubicBezTo>
                    <a:pt x="150" y="25"/>
                    <a:pt x="151" y="26"/>
                    <a:pt x="151" y="28"/>
                  </a:cubicBezTo>
                  <a:cubicBezTo>
                    <a:pt x="156" y="47"/>
                    <a:pt x="162" y="66"/>
                    <a:pt x="168" y="85"/>
                  </a:cubicBezTo>
                  <a:cubicBezTo>
                    <a:pt x="170" y="93"/>
                    <a:pt x="170" y="93"/>
                    <a:pt x="179" y="92"/>
                  </a:cubicBezTo>
                  <a:cubicBezTo>
                    <a:pt x="179" y="92"/>
                    <a:pt x="179" y="92"/>
                    <a:pt x="180" y="91"/>
                  </a:cubicBezTo>
                  <a:cubicBezTo>
                    <a:pt x="185" y="74"/>
                    <a:pt x="190" y="56"/>
                    <a:pt x="195" y="37"/>
                  </a:cubicBezTo>
                  <a:close/>
                  <a:moveTo>
                    <a:pt x="0" y="56"/>
                  </a:moveTo>
                  <a:cubicBezTo>
                    <a:pt x="16" y="56"/>
                    <a:pt x="32" y="56"/>
                    <a:pt x="48" y="56"/>
                  </a:cubicBezTo>
                  <a:cubicBezTo>
                    <a:pt x="48" y="40"/>
                    <a:pt x="48" y="25"/>
                    <a:pt x="48" y="9"/>
                  </a:cubicBezTo>
                  <a:cubicBezTo>
                    <a:pt x="32" y="11"/>
                    <a:pt x="16" y="13"/>
                    <a:pt x="0" y="16"/>
                  </a:cubicBezTo>
                  <a:cubicBezTo>
                    <a:pt x="0" y="29"/>
                    <a:pt x="0" y="43"/>
                    <a:pt x="0" y="56"/>
                  </a:cubicBezTo>
                  <a:close/>
                  <a:moveTo>
                    <a:pt x="467" y="88"/>
                  </a:moveTo>
                  <a:cubicBezTo>
                    <a:pt x="468" y="92"/>
                    <a:pt x="470" y="92"/>
                    <a:pt x="472" y="92"/>
                  </a:cubicBezTo>
                  <a:cubicBezTo>
                    <a:pt x="475" y="92"/>
                    <a:pt x="477" y="92"/>
                    <a:pt x="478" y="88"/>
                  </a:cubicBezTo>
                  <a:cubicBezTo>
                    <a:pt x="481" y="77"/>
                    <a:pt x="485" y="66"/>
                    <a:pt x="488" y="54"/>
                  </a:cubicBezTo>
                  <a:cubicBezTo>
                    <a:pt x="489" y="50"/>
                    <a:pt x="490" y="47"/>
                    <a:pt x="492" y="43"/>
                  </a:cubicBezTo>
                  <a:cubicBezTo>
                    <a:pt x="484" y="42"/>
                    <a:pt x="484" y="42"/>
                    <a:pt x="482" y="49"/>
                  </a:cubicBezTo>
                  <a:cubicBezTo>
                    <a:pt x="482" y="50"/>
                    <a:pt x="481" y="51"/>
                    <a:pt x="481" y="52"/>
                  </a:cubicBezTo>
                  <a:cubicBezTo>
                    <a:pt x="479" y="61"/>
                    <a:pt x="476" y="71"/>
                    <a:pt x="473" y="81"/>
                  </a:cubicBezTo>
                  <a:cubicBezTo>
                    <a:pt x="473" y="81"/>
                    <a:pt x="473" y="81"/>
                    <a:pt x="472" y="80"/>
                  </a:cubicBezTo>
                  <a:cubicBezTo>
                    <a:pt x="469" y="68"/>
                    <a:pt x="465" y="55"/>
                    <a:pt x="462" y="43"/>
                  </a:cubicBezTo>
                  <a:cubicBezTo>
                    <a:pt x="456" y="41"/>
                    <a:pt x="454" y="43"/>
                    <a:pt x="452" y="48"/>
                  </a:cubicBezTo>
                  <a:cubicBezTo>
                    <a:pt x="449" y="59"/>
                    <a:pt x="446" y="70"/>
                    <a:pt x="442" y="82"/>
                  </a:cubicBezTo>
                  <a:cubicBezTo>
                    <a:pt x="438" y="68"/>
                    <a:pt x="435" y="55"/>
                    <a:pt x="431" y="43"/>
                  </a:cubicBezTo>
                  <a:cubicBezTo>
                    <a:pt x="428" y="43"/>
                    <a:pt x="426" y="43"/>
                    <a:pt x="423" y="43"/>
                  </a:cubicBezTo>
                  <a:cubicBezTo>
                    <a:pt x="428" y="59"/>
                    <a:pt x="432" y="76"/>
                    <a:pt x="437" y="92"/>
                  </a:cubicBezTo>
                  <a:cubicBezTo>
                    <a:pt x="445" y="93"/>
                    <a:pt x="445" y="93"/>
                    <a:pt x="448" y="85"/>
                  </a:cubicBezTo>
                  <a:cubicBezTo>
                    <a:pt x="451" y="75"/>
                    <a:pt x="454" y="65"/>
                    <a:pt x="457" y="54"/>
                  </a:cubicBezTo>
                  <a:cubicBezTo>
                    <a:pt x="461" y="66"/>
                    <a:pt x="464" y="77"/>
                    <a:pt x="467" y="88"/>
                  </a:cubicBezTo>
                  <a:close/>
                  <a:moveTo>
                    <a:pt x="361" y="19"/>
                  </a:moveTo>
                  <a:cubicBezTo>
                    <a:pt x="359" y="19"/>
                    <a:pt x="356" y="19"/>
                    <a:pt x="353" y="19"/>
                  </a:cubicBezTo>
                  <a:cubicBezTo>
                    <a:pt x="353" y="24"/>
                    <a:pt x="353" y="28"/>
                    <a:pt x="353" y="33"/>
                  </a:cubicBezTo>
                  <a:cubicBezTo>
                    <a:pt x="353" y="38"/>
                    <a:pt x="353" y="42"/>
                    <a:pt x="353" y="47"/>
                  </a:cubicBezTo>
                  <a:cubicBezTo>
                    <a:pt x="353" y="47"/>
                    <a:pt x="352" y="47"/>
                    <a:pt x="352" y="47"/>
                  </a:cubicBezTo>
                  <a:cubicBezTo>
                    <a:pt x="340" y="37"/>
                    <a:pt x="324" y="41"/>
                    <a:pt x="318" y="56"/>
                  </a:cubicBezTo>
                  <a:cubicBezTo>
                    <a:pt x="315" y="63"/>
                    <a:pt x="315" y="70"/>
                    <a:pt x="317" y="78"/>
                  </a:cubicBezTo>
                  <a:cubicBezTo>
                    <a:pt x="320" y="90"/>
                    <a:pt x="331" y="96"/>
                    <a:pt x="343" y="92"/>
                  </a:cubicBezTo>
                  <a:cubicBezTo>
                    <a:pt x="347" y="91"/>
                    <a:pt x="350" y="88"/>
                    <a:pt x="353" y="86"/>
                  </a:cubicBezTo>
                  <a:cubicBezTo>
                    <a:pt x="353" y="88"/>
                    <a:pt x="354" y="90"/>
                    <a:pt x="354" y="92"/>
                  </a:cubicBezTo>
                  <a:cubicBezTo>
                    <a:pt x="356" y="92"/>
                    <a:pt x="359" y="92"/>
                    <a:pt x="361" y="92"/>
                  </a:cubicBezTo>
                  <a:cubicBezTo>
                    <a:pt x="361" y="67"/>
                    <a:pt x="361" y="43"/>
                    <a:pt x="361" y="19"/>
                  </a:cubicBezTo>
                  <a:close/>
                  <a:moveTo>
                    <a:pt x="352" y="77"/>
                  </a:moveTo>
                  <a:cubicBezTo>
                    <a:pt x="350" y="83"/>
                    <a:pt x="344" y="86"/>
                    <a:pt x="338" y="86"/>
                  </a:cubicBezTo>
                  <a:cubicBezTo>
                    <a:pt x="332" y="86"/>
                    <a:pt x="327" y="82"/>
                    <a:pt x="325" y="76"/>
                  </a:cubicBezTo>
                  <a:cubicBezTo>
                    <a:pt x="323" y="70"/>
                    <a:pt x="324" y="64"/>
                    <a:pt x="326" y="58"/>
                  </a:cubicBezTo>
                  <a:cubicBezTo>
                    <a:pt x="328" y="51"/>
                    <a:pt x="335" y="47"/>
                    <a:pt x="342" y="48"/>
                  </a:cubicBezTo>
                  <a:cubicBezTo>
                    <a:pt x="349" y="50"/>
                    <a:pt x="353" y="55"/>
                    <a:pt x="353" y="63"/>
                  </a:cubicBezTo>
                  <a:cubicBezTo>
                    <a:pt x="353" y="64"/>
                    <a:pt x="353" y="65"/>
                    <a:pt x="353" y="66"/>
                  </a:cubicBezTo>
                  <a:cubicBezTo>
                    <a:pt x="354" y="66"/>
                    <a:pt x="354" y="66"/>
                    <a:pt x="354" y="66"/>
                  </a:cubicBezTo>
                  <a:cubicBezTo>
                    <a:pt x="353" y="70"/>
                    <a:pt x="353" y="74"/>
                    <a:pt x="352" y="77"/>
                  </a:cubicBezTo>
                  <a:close/>
                  <a:moveTo>
                    <a:pt x="804" y="53"/>
                  </a:moveTo>
                  <a:cubicBezTo>
                    <a:pt x="801" y="46"/>
                    <a:pt x="796" y="42"/>
                    <a:pt x="789" y="42"/>
                  </a:cubicBezTo>
                  <a:cubicBezTo>
                    <a:pt x="777" y="40"/>
                    <a:pt x="768" y="46"/>
                    <a:pt x="765" y="57"/>
                  </a:cubicBezTo>
                  <a:cubicBezTo>
                    <a:pt x="760" y="69"/>
                    <a:pt x="764" y="84"/>
                    <a:pt x="773" y="90"/>
                  </a:cubicBezTo>
                  <a:cubicBezTo>
                    <a:pt x="775" y="91"/>
                    <a:pt x="777" y="92"/>
                    <a:pt x="779" y="92"/>
                  </a:cubicBezTo>
                  <a:cubicBezTo>
                    <a:pt x="785" y="92"/>
                    <a:pt x="791" y="92"/>
                    <a:pt x="797" y="91"/>
                  </a:cubicBezTo>
                  <a:cubicBezTo>
                    <a:pt x="803" y="90"/>
                    <a:pt x="803" y="88"/>
                    <a:pt x="802" y="82"/>
                  </a:cubicBezTo>
                  <a:cubicBezTo>
                    <a:pt x="784" y="90"/>
                    <a:pt x="773" y="86"/>
                    <a:pt x="772" y="69"/>
                  </a:cubicBezTo>
                  <a:cubicBezTo>
                    <a:pt x="783" y="69"/>
                    <a:pt x="794" y="69"/>
                    <a:pt x="807" y="69"/>
                  </a:cubicBezTo>
                  <a:cubicBezTo>
                    <a:pt x="806" y="63"/>
                    <a:pt x="805" y="58"/>
                    <a:pt x="804" y="53"/>
                  </a:cubicBezTo>
                  <a:close/>
                  <a:moveTo>
                    <a:pt x="786" y="48"/>
                  </a:moveTo>
                  <a:cubicBezTo>
                    <a:pt x="793" y="49"/>
                    <a:pt x="797" y="52"/>
                    <a:pt x="798" y="62"/>
                  </a:cubicBezTo>
                  <a:cubicBezTo>
                    <a:pt x="789" y="62"/>
                    <a:pt x="781" y="62"/>
                    <a:pt x="772" y="62"/>
                  </a:cubicBezTo>
                  <a:cubicBezTo>
                    <a:pt x="772" y="55"/>
                    <a:pt x="779" y="48"/>
                    <a:pt x="786" y="48"/>
                  </a:cubicBezTo>
                  <a:close/>
                  <a:moveTo>
                    <a:pt x="404" y="42"/>
                  </a:moveTo>
                  <a:cubicBezTo>
                    <a:pt x="389" y="39"/>
                    <a:pt x="373" y="44"/>
                    <a:pt x="371" y="64"/>
                  </a:cubicBezTo>
                  <a:cubicBezTo>
                    <a:pt x="369" y="78"/>
                    <a:pt x="377" y="90"/>
                    <a:pt x="389" y="93"/>
                  </a:cubicBezTo>
                  <a:cubicBezTo>
                    <a:pt x="407" y="96"/>
                    <a:pt x="420" y="85"/>
                    <a:pt x="420" y="67"/>
                  </a:cubicBezTo>
                  <a:cubicBezTo>
                    <a:pt x="420" y="54"/>
                    <a:pt x="414" y="45"/>
                    <a:pt x="404" y="42"/>
                  </a:cubicBezTo>
                  <a:close/>
                  <a:moveTo>
                    <a:pt x="392" y="86"/>
                  </a:moveTo>
                  <a:cubicBezTo>
                    <a:pt x="391" y="86"/>
                    <a:pt x="391" y="86"/>
                    <a:pt x="390" y="85"/>
                  </a:cubicBezTo>
                  <a:cubicBezTo>
                    <a:pt x="382" y="83"/>
                    <a:pt x="377" y="72"/>
                    <a:pt x="380" y="60"/>
                  </a:cubicBezTo>
                  <a:cubicBezTo>
                    <a:pt x="383" y="51"/>
                    <a:pt x="391" y="46"/>
                    <a:pt x="400" y="49"/>
                  </a:cubicBezTo>
                  <a:cubicBezTo>
                    <a:pt x="408" y="51"/>
                    <a:pt x="411" y="57"/>
                    <a:pt x="411" y="68"/>
                  </a:cubicBezTo>
                  <a:cubicBezTo>
                    <a:pt x="411" y="81"/>
                    <a:pt x="404" y="88"/>
                    <a:pt x="392" y="86"/>
                  </a:cubicBezTo>
                  <a:close/>
                  <a:moveTo>
                    <a:pt x="660" y="77"/>
                  </a:moveTo>
                  <a:cubicBezTo>
                    <a:pt x="661" y="89"/>
                    <a:pt x="669" y="95"/>
                    <a:pt x="681" y="93"/>
                  </a:cubicBezTo>
                  <a:cubicBezTo>
                    <a:pt x="685" y="92"/>
                    <a:pt x="689" y="89"/>
                    <a:pt x="692" y="87"/>
                  </a:cubicBezTo>
                  <a:cubicBezTo>
                    <a:pt x="693" y="88"/>
                    <a:pt x="693" y="90"/>
                    <a:pt x="693" y="91"/>
                  </a:cubicBezTo>
                  <a:cubicBezTo>
                    <a:pt x="696" y="91"/>
                    <a:pt x="698" y="91"/>
                    <a:pt x="701" y="91"/>
                  </a:cubicBezTo>
                  <a:cubicBezTo>
                    <a:pt x="701" y="75"/>
                    <a:pt x="701" y="59"/>
                    <a:pt x="701" y="43"/>
                  </a:cubicBezTo>
                  <a:cubicBezTo>
                    <a:pt x="698" y="43"/>
                    <a:pt x="695" y="43"/>
                    <a:pt x="693" y="43"/>
                  </a:cubicBezTo>
                  <a:cubicBezTo>
                    <a:pt x="693" y="52"/>
                    <a:pt x="693" y="61"/>
                    <a:pt x="693" y="69"/>
                  </a:cubicBezTo>
                  <a:cubicBezTo>
                    <a:pt x="692" y="72"/>
                    <a:pt x="692" y="76"/>
                    <a:pt x="691" y="79"/>
                  </a:cubicBezTo>
                  <a:cubicBezTo>
                    <a:pt x="689" y="84"/>
                    <a:pt x="684" y="87"/>
                    <a:pt x="677" y="86"/>
                  </a:cubicBezTo>
                  <a:cubicBezTo>
                    <a:pt x="672" y="85"/>
                    <a:pt x="669" y="82"/>
                    <a:pt x="668" y="75"/>
                  </a:cubicBezTo>
                  <a:cubicBezTo>
                    <a:pt x="668" y="73"/>
                    <a:pt x="668" y="71"/>
                    <a:pt x="668" y="68"/>
                  </a:cubicBezTo>
                  <a:cubicBezTo>
                    <a:pt x="668" y="60"/>
                    <a:pt x="668" y="51"/>
                    <a:pt x="668" y="43"/>
                  </a:cubicBezTo>
                  <a:cubicBezTo>
                    <a:pt x="665" y="43"/>
                    <a:pt x="663" y="43"/>
                    <a:pt x="660" y="43"/>
                  </a:cubicBezTo>
                  <a:cubicBezTo>
                    <a:pt x="660" y="54"/>
                    <a:pt x="659" y="65"/>
                    <a:pt x="660" y="77"/>
                  </a:cubicBezTo>
                  <a:close/>
                  <a:moveTo>
                    <a:pt x="722" y="64"/>
                  </a:moveTo>
                  <a:cubicBezTo>
                    <a:pt x="722" y="61"/>
                    <a:pt x="723" y="59"/>
                    <a:pt x="724" y="56"/>
                  </a:cubicBezTo>
                  <a:cubicBezTo>
                    <a:pt x="726" y="51"/>
                    <a:pt x="732" y="48"/>
                    <a:pt x="737" y="48"/>
                  </a:cubicBezTo>
                  <a:cubicBezTo>
                    <a:pt x="742" y="49"/>
                    <a:pt x="746" y="53"/>
                    <a:pt x="746" y="59"/>
                  </a:cubicBezTo>
                  <a:cubicBezTo>
                    <a:pt x="747" y="64"/>
                    <a:pt x="747" y="68"/>
                    <a:pt x="747" y="72"/>
                  </a:cubicBezTo>
                  <a:cubicBezTo>
                    <a:pt x="747" y="78"/>
                    <a:pt x="747" y="85"/>
                    <a:pt x="747" y="91"/>
                  </a:cubicBezTo>
                  <a:cubicBezTo>
                    <a:pt x="750" y="91"/>
                    <a:pt x="752" y="91"/>
                    <a:pt x="755" y="91"/>
                  </a:cubicBezTo>
                  <a:cubicBezTo>
                    <a:pt x="755" y="86"/>
                    <a:pt x="755" y="80"/>
                    <a:pt x="755" y="74"/>
                  </a:cubicBezTo>
                  <a:cubicBezTo>
                    <a:pt x="755" y="67"/>
                    <a:pt x="755" y="61"/>
                    <a:pt x="754" y="54"/>
                  </a:cubicBezTo>
                  <a:cubicBezTo>
                    <a:pt x="752" y="46"/>
                    <a:pt x="747" y="42"/>
                    <a:pt x="738" y="41"/>
                  </a:cubicBezTo>
                  <a:cubicBezTo>
                    <a:pt x="732" y="41"/>
                    <a:pt x="727" y="44"/>
                    <a:pt x="722" y="49"/>
                  </a:cubicBezTo>
                  <a:cubicBezTo>
                    <a:pt x="722" y="47"/>
                    <a:pt x="722" y="45"/>
                    <a:pt x="722" y="43"/>
                  </a:cubicBezTo>
                  <a:cubicBezTo>
                    <a:pt x="719" y="43"/>
                    <a:pt x="717" y="43"/>
                    <a:pt x="714" y="43"/>
                  </a:cubicBezTo>
                  <a:cubicBezTo>
                    <a:pt x="714" y="59"/>
                    <a:pt x="714" y="75"/>
                    <a:pt x="714" y="91"/>
                  </a:cubicBezTo>
                  <a:cubicBezTo>
                    <a:pt x="717" y="91"/>
                    <a:pt x="719" y="91"/>
                    <a:pt x="722" y="91"/>
                  </a:cubicBezTo>
                  <a:cubicBezTo>
                    <a:pt x="722" y="82"/>
                    <a:pt x="722" y="73"/>
                    <a:pt x="722" y="64"/>
                  </a:cubicBezTo>
                  <a:close/>
                  <a:moveTo>
                    <a:pt x="585" y="91"/>
                  </a:moveTo>
                  <a:cubicBezTo>
                    <a:pt x="585" y="82"/>
                    <a:pt x="585" y="73"/>
                    <a:pt x="586" y="65"/>
                  </a:cubicBezTo>
                  <a:cubicBezTo>
                    <a:pt x="586" y="61"/>
                    <a:pt x="587" y="56"/>
                    <a:pt x="589" y="53"/>
                  </a:cubicBezTo>
                  <a:cubicBezTo>
                    <a:pt x="592" y="49"/>
                    <a:pt x="597" y="48"/>
                    <a:pt x="602" y="49"/>
                  </a:cubicBezTo>
                  <a:cubicBezTo>
                    <a:pt x="607" y="50"/>
                    <a:pt x="609" y="53"/>
                    <a:pt x="610" y="58"/>
                  </a:cubicBezTo>
                  <a:cubicBezTo>
                    <a:pt x="610" y="61"/>
                    <a:pt x="610" y="64"/>
                    <a:pt x="610" y="66"/>
                  </a:cubicBezTo>
                  <a:cubicBezTo>
                    <a:pt x="610" y="75"/>
                    <a:pt x="610" y="83"/>
                    <a:pt x="610" y="91"/>
                  </a:cubicBezTo>
                  <a:cubicBezTo>
                    <a:pt x="613" y="91"/>
                    <a:pt x="616" y="91"/>
                    <a:pt x="618" y="91"/>
                  </a:cubicBezTo>
                  <a:cubicBezTo>
                    <a:pt x="618" y="79"/>
                    <a:pt x="618" y="67"/>
                    <a:pt x="617" y="55"/>
                  </a:cubicBezTo>
                  <a:cubicBezTo>
                    <a:pt x="617" y="46"/>
                    <a:pt x="611" y="42"/>
                    <a:pt x="601" y="41"/>
                  </a:cubicBezTo>
                  <a:cubicBezTo>
                    <a:pt x="595" y="41"/>
                    <a:pt x="590" y="44"/>
                    <a:pt x="586" y="49"/>
                  </a:cubicBezTo>
                  <a:cubicBezTo>
                    <a:pt x="585" y="47"/>
                    <a:pt x="585" y="45"/>
                    <a:pt x="585" y="43"/>
                  </a:cubicBezTo>
                  <a:cubicBezTo>
                    <a:pt x="582" y="43"/>
                    <a:pt x="580" y="43"/>
                    <a:pt x="577" y="43"/>
                  </a:cubicBezTo>
                  <a:cubicBezTo>
                    <a:pt x="577" y="59"/>
                    <a:pt x="577" y="75"/>
                    <a:pt x="577" y="91"/>
                  </a:cubicBezTo>
                  <a:cubicBezTo>
                    <a:pt x="580" y="91"/>
                    <a:pt x="583" y="91"/>
                    <a:pt x="585" y="91"/>
                  </a:cubicBezTo>
                  <a:close/>
                  <a:moveTo>
                    <a:pt x="266" y="92"/>
                  </a:moveTo>
                  <a:cubicBezTo>
                    <a:pt x="269" y="92"/>
                    <a:pt x="271" y="92"/>
                    <a:pt x="274" y="92"/>
                  </a:cubicBezTo>
                  <a:cubicBezTo>
                    <a:pt x="274" y="89"/>
                    <a:pt x="274" y="87"/>
                    <a:pt x="274" y="85"/>
                  </a:cubicBezTo>
                  <a:cubicBezTo>
                    <a:pt x="274" y="77"/>
                    <a:pt x="274" y="69"/>
                    <a:pt x="274" y="62"/>
                  </a:cubicBezTo>
                  <a:cubicBezTo>
                    <a:pt x="274" y="54"/>
                    <a:pt x="280" y="48"/>
                    <a:pt x="287" y="48"/>
                  </a:cubicBezTo>
                  <a:cubicBezTo>
                    <a:pt x="294" y="48"/>
                    <a:pt x="297" y="52"/>
                    <a:pt x="298" y="60"/>
                  </a:cubicBezTo>
                  <a:cubicBezTo>
                    <a:pt x="299" y="66"/>
                    <a:pt x="299" y="72"/>
                    <a:pt x="299" y="78"/>
                  </a:cubicBezTo>
                  <a:cubicBezTo>
                    <a:pt x="299" y="82"/>
                    <a:pt x="299" y="87"/>
                    <a:pt x="299" y="92"/>
                  </a:cubicBezTo>
                  <a:cubicBezTo>
                    <a:pt x="302" y="92"/>
                    <a:pt x="304" y="92"/>
                    <a:pt x="307" y="92"/>
                  </a:cubicBezTo>
                  <a:cubicBezTo>
                    <a:pt x="307" y="82"/>
                    <a:pt x="307" y="72"/>
                    <a:pt x="307" y="63"/>
                  </a:cubicBezTo>
                  <a:cubicBezTo>
                    <a:pt x="307" y="61"/>
                    <a:pt x="307" y="59"/>
                    <a:pt x="306" y="57"/>
                  </a:cubicBezTo>
                  <a:cubicBezTo>
                    <a:pt x="305" y="46"/>
                    <a:pt x="298" y="39"/>
                    <a:pt x="287" y="42"/>
                  </a:cubicBezTo>
                  <a:cubicBezTo>
                    <a:pt x="282" y="43"/>
                    <a:pt x="278" y="46"/>
                    <a:pt x="274" y="48"/>
                  </a:cubicBezTo>
                  <a:cubicBezTo>
                    <a:pt x="274" y="47"/>
                    <a:pt x="274" y="45"/>
                    <a:pt x="274" y="43"/>
                  </a:cubicBezTo>
                  <a:cubicBezTo>
                    <a:pt x="271" y="43"/>
                    <a:pt x="269" y="43"/>
                    <a:pt x="266" y="43"/>
                  </a:cubicBezTo>
                  <a:cubicBezTo>
                    <a:pt x="266" y="59"/>
                    <a:pt x="266" y="75"/>
                    <a:pt x="266" y="92"/>
                  </a:cubicBezTo>
                  <a:close/>
                  <a:moveTo>
                    <a:pt x="515" y="41"/>
                  </a:moveTo>
                  <a:cubicBezTo>
                    <a:pt x="513" y="41"/>
                    <a:pt x="512" y="41"/>
                    <a:pt x="510" y="41"/>
                  </a:cubicBezTo>
                  <a:cubicBezTo>
                    <a:pt x="502" y="42"/>
                    <a:pt x="496" y="47"/>
                    <a:pt x="495" y="54"/>
                  </a:cubicBezTo>
                  <a:cubicBezTo>
                    <a:pt x="494" y="60"/>
                    <a:pt x="497" y="66"/>
                    <a:pt x="505" y="69"/>
                  </a:cubicBezTo>
                  <a:cubicBezTo>
                    <a:pt x="508" y="71"/>
                    <a:pt x="512" y="72"/>
                    <a:pt x="514" y="74"/>
                  </a:cubicBezTo>
                  <a:cubicBezTo>
                    <a:pt x="516" y="76"/>
                    <a:pt x="517" y="79"/>
                    <a:pt x="517" y="81"/>
                  </a:cubicBezTo>
                  <a:cubicBezTo>
                    <a:pt x="516" y="83"/>
                    <a:pt x="514" y="85"/>
                    <a:pt x="512" y="86"/>
                  </a:cubicBezTo>
                  <a:cubicBezTo>
                    <a:pt x="510" y="86"/>
                    <a:pt x="507" y="86"/>
                    <a:pt x="505" y="86"/>
                  </a:cubicBezTo>
                  <a:cubicBezTo>
                    <a:pt x="502" y="85"/>
                    <a:pt x="498" y="84"/>
                    <a:pt x="495" y="82"/>
                  </a:cubicBezTo>
                  <a:cubicBezTo>
                    <a:pt x="494" y="91"/>
                    <a:pt x="495" y="92"/>
                    <a:pt x="503" y="93"/>
                  </a:cubicBezTo>
                  <a:cubicBezTo>
                    <a:pt x="507" y="93"/>
                    <a:pt x="512" y="93"/>
                    <a:pt x="515" y="92"/>
                  </a:cubicBezTo>
                  <a:cubicBezTo>
                    <a:pt x="521" y="90"/>
                    <a:pt x="524" y="86"/>
                    <a:pt x="525" y="81"/>
                  </a:cubicBezTo>
                  <a:cubicBezTo>
                    <a:pt x="526" y="74"/>
                    <a:pt x="524" y="70"/>
                    <a:pt x="518" y="67"/>
                  </a:cubicBezTo>
                  <a:cubicBezTo>
                    <a:pt x="515" y="65"/>
                    <a:pt x="511" y="63"/>
                    <a:pt x="508" y="62"/>
                  </a:cubicBezTo>
                  <a:cubicBezTo>
                    <a:pt x="504" y="60"/>
                    <a:pt x="503" y="57"/>
                    <a:pt x="504" y="53"/>
                  </a:cubicBezTo>
                  <a:cubicBezTo>
                    <a:pt x="504" y="50"/>
                    <a:pt x="507" y="48"/>
                    <a:pt x="511" y="48"/>
                  </a:cubicBezTo>
                  <a:cubicBezTo>
                    <a:pt x="515" y="49"/>
                    <a:pt x="519" y="50"/>
                    <a:pt x="523" y="50"/>
                  </a:cubicBezTo>
                  <a:cubicBezTo>
                    <a:pt x="523" y="43"/>
                    <a:pt x="523" y="42"/>
                    <a:pt x="515" y="41"/>
                  </a:cubicBezTo>
                  <a:close/>
                  <a:moveTo>
                    <a:pt x="642" y="81"/>
                  </a:moveTo>
                  <a:cubicBezTo>
                    <a:pt x="641" y="70"/>
                    <a:pt x="641" y="60"/>
                    <a:pt x="641" y="49"/>
                  </a:cubicBezTo>
                  <a:cubicBezTo>
                    <a:pt x="645" y="49"/>
                    <a:pt x="649" y="49"/>
                    <a:pt x="653" y="49"/>
                  </a:cubicBezTo>
                  <a:cubicBezTo>
                    <a:pt x="653" y="47"/>
                    <a:pt x="653" y="45"/>
                    <a:pt x="653" y="42"/>
                  </a:cubicBezTo>
                  <a:cubicBezTo>
                    <a:pt x="649" y="42"/>
                    <a:pt x="645" y="42"/>
                    <a:pt x="641" y="42"/>
                  </a:cubicBezTo>
                  <a:cubicBezTo>
                    <a:pt x="641" y="38"/>
                    <a:pt x="641" y="33"/>
                    <a:pt x="641" y="29"/>
                  </a:cubicBezTo>
                  <a:cubicBezTo>
                    <a:pt x="629" y="28"/>
                    <a:pt x="634" y="37"/>
                    <a:pt x="632" y="42"/>
                  </a:cubicBezTo>
                  <a:cubicBezTo>
                    <a:pt x="630" y="42"/>
                    <a:pt x="627" y="43"/>
                    <a:pt x="625" y="43"/>
                  </a:cubicBezTo>
                  <a:cubicBezTo>
                    <a:pt x="625" y="45"/>
                    <a:pt x="625" y="47"/>
                    <a:pt x="625" y="49"/>
                  </a:cubicBezTo>
                  <a:cubicBezTo>
                    <a:pt x="627" y="49"/>
                    <a:pt x="630" y="49"/>
                    <a:pt x="633" y="50"/>
                  </a:cubicBezTo>
                  <a:cubicBezTo>
                    <a:pt x="633" y="51"/>
                    <a:pt x="633" y="53"/>
                    <a:pt x="633" y="55"/>
                  </a:cubicBezTo>
                  <a:cubicBezTo>
                    <a:pt x="633" y="63"/>
                    <a:pt x="633" y="72"/>
                    <a:pt x="633" y="80"/>
                  </a:cubicBezTo>
                  <a:cubicBezTo>
                    <a:pt x="633" y="89"/>
                    <a:pt x="638" y="93"/>
                    <a:pt x="647" y="93"/>
                  </a:cubicBezTo>
                  <a:cubicBezTo>
                    <a:pt x="653" y="93"/>
                    <a:pt x="654" y="92"/>
                    <a:pt x="653" y="85"/>
                  </a:cubicBezTo>
                  <a:cubicBezTo>
                    <a:pt x="646" y="87"/>
                    <a:pt x="642" y="86"/>
                    <a:pt x="642" y="81"/>
                  </a:cubicBezTo>
                  <a:close/>
                  <a:moveTo>
                    <a:pt x="563" y="91"/>
                  </a:moveTo>
                  <a:cubicBezTo>
                    <a:pt x="563" y="69"/>
                    <a:pt x="563" y="46"/>
                    <a:pt x="563" y="23"/>
                  </a:cubicBezTo>
                  <a:cubicBezTo>
                    <a:pt x="560" y="23"/>
                    <a:pt x="557" y="23"/>
                    <a:pt x="555" y="23"/>
                  </a:cubicBezTo>
                  <a:cubicBezTo>
                    <a:pt x="555" y="46"/>
                    <a:pt x="555" y="69"/>
                    <a:pt x="555" y="91"/>
                  </a:cubicBezTo>
                  <a:cubicBezTo>
                    <a:pt x="558" y="91"/>
                    <a:pt x="560" y="91"/>
                    <a:pt x="563" y="91"/>
                  </a:cubicBezTo>
                  <a:close/>
                  <a:moveTo>
                    <a:pt x="246" y="92"/>
                  </a:moveTo>
                  <a:cubicBezTo>
                    <a:pt x="249" y="92"/>
                    <a:pt x="251" y="92"/>
                    <a:pt x="253" y="92"/>
                  </a:cubicBezTo>
                  <a:cubicBezTo>
                    <a:pt x="253" y="75"/>
                    <a:pt x="253" y="59"/>
                    <a:pt x="253" y="43"/>
                  </a:cubicBezTo>
                  <a:cubicBezTo>
                    <a:pt x="251" y="43"/>
                    <a:pt x="249" y="43"/>
                    <a:pt x="246" y="43"/>
                  </a:cubicBezTo>
                  <a:cubicBezTo>
                    <a:pt x="246" y="59"/>
                    <a:pt x="246" y="76"/>
                    <a:pt x="246" y="92"/>
                  </a:cubicBezTo>
                  <a:close/>
                  <a:moveTo>
                    <a:pt x="251" y="32"/>
                  </a:moveTo>
                  <a:cubicBezTo>
                    <a:pt x="252" y="30"/>
                    <a:pt x="254" y="29"/>
                    <a:pt x="255" y="27"/>
                  </a:cubicBezTo>
                  <a:cubicBezTo>
                    <a:pt x="256" y="23"/>
                    <a:pt x="253" y="21"/>
                    <a:pt x="250" y="21"/>
                  </a:cubicBezTo>
                  <a:cubicBezTo>
                    <a:pt x="247" y="21"/>
                    <a:pt x="244" y="23"/>
                    <a:pt x="245" y="26"/>
                  </a:cubicBezTo>
                  <a:cubicBezTo>
                    <a:pt x="245" y="28"/>
                    <a:pt x="247" y="30"/>
                    <a:pt x="248" y="32"/>
                  </a:cubicBezTo>
                  <a:cubicBezTo>
                    <a:pt x="249" y="32"/>
                    <a:pt x="250" y="32"/>
                    <a:pt x="251" y="32"/>
                  </a:cubicBezTo>
                  <a:close/>
                </a:path>
              </a:pathLst>
            </a:custGeom>
            <a:solidFill>
              <a:srgbClr val="FFFFFF"/>
            </a:solidFill>
            <a:ln>
              <a:noFill/>
            </a:ln>
          </p:spPr>
          <p:txBody>
            <a:bodyPr vert="horz" wrap="square" lIns="87857" tIns="43929" rIns="87857" bIns="43929" numCol="1" anchor="t" anchorCtr="0" compatLnSpc="1">
              <a:prstTxWarp prst="textNoShape">
                <a:avLst/>
              </a:prstTxWarp>
            </a:bodyPr>
            <a:lstStyle/>
            <a:p>
              <a:pPr defTabSz="896085"/>
              <a:endParaRPr lang="en-US" sz="1729">
                <a:solidFill>
                  <a:srgbClr val="505050"/>
                </a:solidFill>
              </a:endParaRPr>
            </a:p>
          </p:txBody>
        </p:sp>
      </p:grpSp>
      <p:sp>
        <p:nvSpPr>
          <p:cNvPr id="247" name="TextBox 246"/>
          <p:cNvSpPr txBox="1"/>
          <p:nvPr/>
        </p:nvSpPr>
        <p:spPr>
          <a:xfrm>
            <a:off x="10130727" y="2273673"/>
            <a:ext cx="2064977" cy="162890"/>
          </a:xfrm>
          <a:prstGeom prst="rect">
            <a:avLst/>
          </a:prstGeom>
          <a:noFill/>
        </p:spPr>
        <p:txBody>
          <a:bodyPr wrap="square" lIns="0" tIns="0" rIns="0" bIns="0" rtlCol="0">
            <a:spAutoFit/>
          </a:bodyPr>
          <a:lstStyle/>
          <a:p>
            <a:pPr algn="ctr" defTabSz="1218184">
              <a:lnSpc>
                <a:spcPct val="90000"/>
              </a:lnSpc>
              <a:spcBef>
                <a:spcPct val="20000"/>
              </a:spcBef>
              <a:buSzPct val="80000"/>
            </a:pPr>
            <a:r>
              <a:rPr lang="en-US" sz="1176" dirty="0">
                <a:solidFill>
                  <a:schemeClr val="bg1"/>
                </a:solidFill>
              </a:rPr>
              <a:t>3rd party clouds/hosting</a:t>
            </a:r>
          </a:p>
        </p:txBody>
      </p:sp>
      <p:grpSp>
        <p:nvGrpSpPr>
          <p:cNvPr id="257" name="Group 256"/>
          <p:cNvGrpSpPr/>
          <p:nvPr/>
        </p:nvGrpSpPr>
        <p:grpSpPr>
          <a:xfrm>
            <a:off x="7866497" y="1619894"/>
            <a:ext cx="694811" cy="493635"/>
            <a:chOff x="5543178" y="2749845"/>
            <a:chExt cx="1350118" cy="1163895"/>
          </a:xfrm>
        </p:grpSpPr>
        <p:sp>
          <p:nvSpPr>
            <p:cNvPr id="258" name="Isosceles Triangle 257"/>
            <p:cNvSpPr/>
            <p:nvPr/>
          </p:nvSpPr>
          <p:spPr bwMode="auto">
            <a:xfrm>
              <a:off x="5543178" y="2749845"/>
              <a:ext cx="1350118" cy="1163895"/>
            </a:xfrm>
            <a:prstGeom prst="triangl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59" name="Group 4"/>
            <p:cNvGrpSpPr>
              <a:grpSpLocks noChangeAspect="1"/>
            </p:cNvGrpSpPr>
            <p:nvPr/>
          </p:nvGrpSpPr>
          <p:grpSpPr bwMode="auto">
            <a:xfrm>
              <a:off x="5825237" y="3094530"/>
              <a:ext cx="783475" cy="778536"/>
              <a:chOff x="3125" y="1415"/>
              <a:chExt cx="1586" cy="1576"/>
            </a:xfrm>
            <a:solidFill>
              <a:schemeClr val="tx2"/>
            </a:solidFill>
          </p:grpSpPr>
          <p:sp>
            <p:nvSpPr>
              <p:cNvPr id="260" name="Freeform 5"/>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1" name="Freeform 6"/>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262" name="Freeform 7"/>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grpSp>
      </p:grpSp>
      <p:sp>
        <p:nvSpPr>
          <p:cNvPr id="263" name="Rectangle 262"/>
          <p:cNvSpPr>
            <a:spLocks noChangeAspect="1"/>
          </p:cNvSpPr>
          <p:nvPr/>
        </p:nvSpPr>
        <p:spPr>
          <a:xfrm>
            <a:off x="7616915" y="2121116"/>
            <a:ext cx="1314188" cy="605102"/>
          </a:xfrm>
          <a:prstGeom prst="rect">
            <a:avLst/>
          </a:prstGeom>
        </p:spPr>
        <p:txBody>
          <a:bodyPr wrap="square">
            <a:spAutoFit/>
          </a:bodyPr>
          <a:lstStyle/>
          <a:p>
            <a:pPr defTabSz="914093"/>
            <a:r>
              <a:rPr lang="en-US" sz="1960" kern="0" dirty="0">
                <a:solidFill>
                  <a:schemeClr val="bg1"/>
                </a:solidFill>
                <a:cs typeface="Arial" panose="020B0604020202020204" pitchFamily="34" charset="0"/>
              </a:rPr>
              <a:t> </a:t>
            </a:r>
            <a:r>
              <a:rPr lang="en-US" sz="1372" kern="0" dirty="0" smtClean="0">
                <a:solidFill>
                  <a:schemeClr val="bg1"/>
                </a:solidFill>
                <a:cs typeface="Arial" panose="020B0604020202020204" pitchFamily="34" charset="0"/>
              </a:rPr>
              <a:t>Microsoft </a:t>
            </a:r>
            <a:r>
              <a:rPr lang="en-US" sz="1372" kern="0" dirty="0">
                <a:solidFill>
                  <a:schemeClr val="bg1"/>
                </a:solidFill>
                <a:cs typeface="Arial" panose="020B0604020202020204" pitchFamily="34" charset="0"/>
              </a:rPr>
              <a:t>Azure AD</a:t>
            </a:r>
            <a:endParaRPr lang="en-US" sz="1372" dirty="0">
              <a:solidFill>
                <a:schemeClr val="bg1"/>
              </a:solidFill>
            </a:endParaRPr>
          </a:p>
        </p:txBody>
      </p:sp>
      <p:grpSp>
        <p:nvGrpSpPr>
          <p:cNvPr id="265" name="Group 264"/>
          <p:cNvGrpSpPr>
            <a:grpSpLocks noChangeAspect="1"/>
          </p:cNvGrpSpPr>
          <p:nvPr/>
        </p:nvGrpSpPr>
        <p:grpSpPr>
          <a:xfrm>
            <a:off x="5301003" y="4952999"/>
            <a:ext cx="3906065" cy="1777687"/>
            <a:chOff x="820718" y="2275055"/>
            <a:chExt cx="4727050" cy="1892927"/>
          </a:xfrm>
        </p:grpSpPr>
        <p:sp>
          <p:nvSpPr>
            <p:cNvPr id="296" name="Rectangle 295"/>
            <p:cNvSpPr/>
            <p:nvPr/>
          </p:nvSpPr>
          <p:spPr bwMode="auto">
            <a:xfrm>
              <a:off x="3154240" y="2275055"/>
              <a:ext cx="2393528" cy="1447846"/>
            </a:xfrm>
            <a:prstGeom prst="rect">
              <a:avLst/>
            </a:prstGeom>
            <a:solidFill>
              <a:schemeClr val="accent1"/>
            </a:solidFill>
            <a:ln w="19050">
              <a:solidFill>
                <a:schemeClr val="bg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895822" fontAlgn="base">
                <a:lnSpc>
                  <a:spcPct val="90000"/>
                </a:lnSpc>
                <a:spcBef>
                  <a:spcPct val="0"/>
                </a:spcBef>
                <a:spcAft>
                  <a:spcPct val="0"/>
                </a:spcAft>
              </a:pPr>
              <a:endParaRPr lang="en-US" sz="1960" spc="-49" dirty="0">
                <a:gradFill>
                  <a:gsLst>
                    <a:gs pos="1250">
                      <a:srgbClr val="EFEFEF"/>
                    </a:gs>
                    <a:gs pos="10417">
                      <a:srgbClr val="EFEFEF"/>
                    </a:gs>
                  </a:gsLst>
                  <a:lin ang="5400000" scaled="0"/>
                </a:gradFill>
              </a:endParaRPr>
            </a:p>
          </p:txBody>
        </p:sp>
        <p:grpSp>
          <p:nvGrpSpPr>
            <p:cNvPr id="267" name="Group 3"/>
            <p:cNvGrpSpPr>
              <a:grpSpLocks noChangeAspect="1"/>
            </p:cNvGrpSpPr>
            <p:nvPr/>
          </p:nvGrpSpPr>
          <p:grpSpPr>
            <a:xfrm>
              <a:off x="820718" y="2771308"/>
              <a:ext cx="1663723" cy="1396674"/>
              <a:chOff x="5168302" y="3917505"/>
              <a:chExt cx="2195536" cy="1843122"/>
            </a:xfrm>
          </p:grpSpPr>
          <p:sp>
            <p:nvSpPr>
              <p:cNvPr id="268" name="Round Same Side Corner Rectangle 4"/>
              <p:cNvSpPr/>
              <p:nvPr>
                <p:custDataLst>
                  <p:tags r:id="rId1"/>
                </p:custDataLst>
              </p:nvPr>
            </p:nvSpPr>
            <p:spPr bwMode="auto">
              <a:xfrm rot="10800000">
                <a:off x="5168302" y="3917505"/>
                <a:ext cx="2195536" cy="1843122"/>
              </a:xfrm>
              <a:prstGeom prst="round2SameRect">
                <a:avLst>
                  <a:gd name="adj1" fmla="val 0"/>
                  <a:gd name="adj2" fmla="val 0"/>
                </a:avLst>
              </a:prstGeom>
              <a:noFill/>
              <a:ln w="19050" cap="flat" cmpd="sng" algn="ctr">
                <a:noFill/>
                <a:prstDash val="solid"/>
                <a:headEnd type="none" w="med" len="med"/>
                <a:tailEnd type="none" w="med" len="med"/>
              </a:ln>
              <a:effectLst/>
            </p:spPr>
            <p:txBody>
              <a:bodyPr vert="horz" wrap="square" lIns="111841" tIns="55919" rIns="111841" bIns="55919" numCol="1" rtlCol="0" anchor="ctr" anchorCtr="0" compatLnSpc="1">
                <a:prstTxWarp prst="textNoShape">
                  <a:avLst/>
                </a:prstTxWarp>
              </a:bodyPr>
              <a:lstStyle/>
              <a:p>
                <a:pPr algn="ctr" defTabSz="1118033" fontAlgn="base">
                  <a:spcBef>
                    <a:spcPct val="0"/>
                  </a:spcBef>
                  <a:spcAft>
                    <a:spcPct val="0"/>
                  </a:spcAft>
                  <a:defRPr/>
                </a:pPr>
                <a:endParaRPr lang="en-US" sz="2752" kern="0" dirty="0">
                  <a:solidFill>
                    <a:srgbClr val="505050"/>
                  </a:solidFill>
                </a:endParaRPr>
              </a:p>
            </p:txBody>
          </p:sp>
          <p:grpSp>
            <p:nvGrpSpPr>
              <p:cNvPr id="270" name="Group 8"/>
              <p:cNvGrpSpPr/>
              <p:nvPr/>
            </p:nvGrpSpPr>
            <p:grpSpPr>
              <a:xfrm>
                <a:off x="6132427" y="4348831"/>
                <a:ext cx="248013" cy="405722"/>
                <a:chOff x="2206989" y="4938392"/>
                <a:chExt cx="231983" cy="399928"/>
              </a:xfrm>
            </p:grpSpPr>
            <p:sp>
              <p:nvSpPr>
                <p:cNvPr id="283" name="Arc 26"/>
                <p:cNvSpPr/>
                <p:nvPr/>
              </p:nvSpPr>
              <p:spPr>
                <a:xfrm rot="5012506">
                  <a:off x="2200463"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4" name="Arc 29"/>
                <p:cNvSpPr/>
                <p:nvPr/>
              </p:nvSpPr>
              <p:spPr>
                <a:xfrm rot="16587494" flipH="1">
                  <a:off x="2252986" y="5152334"/>
                  <a:ext cx="197274" cy="174698"/>
                </a:xfrm>
                <a:prstGeom prst="arc">
                  <a:avLst>
                    <a:gd name="adj1" fmla="val 16200000"/>
                    <a:gd name="adj2" fmla="val 814800"/>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sp>
              <p:nvSpPr>
                <p:cNvPr id="285" name="Arc 30"/>
                <p:cNvSpPr/>
                <p:nvPr/>
              </p:nvSpPr>
              <p:spPr>
                <a:xfrm rot="7395384">
                  <a:off x="2218960" y="4926421"/>
                  <a:ext cx="150756" cy="174698"/>
                </a:xfrm>
                <a:prstGeom prst="arc">
                  <a:avLst>
                    <a:gd name="adj1" fmla="val 16200000"/>
                    <a:gd name="adj2" fmla="val 21459126"/>
                  </a:avLst>
                </a:prstGeom>
                <a:no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651">
                    <a:defRPr/>
                  </a:pPr>
                  <a:endParaRPr lang="en-US" sz="1834" dirty="0">
                    <a:ln>
                      <a:solidFill>
                        <a:srgbClr val="FFFFFF">
                          <a:alpha val="0"/>
                        </a:srgbClr>
                      </a:solidFill>
                    </a:ln>
                    <a:solidFill>
                      <a:srgbClr val="505050"/>
                    </a:solidFill>
                  </a:endParaRPr>
                </a:p>
              </p:txBody>
            </p:sp>
            <p:cxnSp>
              <p:nvCxnSpPr>
                <p:cNvPr id="286" name="Straight Connector 33"/>
                <p:cNvCxnSpPr/>
                <p:nvPr/>
              </p:nvCxnSpPr>
              <p:spPr>
                <a:xfrm>
                  <a:off x="2247429" y="5077335"/>
                  <a:ext cx="0" cy="239757"/>
                </a:xfrm>
                <a:prstGeom prst="line">
                  <a:avLst/>
                </a:prstGeom>
                <a:noFill/>
                <a:ln w="9525" cap="flat" cmpd="sng" algn="ctr">
                  <a:noFill/>
                  <a:prstDash val="solid"/>
                </a:ln>
                <a:effectLst/>
              </p:spPr>
            </p:cxnSp>
            <p:cxnSp>
              <p:nvCxnSpPr>
                <p:cNvPr id="288" name="Straight Connector 36"/>
                <p:cNvCxnSpPr/>
                <p:nvPr/>
              </p:nvCxnSpPr>
              <p:spPr>
                <a:xfrm>
                  <a:off x="2396995" y="5077355"/>
                  <a:ext cx="0" cy="239755"/>
                </a:xfrm>
                <a:prstGeom prst="line">
                  <a:avLst/>
                </a:prstGeom>
                <a:noFill/>
                <a:ln w="9525" cap="flat" cmpd="sng" algn="ctr">
                  <a:noFill/>
                  <a:prstDash val="solid"/>
                </a:ln>
                <a:effectLst/>
              </p:spPr>
            </p:cxnSp>
          </p:grpSp>
        </p:grpSp>
      </p:grpSp>
      <p:sp>
        <p:nvSpPr>
          <p:cNvPr id="311" name="Freeform 310"/>
          <p:cNvSpPr/>
          <p:nvPr/>
        </p:nvSpPr>
        <p:spPr bwMode="auto">
          <a:xfrm rot="19083974">
            <a:off x="6751330" y="3091228"/>
            <a:ext cx="1389788" cy="1488555"/>
          </a:xfrm>
          <a:custGeom>
            <a:avLst/>
            <a:gdLst>
              <a:gd name="connsiteX0" fmla="*/ 0 w 581025"/>
              <a:gd name="connsiteY0" fmla="*/ 1200150 h 1200150"/>
              <a:gd name="connsiteX1" fmla="*/ 581025 w 581025"/>
              <a:gd name="connsiteY1" fmla="*/ 0 h 1200150"/>
            </a:gdLst>
            <a:ahLst/>
            <a:cxnLst>
              <a:cxn ang="0">
                <a:pos x="connsiteX0" y="connsiteY0"/>
              </a:cxn>
              <a:cxn ang="0">
                <a:pos x="connsiteX1" y="connsiteY1"/>
              </a:cxn>
            </a:cxnLst>
            <a:rect l="l" t="t" r="r" b="b"/>
            <a:pathLst>
              <a:path w="581025" h="1200150">
                <a:moveTo>
                  <a:pt x="0" y="1200150"/>
                </a:moveTo>
                <a:lnTo>
                  <a:pt x="581025" y="0"/>
                </a:lnTo>
              </a:path>
            </a:pathLst>
          </a:custGeom>
          <a:noFill/>
          <a:ln w="57150" cap="rnd">
            <a:solidFill>
              <a:schemeClr val="accent2">
                <a:lumMod val="40000"/>
                <a:lumOff val="60000"/>
              </a:schemeClr>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59"/>
            <a:endParaRPr lang="en-US" sz="1764">
              <a:solidFill>
                <a:srgbClr val="EFEFEF"/>
              </a:solidFill>
            </a:endParaRPr>
          </a:p>
        </p:txBody>
      </p:sp>
      <p:grpSp>
        <p:nvGrpSpPr>
          <p:cNvPr id="314" name="Group 313"/>
          <p:cNvGrpSpPr/>
          <p:nvPr/>
        </p:nvGrpSpPr>
        <p:grpSpPr>
          <a:xfrm>
            <a:off x="7389812" y="5110366"/>
            <a:ext cx="1727951" cy="1119424"/>
            <a:chOff x="4362450" y="3817938"/>
            <a:chExt cx="4495800" cy="2544763"/>
          </a:xfrm>
        </p:grpSpPr>
        <p:sp>
          <p:nvSpPr>
            <p:cNvPr id="315" name="Freeform 102"/>
            <p:cNvSpPr>
              <a:spLocks/>
            </p:cNvSpPr>
            <p:nvPr/>
          </p:nvSpPr>
          <p:spPr bwMode="auto">
            <a:xfrm>
              <a:off x="5302250"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0 w 930"/>
                <a:gd name="T13" fmla="*/ 0 h 786"/>
                <a:gd name="T14" fmla="*/ 180 w 930"/>
                <a:gd name="T15" fmla="*/ 134 h 786"/>
                <a:gd name="T16" fmla="*/ 0 w 930"/>
                <a:gd name="T17" fmla="*/ 134 h 786"/>
                <a:gd name="T18" fmla="*/ 0 w 930"/>
                <a:gd name="T19" fmla="*/ 166 h 786"/>
                <a:gd name="T20" fmla="*/ 42 w 930"/>
                <a:gd name="T21" fmla="*/ 166 h 786"/>
                <a:gd name="T22" fmla="*/ 42 w 930"/>
                <a:gd name="T23" fmla="*/ 786 h 786"/>
                <a:gd name="T24" fmla="*/ 887 w 930"/>
                <a:gd name="T25" fmla="*/ 786 h 786"/>
                <a:gd name="T26" fmla="*/ 887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0" y="0"/>
                  </a:lnTo>
                  <a:lnTo>
                    <a:pt x="180" y="134"/>
                  </a:lnTo>
                  <a:lnTo>
                    <a:pt x="0" y="134"/>
                  </a:lnTo>
                  <a:lnTo>
                    <a:pt x="0" y="166"/>
                  </a:lnTo>
                  <a:lnTo>
                    <a:pt x="42" y="166"/>
                  </a:lnTo>
                  <a:lnTo>
                    <a:pt x="42" y="786"/>
                  </a:lnTo>
                  <a:lnTo>
                    <a:pt x="887" y="786"/>
                  </a:lnTo>
                  <a:lnTo>
                    <a:pt x="887"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6" name="Freeform 103"/>
            <p:cNvSpPr>
              <a:spLocks/>
            </p:cNvSpPr>
            <p:nvPr/>
          </p:nvSpPr>
          <p:spPr bwMode="auto">
            <a:xfrm>
              <a:off x="6078537" y="5114926"/>
              <a:ext cx="1476375" cy="1247775"/>
            </a:xfrm>
            <a:custGeom>
              <a:avLst/>
              <a:gdLst>
                <a:gd name="T0" fmla="*/ 419 w 930"/>
                <a:gd name="T1" fmla="*/ 134 h 786"/>
                <a:gd name="T2" fmla="*/ 419 w 930"/>
                <a:gd name="T3" fmla="*/ 0 h 786"/>
                <a:gd name="T4" fmla="*/ 317 w 930"/>
                <a:gd name="T5" fmla="*/ 0 h 786"/>
                <a:gd name="T6" fmla="*/ 317 w 930"/>
                <a:gd name="T7" fmla="*/ 134 h 786"/>
                <a:gd name="T8" fmla="*/ 282 w 930"/>
                <a:gd name="T9" fmla="*/ 134 h 786"/>
                <a:gd name="T10" fmla="*/ 282 w 930"/>
                <a:gd name="T11" fmla="*/ 0 h 786"/>
                <a:gd name="T12" fmla="*/ 184 w 930"/>
                <a:gd name="T13" fmla="*/ 0 h 786"/>
                <a:gd name="T14" fmla="*/ 184 w 930"/>
                <a:gd name="T15" fmla="*/ 134 h 786"/>
                <a:gd name="T16" fmla="*/ 0 w 930"/>
                <a:gd name="T17" fmla="*/ 134 h 786"/>
                <a:gd name="T18" fmla="*/ 0 w 930"/>
                <a:gd name="T19" fmla="*/ 166 h 786"/>
                <a:gd name="T20" fmla="*/ 43 w 930"/>
                <a:gd name="T21" fmla="*/ 166 h 786"/>
                <a:gd name="T22" fmla="*/ 43 w 930"/>
                <a:gd name="T23" fmla="*/ 786 h 786"/>
                <a:gd name="T24" fmla="*/ 888 w 930"/>
                <a:gd name="T25" fmla="*/ 786 h 786"/>
                <a:gd name="T26" fmla="*/ 888 w 930"/>
                <a:gd name="T27" fmla="*/ 166 h 786"/>
                <a:gd name="T28" fmla="*/ 930 w 930"/>
                <a:gd name="T29" fmla="*/ 166 h 786"/>
                <a:gd name="T30" fmla="*/ 930 w 930"/>
                <a:gd name="T31" fmla="*/ 134 h 786"/>
                <a:gd name="T32" fmla="*/ 419 w 930"/>
                <a:gd name="T33"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0" h="786">
                  <a:moveTo>
                    <a:pt x="419" y="134"/>
                  </a:moveTo>
                  <a:lnTo>
                    <a:pt x="419" y="0"/>
                  </a:lnTo>
                  <a:lnTo>
                    <a:pt x="317" y="0"/>
                  </a:lnTo>
                  <a:lnTo>
                    <a:pt x="317" y="134"/>
                  </a:lnTo>
                  <a:lnTo>
                    <a:pt x="282" y="134"/>
                  </a:lnTo>
                  <a:lnTo>
                    <a:pt x="282" y="0"/>
                  </a:lnTo>
                  <a:lnTo>
                    <a:pt x="184" y="0"/>
                  </a:lnTo>
                  <a:lnTo>
                    <a:pt x="184" y="134"/>
                  </a:lnTo>
                  <a:lnTo>
                    <a:pt x="0" y="134"/>
                  </a:lnTo>
                  <a:lnTo>
                    <a:pt x="0" y="166"/>
                  </a:lnTo>
                  <a:lnTo>
                    <a:pt x="43" y="166"/>
                  </a:lnTo>
                  <a:lnTo>
                    <a:pt x="43" y="786"/>
                  </a:lnTo>
                  <a:lnTo>
                    <a:pt x="888" y="786"/>
                  </a:lnTo>
                  <a:lnTo>
                    <a:pt x="888" y="166"/>
                  </a:lnTo>
                  <a:lnTo>
                    <a:pt x="930" y="166"/>
                  </a:lnTo>
                  <a:lnTo>
                    <a:pt x="930" y="134"/>
                  </a:lnTo>
                  <a:lnTo>
                    <a:pt x="419" y="13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7" name="Rectangle 105"/>
            <p:cNvSpPr>
              <a:spLocks noChangeArrowheads="1"/>
            </p:cNvSpPr>
            <p:nvPr/>
          </p:nvSpPr>
          <p:spPr bwMode="auto">
            <a:xfrm>
              <a:off x="4362450" y="4679951"/>
              <a:ext cx="1336675" cy="16827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8" name="Rectangle 107"/>
            <p:cNvSpPr>
              <a:spLocks noChangeArrowheads="1"/>
            </p:cNvSpPr>
            <p:nvPr/>
          </p:nvSpPr>
          <p:spPr bwMode="auto">
            <a:xfrm>
              <a:off x="44862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19" name="Rectangle 108"/>
            <p:cNvSpPr>
              <a:spLocks noChangeArrowheads="1"/>
            </p:cNvSpPr>
            <p:nvPr/>
          </p:nvSpPr>
          <p:spPr bwMode="auto">
            <a:xfrm>
              <a:off x="4486275" y="4830763"/>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0" name="Rectangle 109"/>
            <p:cNvSpPr>
              <a:spLocks noChangeArrowheads="1"/>
            </p:cNvSpPr>
            <p:nvPr/>
          </p:nvSpPr>
          <p:spPr bwMode="auto">
            <a:xfrm>
              <a:off x="47879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1" name="Rectangle 110"/>
            <p:cNvSpPr>
              <a:spLocks noChangeArrowheads="1"/>
            </p:cNvSpPr>
            <p:nvPr/>
          </p:nvSpPr>
          <p:spPr bwMode="auto">
            <a:xfrm>
              <a:off x="50895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2" name="Rectangle 111"/>
            <p:cNvSpPr>
              <a:spLocks noChangeArrowheads="1"/>
            </p:cNvSpPr>
            <p:nvPr/>
          </p:nvSpPr>
          <p:spPr bwMode="auto">
            <a:xfrm>
              <a:off x="4787900" y="6021388"/>
              <a:ext cx="17303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3" name="Rectangle 112"/>
            <p:cNvSpPr>
              <a:spLocks noChangeArrowheads="1"/>
            </p:cNvSpPr>
            <p:nvPr/>
          </p:nvSpPr>
          <p:spPr bwMode="auto">
            <a:xfrm>
              <a:off x="5089525" y="6021388"/>
              <a:ext cx="179388" cy="3413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4" name="Rectangle 113"/>
            <p:cNvSpPr>
              <a:spLocks noChangeArrowheads="1"/>
            </p:cNvSpPr>
            <p:nvPr/>
          </p:nvSpPr>
          <p:spPr bwMode="auto">
            <a:xfrm>
              <a:off x="5397500" y="4830763"/>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5" name="Rectangle 114"/>
            <p:cNvSpPr>
              <a:spLocks noChangeArrowheads="1"/>
            </p:cNvSpPr>
            <p:nvPr/>
          </p:nvSpPr>
          <p:spPr bwMode="auto">
            <a:xfrm>
              <a:off x="44862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6" name="Rectangle 115"/>
            <p:cNvSpPr>
              <a:spLocks noChangeArrowheads="1"/>
            </p:cNvSpPr>
            <p:nvPr/>
          </p:nvSpPr>
          <p:spPr bwMode="auto">
            <a:xfrm>
              <a:off x="4787900" y="5132388"/>
              <a:ext cx="17303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7" name="Rectangle 116"/>
            <p:cNvSpPr>
              <a:spLocks noChangeArrowheads="1"/>
            </p:cNvSpPr>
            <p:nvPr/>
          </p:nvSpPr>
          <p:spPr bwMode="auto">
            <a:xfrm>
              <a:off x="5089525" y="5132388"/>
              <a:ext cx="179388" cy="1793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8" name="Rectangle 117"/>
            <p:cNvSpPr>
              <a:spLocks noChangeArrowheads="1"/>
            </p:cNvSpPr>
            <p:nvPr/>
          </p:nvSpPr>
          <p:spPr bwMode="auto">
            <a:xfrm>
              <a:off x="53975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29" name="Rectangle 118"/>
            <p:cNvSpPr>
              <a:spLocks noChangeArrowheads="1"/>
            </p:cNvSpPr>
            <p:nvPr/>
          </p:nvSpPr>
          <p:spPr bwMode="auto">
            <a:xfrm>
              <a:off x="44862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0" name="Rectangle 119"/>
            <p:cNvSpPr>
              <a:spLocks noChangeArrowheads="1"/>
            </p:cNvSpPr>
            <p:nvPr/>
          </p:nvSpPr>
          <p:spPr bwMode="auto">
            <a:xfrm>
              <a:off x="47879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1" name="Rectangle 120"/>
            <p:cNvSpPr>
              <a:spLocks noChangeArrowheads="1"/>
            </p:cNvSpPr>
            <p:nvPr/>
          </p:nvSpPr>
          <p:spPr bwMode="auto">
            <a:xfrm>
              <a:off x="5089525" y="5440363"/>
              <a:ext cx="17938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2" name="Rectangle 121"/>
            <p:cNvSpPr>
              <a:spLocks noChangeArrowheads="1"/>
            </p:cNvSpPr>
            <p:nvPr/>
          </p:nvSpPr>
          <p:spPr bwMode="auto">
            <a:xfrm>
              <a:off x="53975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3" name="Rectangle 122"/>
            <p:cNvSpPr>
              <a:spLocks noChangeArrowheads="1"/>
            </p:cNvSpPr>
            <p:nvPr/>
          </p:nvSpPr>
          <p:spPr bwMode="auto">
            <a:xfrm>
              <a:off x="4486275"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4" name="Rectangle 123"/>
            <p:cNvSpPr>
              <a:spLocks noChangeArrowheads="1"/>
            </p:cNvSpPr>
            <p:nvPr/>
          </p:nvSpPr>
          <p:spPr bwMode="auto">
            <a:xfrm>
              <a:off x="4787900" y="5741988"/>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5" name="Rectangle 124"/>
            <p:cNvSpPr>
              <a:spLocks noChangeArrowheads="1"/>
            </p:cNvSpPr>
            <p:nvPr/>
          </p:nvSpPr>
          <p:spPr bwMode="auto">
            <a:xfrm>
              <a:off x="50895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6" name="Rectangle 125"/>
            <p:cNvSpPr>
              <a:spLocks noChangeArrowheads="1"/>
            </p:cNvSpPr>
            <p:nvPr/>
          </p:nvSpPr>
          <p:spPr bwMode="auto">
            <a:xfrm>
              <a:off x="5397500" y="5741988"/>
              <a:ext cx="173038" cy="1730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7" name="Rectangle 126"/>
            <p:cNvSpPr>
              <a:spLocks noChangeArrowheads="1"/>
            </p:cNvSpPr>
            <p:nvPr/>
          </p:nvSpPr>
          <p:spPr bwMode="auto">
            <a:xfrm>
              <a:off x="4486275"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8" name="Rectangle 127"/>
            <p:cNvSpPr>
              <a:spLocks noChangeArrowheads="1"/>
            </p:cNvSpPr>
            <p:nvPr/>
          </p:nvSpPr>
          <p:spPr bwMode="auto">
            <a:xfrm>
              <a:off x="5397500" y="5440363"/>
              <a:ext cx="173038" cy="841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39" name="Rectangle 128"/>
            <p:cNvSpPr>
              <a:spLocks noChangeArrowheads="1"/>
            </p:cNvSpPr>
            <p:nvPr/>
          </p:nvSpPr>
          <p:spPr bwMode="auto">
            <a:xfrm>
              <a:off x="5397500" y="5132388"/>
              <a:ext cx="173038" cy="8890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0" name="Rectangle 136"/>
            <p:cNvSpPr>
              <a:spLocks noChangeArrowheads="1"/>
            </p:cNvSpPr>
            <p:nvPr/>
          </p:nvSpPr>
          <p:spPr bwMode="auto">
            <a:xfrm>
              <a:off x="4960937" y="4416426"/>
              <a:ext cx="52070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1" name="Rectangle 137"/>
            <p:cNvSpPr>
              <a:spLocks noChangeArrowheads="1"/>
            </p:cNvSpPr>
            <p:nvPr/>
          </p:nvSpPr>
          <p:spPr bwMode="auto">
            <a:xfrm>
              <a:off x="7639050" y="5294313"/>
              <a:ext cx="1219200" cy="1068388"/>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2" name="Rectangle 138"/>
            <p:cNvSpPr>
              <a:spLocks noChangeArrowheads="1"/>
            </p:cNvSpPr>
            <p:nvPr/>
          </p:nvSpPr>
          <p:spPr bwMode="auto">
            <a:xfrm>
              <a:off x="7572375" y="5245101"/>
              <a:ext cx="1285875" cy="492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3" name="Rectangle 139"/>
            <p:cNvSpPr>
              <a:spLocks noChangeArrowheads="1"/>
            </p:cNvSpPr>
            <p:nvPr/>
          </p:nvSpPr>
          <p:spPr bwMode="auto">
            <a:xfrm>
              <a:off x="8064500"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4" name="Rectangle 140"/>
            <p:cNvSpPr>
              <a:spLocks noChangeArrowheads="1"/>
            </p:cNvSpPr>
            <p:nvPr/>
          </p:nvSpPr>
          <p:spPr bwMode="auto">
            <a:xfrm>
              <a:off x="8366125" y="6021388"/>
              <a:ext cx="177800" cy="341313"/>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5" name="Rectangle 141"/>
            <p:cNvSpPr>
              <a:spLocks noChangeArrowheads="1"/>
            </p:cNvSpPr>
            <p:nvPr/>
          </p:nvSpPr>
          <p:spPr bwMode="auto">
            <a:xfrm>
              <a:off x="7761287"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6" name="Rectangle 142"/>
            <p:cNvSpPr>
              <a:spLocks noChangeArrowheads="1"/>
            </p:cNvSpPr>
            <p:nvPr/>
          </p:nvSpPr>
          <p:spPr bwMode="auto">
            <a:xfrm>
              <a:off x="8064500" y="5440363"/>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7" name="Rectangle 143"/>
            <p:cNvSpPr>
              <a:spLocks noChangeArrowheads="1"/>
            </p:cNvSpPr>
            <p:nvPr/>
          </p:nvSpPr>
          <p:spPr bwMode="auto">
            <a:xfrm>
              <a:off x="8366125" y="5440363"/>
              <a:ext cx="177800"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8" name="Rectangle 144"/>
            <p:cNvSpPr>
              <a:spLocks noChangeArrowheads="1"/>
            </p:cNvSpPr>
            <p:nvPr/>
          </p:nvSpPr>
          <p:spPr bwMode="auto">
            <a:xfrm>
              <a:off x="8672512" y="5440363"/>
              <a:ext cx="174625"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49" name="Rectangle 145"/>
            <p:cNvSpPr>
              <a:spLocks noChangeArrowheads="1"/>
            </p:cNvSpPr>
            <p:nvPr/>
          </p:nvSpPr>
          <p:spPr bwMode="auto">
            <a:xfrm>
              <a:off x="7761287"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0" name="Rectangle 146"/>
            <p:cNvSpPr>
              <a:spLocks noChangeArrowheads="1"/>
            </p:cNvSpPr>
            <p:nvPr/>
          </p:nvSpPr>
          <p:spPr bwMode="auto">
            <a:xfrm>
              <a:off x="8064500"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1" name="Rectangle 147"/>
            <p:cNvSpPr>
              <a:spLocks noChangeArrowheads="1"/>
            </p:cNvSpPr>
            <p:nvPr/>
          </p:nvSpPr>
          <p:spPr bwMode="auto">
            <a:xfrm>
              <a:off x="8366125" y="5741988"/>
              <a:ext cx="177800"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2" name="Rectangle 148"/>
            <p:cNvSpPr>
              <a:spLocks noChangeArrowheads="1"/>
            </p:cNvSpPr>
            <p:nvPr/>
          </p:nvSpPr>
          <p:spPr bwMode="auto">
            <a:xfrm>
              <a:off x="8672512" y="5741988"/>
              <a:ext cx="174625" cy="1730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3" name="Rectangle 149"/>
            <p:cNvSpPr>
              <a:spLocks noChangeArrowheads="1"/>
            </p:cNvSpPr>
            <p:nvPr/>
          </p:nvSpPr>
          <p:spPr bwMode="auto">
            <a:xfrm>
              <a:off x="7761287"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4" name="Rectangle 150"/>
            <p:cNvSpPr>
              <a:spLocks noChangeArrowheads="1"/>
            </p:cNvSpPr>
            <p:nvPr/>
          </p:nvSpPr>
          <p:spPr bwMode="auto">
            <a:xfrm>
              <a:off x="8672512" y="5440363"/>
              <a:ext cx="174625" cy="8413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5" name="Rectangle 151"/>
            <p:cNvSpPr>
              <a:spLocks noChangeArrowheads="1"/>
            </p:cNvSpPr>
            <p:nvPr/>
          </p:nvSpPr>
          <p:spPr bwMode="auto">
            <a:xfrm>
              <a:off x="8242300" y="5032376"/>
              <a:ext cx="514350" cy="212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6" name="Rectangle 152"/>
            <p:cNvSpPr>
              <a:spLocks noChangeArrowheads="1"/>
            </p:cNvSpPr>
            <p:nvPr/>
          </p:nvSpPr>
          <p:spPr bwMode="auto">
            <a:xfrm>
              <a:off x="6000750" y="4079876"/>
              <a:ext cx="1336675" cy="228282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7" name="Rectangle 153"/>
            <p:cNvSpPr>
              <a:spLocks noChangeArrowheads="1"/>
            </p:cNvSpPr>
            <p:nvPr/>
          </p:nvSpPr>
          <p:spPr bwMode="auto">
            <a:xfrm>
              <a:off x="5934075" y="4024313"/>
              <a:ext cx="1470025" cy="555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8" name="Rectangle 154"/>
            <p:cNvSpPr>
              <a:spLocks noChangeArrowheads="1"/>
            </p:cNvSpPr>
            <p:nvPr/>
          </p:nvSpPr>
          <p:spPr bwMode="auto">
            <a:xfrm>
              <a:off x="6124575" y="4830763"/>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59" name="Rectangle 155"/>
            <p:cNvSpPr>
              <a:spLocks noChangeArrowheads="1"/>
            </p:cNvSpPr>
            <p:nvPr/>
          </p:nvSpPr>
          <p:spPr bwMode="auto">
            <a:xfrm>
              <a:off x="6124575" y="4830763"/>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0" name="Rectangle 156"/>
            <p:cNvSpPr>
              <a:spLocks noChangeArrowheads="1"/>
            </p:cNvSpPr>
            <p:nvPr/>
          </p:nvSpPr>
          <p:spPr bwMode="auto">
            <a:xfrm>
              <a:off x="64262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1" name="Rectangle 157"/>
            <p:cNvSpPr>
              <a:spLocks noChangeArrowheads="1"/>
            </p:cNvSpPr>
            <p:nvPr/>
          </p:nvSpPr>
          <p:spPr bwMode="auto">
            <a:xfrm>
              <a:off x="6727825" y="4830763"/>
              <a:ext cx="17938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2" name="Rectangle 158"/>
            <p:cNvSpPr>
              <a:spLocks noChangeArrowheads="1"/>
            </p:cNvSpPr>
            <p:nvPr/>
          </p:nvSpPr>
          <p:spPr bwMode="auto">
            <a:xfrm>
              <a:off x="6426200" y="6021388"/>
              <a:ext cx="17303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3" name="Rectangle 159"/>
            <p:cNvSpPr>
              <a:spLocks noChangeArrowheads="1"/>
            </p:cNvSpPr>
            <p:nvPr/>
          </p:nvSpPr>
          <p:spPr bwMode="auto">
            <a:xfrm>
              <a:off x="6727825" y="6021388"/>
              <a:ext cx="179388" cy="3413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4" name="Rectangle 160"/>
            <p:cNvSpPr>
              <a:spLocks noChangeArrowheads="1"/>
            </p:cNvSpPr>
            <p:nvPr/>
          </p:nvSpPr>
          <p:spPr bwMode="auto">
            <a:xfrm>
              <a:off x="7035800" y="4830763"/>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5" name="Rectangle 161"/>
            <p:cNvSpPr>
              <a:spLocks noChangeArrowheads="1"/>
            </p:cNvSpPr>
            <p:nvPr/>
          </p:nvSpPr>
          <p:spPr bwMode="auto">
            <a:xfrm>
              <a:off x="6124575" y="5132388"/>
              <a:ext cx="173038" cy="1793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6" name="Rectangle 162"/>
            <p:cNvSpPr>
              <a:spLocks noChangeArrowheads="1"/>
            </p:cNvSpPr>
            <p:nvPr/>
          </p:nvSpPr>
          <p:spPr bwMode="auto">
            <a:xfrm>
              <a:off x="6426200" y="5132388"/>
              <a:ext cx="17303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7" name="Rectangle 163"/>
            <p:cNvSpPr>
              <a:spLocks noChangeArrowheads="1"/>
            </p:cNvSpPr>
            <p:nvPr/>
          </p:nvSpPr>
          <p:spPr bwMode="auto">
            <a:xfrm>
              <a:off x="6727825" y="5132388"/>
              <a:ext cx="179388" cy="1793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8" name="Rectangle 164"/>
            <p:cNvSpPr>
              <a:spLocks noChangeArrowheads="1"/>
            </p:cNvSpPr>
            <p:nvPr/>
          </p:nvSpPr>
          <p:spPr bwMode="auto">
            <a:xfrm>
              <a:off x="7035800" y="5132388"/>
              <a:ext cx="173038" cy="179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69" name="Rectangle 165"/>
            <p:cNvSpPr>
              <a:spLocks noChangeArrowheads="1"/>
            </p:cNvSpPr>
            <p:nvPr/>
          </p:nvSpPr>
          <p:spPr bwMode="auto">
            <a:xfrm>
              <a:off x="6124575"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0" name="Rectangle 166"/>
            <p:cNvSpPr>
              <a:spLocks noChangeArrowheads="1"/>
            </p:cNvSpPr>
            <p:nvPr/>
          </p:nvSpPr>
          <p:spPr bwMode="auto">
            <a:xfrm>
              <a:off x="6426200" y="5440363"/>
              <a:ext cx="17303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1" name="Rectangle 167"/>
            <p:cNvSpPr>
              <a:spLocks noChangeArrowheads="1"/>
            </p:cNvSpPr>
            <p:nvPr/>
          </p:nvSpPr>
          <p:spPr bwMode="auto">
            <a:xfrm>
              <a:off x="6727825" y="5440363"/>
              <a:ext cx="17938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2" name="Rectangle 168"/>
            <p:cNvSpPr>
              <a:spLocks noChangeArrowheads="1"/>
            </p:cNvSpPr>
            <p:nvPr/>
          </p:nvSpPr>
          <p:spPr bwMode="auto">
            <a:xfrm>
              <a:off x="7035800" y="5440363"/>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3" name="Rectangle 169"/>
            <p:cNvSpPr>
              <a:spLocks noChangeArrowheads="1"/>
            </p:cNvSpPr>
            <p:nvPr/>
          </p:nvSpPr>
          <p:spPr bwMode="auto">
            <a:xfrm>
              <a:off x="6124575"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4" name="Rectangle 170"/>
            <p:cNvSpPr>
              <a:spLocks noChangeArrowheads="1"/>
            </p:cNvSpPr>
            <p:nvPr/>
          </p:nvSpPr>
          <p:spPr bwMode="auto">
            <a:xfrm>
              <a:off x="64262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5" name="Rectangle 171"/>
            <p:cNvSpPr>
              <a:spLocks noChangeArrowheads="1"/>
            </p:cNvSpPr>
            <p:nvPr/>
          </p:nvSpPr>
          <p:spPr bwMode="auto">
            <a:xfrm>
              <a:off x="6727825" y="5741988"/>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6" name="Rectangle 172"/>
            <p:cNvSpPr>
              <a:spLocks noChangeArrowheads="1"/>
            </p:cNvSpPr>
            <p:nvPr/>
          </p:nvSpPr>
          <p:spPr bwMode="auto">
            <a:xfrm>
              <a:off x="7035800" y="5741988"/>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7" name="Rectangle 173"/>
            <p:cNvSpPr>
              <a:spLocks noChangeArrowheads="1"/>
            </p:cNvSpPr>
            <p:nvPr/>
          </p:nvSpPr>
          <p:spPr bwMode="auto">
            <a:xfrm>
              <a:off x="6124575"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8" name="Rectangle 174"/>
            <p:cNvSpPr>
              <a:spLocks noChangeArrowheads="1"/>
            </p:cNvSpPr>
            <p:nvPr/>
          </p:nvSpPr>
          <p:spPr bwMode="auto">
            <a:xfrm>
              <a:off x="7035800" y="5440363"/>
              <a:ext cx="173038" cy="841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79" name="Rectangle 175"/>
            <p:cNvSpPr>
              <a:spLocks noChangeArrowheads="1"/>
            </p:cNvSpPr>
            <p:nvPr/>
          </p:nvSpPr>
          <p:spPr bwMode="auto">
            <a:xfrm>
              <a:off x="7035800" y="5132388"/>
              <a:ext cx="173038" cy="889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0" name="Rectangle 176"/>
            <p:cNvSpPr>
              <a:spLocks noChangeArrowheads="1"/>
            </p:cNvSpPr>
            <p:nvPr/>
          </p:nvSpPr>
          <p:spPr bwMode="auto">
            <a:xfrm>
              <a:off x="6124575" y="4225926"/>
              <a:ext cx="173038" cy="173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1" name="Rectangle 177"/>
            <p:cNvSpPr>
              <a:spLocks noChangeArrowheads="1"/>
            </p:cNvSpPr>
            <p:nvPr/>
          </p:nvSpPr>
          <p:spPr bwMode="auto">
            <a:xfrm>
              <a:off x="6124575" y="4225926"/>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2" name="Rectangle 178"/>
            <p:cNvSpPr>
              <a:spLocks noChangeArrowheads="1"/>
            </p:cNvSpPr>
            <p:nvPr/>
          </p:nvSpPr>
          <p:spPr bwMode="auto">
            <a:xfrm>
              <a:off x="64262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3" name="Rectangle 179"/>
            <p:cNvSpPr>
              <a:spLocks noChangeArrowheads="1"/>
            </p:cNvSpPr>
            <p:nvPr/>
          </p:nvSpPr>
          <p:spPr bwMode="auto">
            <a:xfrm>
              <a:off x="6727825" y="4225926"/>
              <a:ext cx="179388" cy="1730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4" name="Rectangle 180"/>
            <p:cNvSpPr>
              <a:spLocks noChangeArrowheads="1"/>
            </p:cNvSpPr>
            <p:nvPr/>
          </p:nvSpPr>
          <p:spPr bwMode="auto">
            <a:xfrm>
              <a:off x="7035800" y="4225926"/>
              <a:ext cx="173038" cy="1730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5" name="Rectangle 181"/>
            <p:cNvSpPr>
              <a:spLocks noChangeArrowheads="1"/>
            </p:cNvSpPr>
            <p:nvPr/>
          </p:nvSpPr>
          <p:spPr bwMode="auto">
            <a:xfrm>
              <a:off x="6124575" y="4527551"/>
              <a:ext cx="173038" cy="1746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6" name="Rectangle 182"/>
            <p:cNvSpPr>
              <a:spLocks noChangeArrowheads="1"/>
            </p:cNvSpPr>
            <p:nvPr/>
          </p:nvSpPr>
          <p:spPr bwMode="auto">
            <a:xfrm>
              <a:off x="6426200" y="4527551"/>
              <a:ext cx="17303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7" name="Rectangle 183"/>
            <p:cNvSpPr>
              <a:spLocks noChangeArrowheads="1"/>
            </p:cNvSpPr>
            <p:nvPr/>
          </p:nvSpPr>
          <p:spPr bwMode="auto">
            <a:xfrm>
              <a:off x="6727825" y="4527551"/>
              <a:ext cx="179388" cy="1746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8" name="Rectangle 184"/>
            <p:cNvSpPr>
              <a:spLocks noChangeArrowheads="1"/>
            </p:cNvSpPr>
            <p:nvPr/>
          </p:nvSpPr>
          <p:spPr bwMode="auto">
            <a:xfrm>
              <a:off x="7035800" y="4527551"/>
              <a:ext cx="173038" cy="1746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89" name="Rectangle 185"/>
            <p:cNvSpPr>
              <a:spLocks noChangeArrowheads="1"/>
            </p:cNvSpPr>
            <p:nvPr/>
          </p:nvSpPr>
          <p:spPr bwMode="auto">
            <a:xfrm>
              <a:off x="7035800" y="4527551"/>
              <a:ext cx="173038" cy="9048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0" name="Rectangle 186"/>
            <p:cNvSpPr>
              <a:spLocks noChangeArrowheads="1"/>
            </p:cNvSpPr>
            <p:nvPr/>
          </p:nvSpPr>
          <p:spPr bwMode="auto">
            <a:xfrm>
              <a:off x="6218237" y="3817938"/>
              <a:ext cx="163513"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1" name="Rectangle 187"/>
            <p:cNvSpPr>
              <a:spLocks noChangeArrowheads="1"/>
            </p:cNvSpPr>
            <p:nvPr/>
          </p:nvSpPr>
          <p:spPr bwMode="auto">
            <a:xfrm>
              <a:off x="6437312" y="3817938"/>
              <a:ext cx="155575" cy="2063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2" name="Rectangle 188"/>
            <p:cNvSpPr>
              <a:spLocks noChangeArrowheads="1"/>
            </p:cNvSpPr>
            <p:nvPr/>
          </p:nvSpPr>
          <p:spPr bwMode="auto">
            <a:xfrm>
              <a:off x="5599112" y="6280151"/>
              <a:ext cx="50323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sp>
          <p:nvSpPr>
            <p:cNvPr id="393" name="Rectangle 189"/>
            <p:cNvSpPr>
              <a:spLocks noChangeArrowheads="1"/>
            </p:cNvSpPr>
            <p:nvPr/>
          </p:nvSpPr>
          <p:spPr bwMode="auto">
            <a:xfrm>
              <a:off x="7035800" y="6280151"/>
              <a:ext cx="725488" cy="825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a:p>
          </p:txBody>
        </p:sp>
      </p:grpSp>
      <p:sp>
        <p:nvSpPr>
          <p:cNvPr id="243" name="Freeform 9"/>
          <p:cNvSpPr>
            <a:spLocks noEditPoints="1"/>
          </p:cNvSpPr>
          <p:nvPr/>
        </p:nvSpPr>
        <p:spPr bwMode="auto">
          <a:xfrm>
            <a:off x="7389812" y="5029200"/>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
        <p:nvSpPr>
          <p:cNvPr id="399" name="Title 1"/>
          <p:cNvSpPr>
            <a:spLocks noGrp="1"/>
          </p:cNvSpPr>
          <p:nvPr>
            <p:ph type="ctrTitle" idx="4294967295"/>
          </p:nvPr>
        </p:nvSpPr>
        <p:spPr>
          <a:xfrm>
            <a:off x="11247438" y="3589338"/>
            <a:ext cx="941387" cy="750887"/>
          </a:xfrm>
          <a:prstGeom prst="rect">
            <a:avLst/>
          </a:prstGeom>
          <a:ln>
            <a:noFill/>
          </a:ln>
        </p:spPr>
        <p:txBody>
          <a:bodyPr/>
          <a:lstStyle/>
          <a:p>
            <a:r>
              <a:rPr lang="en-US" sz="3599" dirty="0"/>
              <a:t>You</a:t>
            </a:r>
          </a:p>
        </p:txBody>
      </p:sp>
      <p:cxnSp>
        <p:nvCxnSpPr>
          <p:cNvPr id="401" name="Straight Arrow Connector 400"/>
          <p:cNvCxnSpPr/>
          <p:nvPr/>
        </p:nvCxnSpPr>
        <p:spPr>
          <a:xfrm flipH="1">
            <a:off x="8361702" y="4192680"/>
            <a:ext cx="629068" cy="53635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Straight Arrow Connector 402"/>
          <p:cNvCxnSpPr/>
          <p:nvPr/>
        </p:nvCxnSpPr>
        <p:spPr>
          <a:xfrm flipH="1" flipV="1">
            <a:off x="8173179" y="2877689"/>
            <a:ext cx="840762" cy="72117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6" name="Freeform 9"/>
          <p:cNvSpPr>
            <a:spLocks noEditPoints="1"/>
          </p:cNvSpPr>
          <p:nvPr/>
        </p:nvSpPr>
        <p:spPr bwMode="auto">
          <a:xfrm>
            <a:off x="8599452" y="2350243"/>
            <a:ext cx="168992" cy="23936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07" name="Straight Arrow Connector 406"/>
          <p:cNvCxnSpPr/>
          <p:nvPr/>
        </p:nvCxnSpPr>
        <p:spPr>
          <a:xfrm flipV="1">
            <a:off x="9969566" y="2877689"/>
            <a:ext cx="807844" cy="72848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0" name="Freeform 9"/>
          <p:cNvSpPr>
            <a:spLocks noEditPoints="1"/>
          </p:cNvSpPr>
          <p:nvPr/>
        </p:nvSpPr>
        <p:spPr bwMode="auto">
          <a:xfrm>
            <a:off x="10412165" y="1863627"/>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cxnSp>
        <p:nvCxnSpPr>
          <p:cNvPr id="413" name="Straight Arrow Connector 412"/>
          <p:cNvCxnSpPr/>
          <p:nvPr/>
        </p:nvCxnSpPr>
        <p:spPr>
          <a:xfrm>
            <a:off x="9953408" y="4191000"/>
            <a:ext cx="689788" cy="57852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6" name="Freeform 9"/>
          <p:cNvSpPr>
            <a:spLocks noEditPoints="1"/>
          </p:cNvSpPr>
          <p:nvPr/>
        </p:nvSpPr>
        <p:spPr bwMode="auto">
          <a:xfrm>
            <a:off x="9974746" y="5084022"/>
            <a:ext cx="233382" cy="322686"/>
          </a:xfrm>
          <a:custGeom>
            <a:avLst/>
            <a:gdLst>
              <a:gd name="T0" fmla="*/ 1013 w 1320"/>
              <a:gd name="T1" fmla="*/ 1709 h 1828"/>
              <a:gd name="T2" fmla="*/ 889 w 1320"/>
              <a:gd name="T3" fmla="*/ 1604 h 1828"/>
              <a:gd name="T4" fmla="*/ 628 w 1320"/>
              <a:gd name="T5" fmla="*/ 687 h 1828"/>
              <a:gd name="T6" fmla="*/ 757 w 1320"/>
              <a:gd name="T7" fmla="*/ 1824 h 1828"/>
              <a:gd name="T8" fmla="*/ 431 w 1320"/>
              <a:gd name="T9" fmla="*/ 1489 h 1828"/>
              <a:gd name="T10" fmla="*/ 880 w 1320"/>
              <a:gd name="T11" fmla="*/ 1233 h 1828"/>
              <a:gd name="T12" fmla="*/ 1022 w 1320"/>
              <a:gd name="T13" fmla="*/ 1700 h 1828"/>
              <a:gd name="T14" fmla="*/ 619 w 1320"/>
              <a:gd name="T15" fmla="*/ 779 h 1828"/>
              <a:gd name="T16" fmla="*/ 821 w 1320"/>
              <a:gd name="T17" fmla="*/ 1810 h 1828"/>
              <a:gd name="T18" fmla="*/ 619 w 1320"/>
              <a:gd name="T19" fmla="*/ 1485 h 1828"/>
              <a:gd name="T20" fmla="*/ 706 w 1320"/>
              <a:gd name="T21" fmla="*/ 1411 h 1828"/>
              <a:gd name="T22" fmla="*/ 954 w 1320"/>
              <a:gd name="T23" fmla="*/ 1751 h 1828"/>
              <a:gd name="T24" fmla="*/ 390 w 1320"/>
              <a:gd name="T25" fmla="*/ 1741 h 1828"/>
              <a:gd name="T26" fmla="*/ 656 w 1320"/>
              <a:gd name="T27" fmla="*/ 376 h 1828"/>
              <a:gd name="T28" fmla="*/ 1045 w 1320"/>
              <a:gd name="T29" fmla="*/ 1320 h 1828"/>
              <a:gd name="T30" fmla="*/ 1160 w 1320"/>
              <a:gd name="T31" fmla="*/ 1558 h 1828"/>
              <a:gd name="T32" fmla="*/ 1132 w 1320"/>
              <a:gd name="T33" fmla="*/ 1068 h 1828"/>
              <a:gd name="T34" fmla="*/ 92 w 1320"/>
              <a:gd name="T35" fmla="*/ 1205 h 1828"/>
              <a:gd name="T36" fmla="*/ 390 w 1320"/>
              <a:gd name="T37" fmla="*/ 1741 h 1828"/>
              <a:gd name="T38" fmla="*/ 1004 w 1320"/>
              <a:gd name="T39" fmla="*/ 1109 h 1828"/>
              <a:gd name="T40" fmla="*/ 257 w 1320"/>
              <a:gd name="T41" fmla="*/ 1398 h 1828"/>
              <a:gd name="T42" fmla="*/ 592 w 1320"/>
              <a:gd name="T43" fmla="*/ 1819 h 1828"/>
              <a:gd name="T44" fmla="*/ 628 w 1320"/>
              <a:gd name="T45" fmla="*/ 527 h 1828"/>
              <a:gd name="T46" fmla="*/ 963 w 1320"/>
              <a:gd name="T47" fmla="*/ 1531 h 1828"/>
              <a:gd name="T48" fmla="*/ 1096 w 1320"/>
              <a:gd name="T49" fmla="*/ 1636 h 1828"/>
              <a:gd name="T50" fmla="*/ 0 w 1320"/>
              <a:gd name="T51" fmla="*/ 926 h 1828"/>
              <a:gd name="T52" fmla="*/ 660 w 1320"/>
              <a:gd name="T53" fmla="*/ 234 h 1828"/>
              <a:gd name="T54" fmla="*/ 1155 w 1320"/>
              <a:gd name="T55" fmla="*/ 1366 h 1828"/>
              <a:gd name="T56" fmla="*/ 1219 w 1320"/>
              <a:gd name="T57" fmla="*/ 1466 h 1828"/>
              <a:gd name="T58" fmla="*/ 1270 w 1320"/>
              <a:gd name="T59" fmla="*/ 1013 h 1828"/>
              <a:gd name="T60" fmla="*/ 14 w 1320"/>
              <a:gd name="T61" fmla="*/ 742 h 1828"/>
              <a:gd name="T62" fmla="*/ 0 w 1320"/>
              <a:gd name="T63" fmla="*/ 926 h 1828"/>
              <a:gd name="T64" fmla="*/ 665 w 1320"/>
              <a:gd name="T65" fmla="*/ 0 h 1828"/>
              <a:gd name="T66" fmla="*/ 660 w 1320"/>
              <a:gd name="T67" fmla="*/ 83 h 1828"/>
              <a:gd name="T68" fmla="*/ 651 w 1320"/>
              <a:gd name="T69" fmla="*/ 1411 h 1828"/>
              <a:gd name="T70" fmla="*/ 628 w 1320"/>
              <a:gd name="T71" fmla="*/ 921 h 1828"/>
              <a:gd name="T72" fmla="*/ 596 w 1320"/>
              <a:gd name="T73" fmla="*/ 953 h 1828"/>
              <a:gd name="T74" fmla="*/ 651 w 1320"/>
              <a:gd name="T75" fmla="*/ 1411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0" h="1828">
                <a:moveTo>
                  <a:pt x="1022" y="1700"/>
                </a:moveTo>
                <a:cubicBezTo>
                  <a:pt x="1013" y="1709"/>
                  <a:pt x="1013" y="1709"/>
                  <a:pt x="1013" y="1709"/>
                </a:cubicBezTo>
                <a:cubicBezTo>
                  <a:pt x="1009" y="1714"/>
                  <a:pt x="999" y="1718"/>
                  <a:pt x="995" y="1723"/>
                </a:cubicBezTo>
                <a:cubicBezTo>
                  <a:pt x="986" y="1714"/>
                  <a:pt x="940" y="1677"/>
                  <a:pt x="889" y="1604"/>
                </a:cubicBezTo>
                <a:cubicBezTo>
                  <a:pt x="830" y="1521"/>
                  <a:pt x="812" y="1370"/>
                  <a:pt x="825" y="1228"/>
                </a:cubicBezTo>
                <a:cubicBezTo>
                  <a:pt x="853" y="972"/>
                  <a:pt x="825" y="678"/>
                  <a:pt x="628" y="687"/>
                </a:cubicBezTo>
                <a:cubicBezTo>
                  <a:pt x="413" y="697"/>
                  <a:pt x="317" y="1123"/>
                  <a:pt x="486" y="1462"/>
                </a:cubicBezTo>
                <a:cubicBezTo>
                  <a:pt x="573" y="1636"/>
                  <a:pt x="688" y="1760"/>
                  <a:pt x="757" y="1824"/>
                </a:cubicBezTo>
                <a:cubicBezTo>
                  <a:pt x="738" y="1824"/>
                  <a:pt x="720" y="1828"/>
                  <a:pt x="702" y="1828"/>
                </a:cubicBezTo>
                <a:cubicBezTo>
                  <a:pt x="628" y="1760"/>
                  <a:pt x="527" y="1668"/>
                  <a:pt x="431" y="1489"/>
                </a:cubicBezTo>
                <a:cubicBezTo>
                  <a:pt x="211" y="1081"/>
                  <a:pt x="376" y="614"/>
                  <a:pt x="628" y="614"/>
                </a:cubicBezTo>
                <a:cubicBezTo>
                  <a:pt x="894" y="614"/>
                  <a:pt x="922" y="921"/>
                  <a:pt x="880" y="1233"/>
                </a:cubicBezTo>
                <a:cubicBezTo>
                  <a:pt x="862" y="1379"/>
                  <a:pt x="876" y="1508"/>
                  <a:pt x="926" y="1586"/>
                </a:cubicBezTo>
                <a:cubicBezTo>
                  <a:pt x="977" y="1663"/>
                  <a:pt x="1027" y="1696"/>
                  <a:pt x="1022" y="1700"/>
                </a:cubicBezTo>
                <a:close/>
                <a:moveTo>
                  <a:pt x="761" y="1402"/>
                </a:moveTo>
                <a:cubicBezTo>
                  <a:pt x="747" y="1260"/>
                  <a:pt x="848" y="788"/>
                  <a:pt x="619" y="779"/>
                </a:cubicBezTo>
                <a:cubicBezTo>
                  <a:pt x="477" y="774"/>
                  <a:pt x="353" y="1136"/>
                  <a:pt x="573" y="1508"/>
                </a:cubicBezTo>
                <a:cubicBezTo>
                  <a:pt x="656" y="1654"/>
                  <a:pt x="761" y="1755"/>
                  <a:pt x="821" y="1810"/>
                </a:cubicBezTo>
                <a:cubicBezTo>
                  <a:pt x="834" y="1805"/>
                  <a:pt x="848" y="1801"/>
                  <a:pt x="862" y="1796"/>
                </a:cubicBezTo>
                <a:cubicBezTo>
                  <a:pt x="812" y="1746"/>
                  <a:pt x="702" y="1641"/>
                  <a:pt x="619" y="1485"/>
                </a:cubicBezTo>
                <a:cubicBezTo>
                  <a:pt x="463" y="1219"/>
                  <a:pt x="504" y="852"/>
                  <a:pt x="619" y="852"/>
                </a:cubicBezTo>
                <a:cubicBezTo>
                  <a:pt x="770" y="852"/>
                  <a:pt x="683" y="1228"/>
                  <a:pt x="706" y="1411"/>
                </a:cubicBezTo>
                <a:cubicBezTo>
                  <a:pt x="734" y="1613"/>
                  <a:pt x="857" y="1728"/>
                  <a:pt x="917" y="1769"/>
                </a:cubicBezTo>
                <a:cubicBezTo>
                  <a:pt x="931" y="1764"/>
                  <a:pt x="940" y="1760"/>
                  <a:pt x="954" y="1751"/>
                </a:cubicBezTo>
                <a:cubicBezTo>
                  <a:pt x="912" y="1718"/>
                  <a:pt x="779" y="1604"/>
                  <a:pt x="761" y="1402"/>
                </a:cubicBezTo>
                <a:close/>
                <a:moveTo>
                  <a:pt x="390" y="1741"/>
                </a:moveTo>
                <a:cubicBezTo>
                  <a:pt x="298" y="1636"/>
                  <a:pt x="165" y="1434"/>
                  <a:pt x="142" y="1196"/>
                </a:cubicBezTo>
                <a:cubicBezTo>
                  <a:pt x="115" y="752"/>
                  <a:pt x="303" y="376"/>
                  <a:pt x="656" y="376"/>
                </a:cubicBezTo>
                <a:cubicBezTo>
                  <a:pt x="977" y="376"/>
                  <a:pt x="1105" y="719"/>
                  <a:pt x="1077" y="1059"/>
                </a:cubicBezTo>
                <a:cubicBezTo>
                  <a:pt x="1073" y="1150"/>
                  <a:pt x="1045" y="1233"/>
                  <a:pt x="1045" y="1320"/>
                </a:cubicBezTo>
                <a:cubicBezTo>
                  <a:pt x="1041" y="1466"/>
                  <a:pt x="1082" y="1531"/>
                  <a:pt x="1137" y="1590"/>
                </a:cubicBezTo>
                <a:cubicBezTo>
                  <a:pt x="1146" y="1581"/>
                  <a:pt x="1151" y="1572"/>
                  <a:pt x="1160" y="1558"/>
                </a:cubicBezTo>
                <a:cubicBezTo>
                  <a:pt x="1128" y="1512"/>
                  <a:pt x="1087" y="1434"/>
                  <a:pt x="1091" y="1324"/>
                </a:cubicBezTo>
                <a:cubicBezTo>
                  <a:pt x="1096" y="1251"/>
                  <a:pt x="1114" y="1164"/>
                  <a:pt x="1132" y="1068"/>
                </a:cubicBezTo>
                <a:cubicBezTo>
                  <a:pt x="1178" y="774"/>
                  <a:pt x="1068" y="303"/>
                  <a:pt x="656" y="298"/>
                </a:cubicBezTo>
                <a:cubicBezTo>
                  <a:pt x="353" y="293"/>
                  <a:pt x="32" y="591"/>
                  <a:pt x="92" y="1205"/>
                </a:cubicBezTo>
                <a:cubicBezTo>
                  <a:pt x="110" y="1370"/>
                  <a:pt x="179" y="1512"/>
                  <a:pt x="248" y="1622"/>
                </a:cubicBezTo>
                <a:cubicBezTo>
                  <a:pt x="294" y="1673"/>
                  <a:pt x="339" y="1709"/>
                  <a:pt x="390" y="1741"/>
                </a:cubicBezTo>
                <a:close/>
                <a:moveTo>
                  <a:pt x="1004" y="1517"/>
                </a:moveTo>
                <a:cubicBezTo>
                  <a:pt x="967" y="1416"/>
                  <a:pt x="972" y="1269"/>
                  <a:pt x="1004" y="1109"/>
                </a:cubicBezTo>
                <a:cubicBezTo>
                  <a:pt x="1045" y="839"/>
                  <a:pt x="990" y="454"/>
                  <a:pt x="628" y="454"/>
                </a:cubicBezTo>
                <a:cubicBezTo>
                  <a:pt x="335" y="454"/>
                  <a:pt x="74" y="907"/>
                  <a:pt x="257" y="1398"/>
                </a:cubicBezTo>
                <a:cubicBezTo>
                  <a:pt x="330" y="1586"/>
                  <a:pt x="440" y="1723"/>
                  <a:pt x="518" y="1801"/>
                </a:cubicBezTo>
                <a:cubicBezTo>
                  <a:pt x="541" y="1810"/>
                  <a:pt x="564" y="1815"/>
                  <a:pt x="592" y="1819"/>
                </a:cubicBezTo>
                <a:cubicBezTo>
                  <a:pt x="518" y="1751"/>
                  <a:pt x="385" y="1595"/>
                  <a:pt x="307" y="1375"/>
                </a:cubicBezTo>
                <a:cubicBezTo>
                  <a:pt x="170" y="976"/>
                  <a:pt x="362" y="532"/>
                  <a:pt x="628" y="527"/>
                </a:cubicBezTo>
                <a:cubicBezTo>
                  <a:pt x="867" y="522"/>
                  <a:pt x="990" y="770"/>
                  <a:pt x="954" y="1095"/>
                </a:cubicBezTo>
                <a:cubicBezTo>
                  <a:pt x="922" y="1256"/>
                  <a:pt x="917" y="1421"/>
                  <a:pt x="963" y="1531"/>
                </a:cubicBezTo>
                <a:cubicBezTo>
                  <a:pt x="995" y="1608"/>
                  <a:pt x="1045" y="1645"/>
                  <a:pt x="1068" y="1663"/>
                </a:cubicBezTo>
                <a:cubicBezTo>
                  <a:pt x="1077" y="1654"/>
                  <a:pt x="1087" y="1645"/>
                  <a:pt x="1096" y="1636"/>
                </a:cubicBezTo>
                <a:cubicBezTo>
                  <a:pt x="1077" y="1622"/>
                  <a:pt x="1032" y="1590"/>
                  <a:pt x="1004" y="1517"/>
                </a:cubicBezTo>
                <a:close/>
                <a:moveTo>
                  <a:pt x="0" y="926"/>
                </a:moveTo>
                <a:cubicBezTo>
                  <a:pt x="0" y="994"/>
                  <a:pt x="5" y="1059"/>
                  <a:pt x="19" y="1123"/>
                </a:cubicBezTo>
                <a:cubicBezTo>
                  <a:pt x="28" y="669"/>
                  <a:pt x="184" y="225"/>
                  <a:pt x="660" y="234"/>
                </a:cubicBezTo>
                <a:cubicBezTo>
                  <a:pt x="1054" y="234"/>
                  <a:pt x="1242" y="655"/>
                  <a:pt x="1201" y="1004"/>
                </a:cubicBezTo>
                <a:cubicBezTo>
                  <a:pt x="1187" y="1136"/>
                  <a:pt x="1155" y="1265"/>
                  <a:pt x="1155" y="1366"/>
                </a:cubicBezTo>
                <a:cubicBezTo>
                  <a:pt x="1155" y="1443"/>
                  <a:pt x="1183" y="1494"/>
                  <a:pt x="1192" y="1512"/>
                </a:cubicBezTo>
                <a:cubicBezTo>
                  <a:pt x="1201" y="1498"/>
                  <a:pt x="1210" y="1480"/>
                  <a:pt x="1219" y="1466"/>
                </a:cubicBezTo>
                <a:cubicBezTo>
                  <a:pt x="1206" y="1439"/>
                  <a:pt x="1197" y="1411"/>
                  <a:pt x="1201" y="1366"/>
                </a:cubicBezTo>
                <a:cubicBezTo>
                  <a:pt x="1201" y="1279"/>
                  <a:pt x="1247" y="1155"/>
                  <a:pt x="1270" y="1013"/>
                </a:cubicBezTo>
                <a:cubicBezTo>
                  <a:pt x="1320" y="660"/>
                  <a:pt x="1132" y="142"/>
                  <a:pt x="660" y="142"/>
                </a:cubicBezTo>
                <a:cubicBezTo>
                  <a:pt x="284" y="147"/>
                  <a:pt x="83" y="422"/>
                  <a:pt x="14" y="742"/>
                </a:cubicBezTo>
                <a:cubicBezTo>
                  <a:pt x="5" y="802"/>
                  <a:pt x="0" y="862"/>
                  <a:pt x="0" y="921"/>
                </a:cubicBezTo>
                <a:cubicBezTo>
                  <a:pt x="0" y="926"/>
                  <a:pt x="0" y="926"/>
                  <a:pt x="0" y="926"/>
                </a:cubicBezTo>
                <a:close/>
                <a:moveTo>
                  <a:pt x="1201" y="344"/>
                </a:moveTo>
                <a:cubicBezTo>
                  <a:pt x="1119" y="202"/>
                  <a:pt x="944" y="0"/>
                  <a:pt x="665" y="0"/>
                </a:cubicBezTo>
                <a:cubicBezTo>
                  <a:pt x="495" y="0"/>
                  <a:pt x="367" y="83"/>
                  <a:pt x="266" y="183"/>
                </a:cubicBezTo>
                <a:cubicBezTo>
                  <a:pt x="275" y="179"/>
                  <a:pt x="417" y="83"/>
                  <a:pt x="660" y="83"/>
                </a:cubicBezTo>
                <a:cubicBezTo>
                  <a:pt x="1009" y="83"/>
                  <a:pt x="1201" y="344"/>
                  <a:pt x="1201" y="344"/>
                </a:cubicBezTo>
                <a:close/>
                <a:moveTo>
                  <a:pt x="651" y="1411"/>
                </a:moveTo>
                <a:cubicBezTo>
                  <a:pt x="642" y="1347"/>
                  <a:pt x="647" y="1269"/>
                  <a:pt x="651" y="1191"/>
                </a:cubicBezTo>
                <a:cubicBezTo>
                  <a:pt x="656" y="1091"/>
                  <a:pt x="660" y="958"/>
                  <a:pt x="628" y="921"/>
                </a:cubicBezTo>
                <a:cubicBezTo>
                  <a:pt x="628" y="921"/>
                  <a:pt x="628" y="921"/>
                  <a:pt x="619" y="921"/>
                </a:cubicBezTo>
                <a:cubicBezTo>
                  <a:pt x="619" y="921"/>
                  <a:pt x="605" y="926"/>
                  <a:pt x="596" y="953"/>
                </a:cubicBezTo>
                <a:cubicBezTo>
                  <a:pt x="559" y="1040"/>
                  <a:pt x="559" y="1242"/>
                  <a:pt x="647" y="1411"/>
                </a:cubicBezTo>
                <a:cubicBezTo>
                  <a:pt x="647" y="1416"/>
                  <a:pt x="651" y="1416"/>
                  <a:pt x="651" y="1411"/>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859"/>
            <a:endParaRPr lang="en-US" sz="1764">
              <a:solidFill>
                <a:srgbClr val="505050"/>
              </a:solidFill>
            </a:endParaRPr>
          </a:p>
        </p:txBody>
      </p:sp>
    </p:spTree>
    <p:extLst>
      <p:ext uri="{BB962C8B-B14F-4D97-AF65-F5344CB8AC3E}">
        <p14:creationId xmlns:p14="http://schemas.microsoft.com/office/powerpoint/2010/main" val="98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399" grpId="0"/>
      <p:bldP spid="406" grpId="0" animBg="1"/>
      <p:bldP spid="410" grpId="0" animBg="1"/>
      <p:bldP spid="4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txBox="1">
            <a:spLocks/>
          </p:cNvSpPr>
          <p:nvPr/>
        </p:nvSpPr>
        <p:spPr>
          <a:xfrm>
            <a:off x="269169" y="1189177"/>
            <a:ext cx="11650488" cy="4733024"/>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r>
              <a:rPr lang="en-US" sz="3200" dirty="0" smtClean="0"/>
              <a:t>On Demand Media Services</a:t>
            </a:r>
          </a:p>
          <a:p>
            <a:r>
              <a:rPr lang="en-US" sz="3200" dirty="0" smtClean="0"/>
              <a:t>Video-on-demand</a:t>
            </a:r>
          </a:p>
          <a:p>
            <a:pPr lvl="1"/>
            <a:r>
              <a:rPr lang="en-US" sz="1800" dirty="0" smtClean="0"/>
              <a:t>Ingest</a:t>
            </a:r>
          </a:p>
          <a:p>
            <a:pPr lvl="1"/>
            <a:r>
              <a:rPr lang="en-US" sz="1800" dirty="0" smtClean="0"/>
              <a:t>Encode</a:t>
            </a:r>
          </a:p>
          <a:p>
            <a:pPr lvl="1"/>
            <a:r>
              <a:rPr lang="en-US" sz="1800" dirty="0" smtClean="0"/>
              <a:t>Package</a:t>
            </a:r>
          </a:p>
          <a:p>
            <a:pPr lvl="1"/>
            <a:r>
              <a:rPr lang="en-US" sz="1800" dirty="0" smtClean="0"/>
              <a:t>Encrypt</a:t>
            </a:r>
          </a:p>
          <a:p>
            <a:pPr lvl="1"/>
            <a:r>
              <a:rPr lang="en-US" sz="1800" dirty="0" smtClean="0"/>
              <a:t>Delivery</a:t>
            </a:r>
          </a:p>
          <a:p>
            <a:r>
              <a:rPr lang="en-US" sz="3200" dirty="0" smtClean="0"/>
              <a:t>Live Streaming Support</a:t>
            </a:r>
          </a:p>
          <a:p>
            <a:r>
              <a:rPr lang="en-US" sz="3200" dirty="0" smtClean="0"/>
              <a:t>Office 365 Integration</a:t>
            </a:r>
          </a:p>
          <a:p>
            <a:r>
              <a:rPr lang="en-US" sz="3200" dirty="0" smtClean="0"/>
              <a:t>Azure Media Player</a:t>
            </a:r>
          </a:p>
        </p:txBody>
      </p:sp>
      <p:sp>
        <p:nvSpPr>
          <p:cNvPr id="12" name="Title 2"/>
          <p:cNvSpPr txBox="1">
            <a:spLocks/>
          </p:cNvSpPr>
          <p:nvPr/>
        </p:nvSpPr>
        <p:spPr>
          <a:xfrm>
            <a:off x="269170" y="289511"/>
            <a:ext cx="11652805" cy="89966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4400" smtClean="0"/>
              <a:t>Azure Media Services</a:t>
            </a:r>
            <a:endParaRPr lang="en-US" sz="4400"/>
          </a:p>
        </p:txBody>
      </p:sp>
      <p:grpSp>
        <p:nvGrpSpPr>
          <p:cNvPr id="13" name="Group 12"/>
          <p:cNvGrpSpPr/>
          <p:nvPr/>
        </p:nvGrpSpPr>
        <p:grpSpPr>
          <a:xfrm>
            <a:off x="7161211" y="1143000"/>
            <a:ext cx="4758445" cy="3192578"/>
            <a:chOff x="511759" y="377771"/>
            <a:chExt cx="8386464" cy="5728341"/>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t="-317" b="38"/>
            <a:stretch/>
          </p:blipFill>
          <p:spPr>
            <a:xfrm>
              <a:off x="1308563" y="679579"/>
              <a:ext cx="6786037" cy="5164068"/>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759" y="377771"/>
              <a:ext cx="8386464" cy="5728341"/>
            </a:xfrm>
            <a:prstGeom prst="rect">
              <a:avLst/>
            </a:prstGeom>
          </p:spPr>
        </p:pic>
      </p:grpSp>
      <p:sp>
        <p:nvSpPr>
          <p:cNvPr id="16" name="Rectangle 15"/>
          <p:cNvSpPr/>
          <p:nvPr/>
        </p:nvSpPr>
        <p:spPr>
          <a:xfrm>
            <a:off x="7012558" y="4525413"/>
            <a:ext cx="4907099" cy="2330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1200"/>
              </a:spcAft>
            </a:pPr>
            <a:r>
              <a:rPr lang="en-US" sz="1600" dirty="0">
                <a:latin typeface="+mj-lt"/>
              </a:rPr>
              <a:t>Live video encoding and streaming</a:t>
            </a:r>
          </a:p>
          <a:p>
            <a:pPr>
              <a:spcAft>
                <a:spcPts val="1200"/>
              </a:spcAft>
            </a:pPr>
            <a:r>
              <a:rPr lang="en-US" sz="1600" dirty="0">
                <a:latin typeface="+mj-lt"/>
              </a:rPr>
              <a:t>Web + Mobile</a:t>
            </a:r>
          </a:p>
          <a:p>
            <a:pPr>
              <a:spcAft>
                <a:spcPts val="1200"/>
              </a:spcAft>
            </a:pPr>
            <a:r>
              <a:rPr lang="en-US" sz="1600" dirty="0">
                <a:latin typeface="+mj-lt"/>
              </a:rPr>
              <a:t>100 million viewers</a:t>
            </a:r>
          </a:p>
          <a:p>
            <a:pPr>
              <a:spcAft>
                <a:spcPts val="1200"/>
              </a:spcAft>
            </a:pPr>
            <a:r>
              <a:rPr lang="en-US" sz="1600" dirty="0">
                <a:latin typeface="+mj-lt"/>
              </a:rPr>
              <a:t>2.1 million concurrent HD viewers during the </a:t>
            </a:r>
            <a:br>
              <a:rPr lang="en-US" sz="1600" dirty="0">
                <a:latin typeface="+mj-lt"/>
              </a:rPr>
            </a:br>
            <a:r>
              <a:rPr lang="en-US" sz="1600" dirty="0">
                <a:latin typeface="+mj-lt"/>
              </a:rPr>
              <a:t>USA vs. Canada hockey match</a:t>
            </a:r>
          </a:p>
          <a:p>
            <a:pPr>
              <a:spcAft>
                <a:spcPts val="1200"/>
              </a:spcAft>
            </a:pPr>
            <a:endParaRPr lang="en-US" sz="1200" dirty="0"/>
          </a:p>
        </p:txBody>
      </p:sp>
      <p:sp>
        <p:nvSpPr>
          <p:cNvPr id="17" name="Rectangle 16"/>
          <p:cNvSpPr/>
          <p:nvPr/>
        </p:nvSpPr>
        <p:spPr>
          <a:xfrm>
            <a:off x="7183110" y="678751"/>
            <a:ext cx="2355388" cy="369332"/>
          </a:xfrm>
          <a:prstGeom prst="rect">
            <a:avLst/>
          </a:prstGeom>
        </p:spPr>
        <p:txBody>
          <a:bodyPr wrap="none">
            <a:spAutoFit/>
          </a:bodyPr>
          <a:lstStyle/>
          <a:p>
            <a:r>
              <a:rPr lang="en-US" dirty="0">
                <a:solidFill>
                  <a:schemeClr val="bg1"/>
                </a:solidFill>
              </a:rPr>
              <a:t>Olympics NBC Sports</a:t>
            </a:r>
          </a:p>
        </p:txBody>
      </p:sp>
    </p:spTree>
    <p:extLst>
      <p:ext uri="{BB962C8B-B14F-4D97-AF65-F5344CB8AC3E}">
        <p14:creationId xmlns:p14="http://schemas.microsoft.com/office/powerpoint/2010/main" val="394204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6542508" y="1380"/>
            <a:ext cx="5646317" cy="68552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951"/>
            <a:endParaRPr lang="en-US" sz="1799">
              <a:solidFill>
                <a:prstClr val="white"/>
              </a:solidFill>
            </a:endParaRPr>
          </a:p>
        </p:txBody>
      </p:sp>
      <p:sp>
        <p:nvSpPr>
          <p:cNvPr id="2" name="Title 1"/>
          <p:cNvSpPr>
            <a:spLocks noGrp="1"/>
          </p:cNvSpPr>
          <p:nvPr>
            <p:ph type="title" idx="4294967295"/>
          </p:nvPr>
        </p:nvSpPr>
        <p:spPr>
          <a:xfrm>
            <a:off x="536575" y="288925"/>
            <a:ext cx="11652250" cy="900113"/>
          </a:xfrm>
          <a:prstGeom prst="rect">
            <a:avLst/>
          </a:prstGeom>
        </p:spPr>
        <p:txBody>
          <a:bodyPr>
            <a:normAutofit/>
          </a:bodyPr>
          <a:lstStyle/>
          <a:p>
            <a:r>
              <a:rPr lang="en-US" dirty="0" smtClean="0">
                <a:solidFill>
                  <a:schemeClr val="bg1"/>
                </a:solidFill>
              </a:rPr>
              <a:t>Azure Data Factory</a:t>
            </a:r>
            <a:endParaRPr lang="en-US" dirty="0">
              <a:solidFill>
                <a:schemeClr val="bg1"/>
              </a:solidFill>
            </a:endParaRPr>
          </a:p>
        </p:txBody>
      </p:sp>
      <p:sp>
        <p:nvSpPr>
          <p:cNvPr id="12" name="Rectangle 11"/>
          <p:cNvSpPr/>
          <p:nvPr/>
        </p:nvSpPr>
        <p:spPr bwMode="auto">
          <a:xfrm>
            <a:off x="401178" y="2284624"/>
            <a:ext cx="5807455" cy="23402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58" name="Rectangle 57"/>
          <p:cNvSpPr/>
          <p:nvPr/>
        </p:nvSpPr>
        <p:spPr bwMode="auto">
          <a:xfrm>
            <a:off x="2433364" y="2309178"/>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b="1" kern="0" dirty="0">
                <a:gradFill>
                  <a:gsLst>
                    <a:gs pos="7965">
                      <a:srgbClr val="505050"/>
                    </a:gs>
                    <a:gs pos="41000">
                      <a:srgbClr val="505050"/>
                    </a:gs>
                  </a:gsLst>
                  <a:lin ang="5400000" scaled="0"/>
                </a:gradFill>
                <a:ea typeface="Segoe UI" panose="020B0502040204020203" pitchFamily="34" charset="0"/>
                <a:cs typeface="Segoe UI" panose="020B0502040204020203" pitchFamily="34" charset="0"/>
              </a:rPr>
              <a:t>AZURE DATA FACTORY</a:t>
            </a:r>
          </a:p>
        </p:txBody>
      </p:sp>
      <p:sp>
        <p:nvSpPr>
          <p:cNvPr id="16" name="Rectangle 15"/>
          <p:cNvSpPr/>
          <p:nvPr/>
        </p:nvSpPr>
        <p:spPr bwMode="auto">
          <a:xfrm>
            <a:off x="531420"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Manage and monitor</a:t>
            </a:r>
          </a:p>
        </p:txBody>
      </p:sp>
      <p:sp>
        <p:nvSpPr>
          <p:cNvPr id="69" name="Rectangle 68"/>
          <p:cNvSpPr/>
          <p:nvPr/>
        </p:nvSpPr>
        <p:spPr bwMode="auto">
          <a:xfrm>
            <a:off x="1933437"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Data and operational lineage</a:t>
            </a:r>
          </a:p>
        </p:txBody>
      </p:sp>
      <p:sp>
        <p:nvSpPr>
          <p:cNvPr id="70" name="Rectangle 69"/>
          <p:cNvSpPr/>
          <p:nvPr/>
        </p:nvSpPr>
        <p:spPr bwMode="auto">
          <a:xfrm>
            <a:off x="3335454" y="2728396"/>
            <a:ext cx="1344287"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Coordination and scheduling</a:t>
            </a:r>
          </a:p>
        </p:txBody>
      </p:sp>
      <p:sp>
        <p:nvSpPr>
          <p:cNvPr id="71" name="Rectangle 70"/>
          <p:cNvSpPr/>
          <p:nvPr/>
        </p:nvSpPr>
        <p:spPr bwMode="auto">
          <a:xfrm>
            <a:off x="4737473" y="2728396"/>
            <a:ext cx="1341372" cy="7264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t" anchorCtr="0" forceAA="0" compatLnSpc="1">
            <a:prstTxWarp prst="textNoShape">
              <a:avLst/>
            </a:prstTxWarp>
            <a:noAutofit/>
          </a:bodyPr>
          <a:lstStyle/>
          <a:p>
            <a:pP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Policy</a:t>
            </a:r>
          </a:p>
        </p:txBody>
      </p:sp>
      <p:sp>
        <p:nvSpPr>
          <p:cNvPr id="74" name="Rectangle 73"/>
          <p:cNvSpPr/>
          <p:nvPr/>
        </p:nvSpPr>
        <p:spPr bwMode="auto">
          <a:xfrm>
            <a:off x="531418" y="3800542"/>
            <a:ext cx="5547425" cy="726468"/>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defTabSz="913231" fontAlgn="base">
              <a:lnSpc>
                <a:spcPct val="90000"/>
              </a:lnSpc>
            </a:pPr>
            <a:endParaRPr lang="en-US" sz="1176" dirty="0">
              <a:gradFill>
                <a:gsLst>
                  <a:gs pos="71681">
                    <a:srgbClr val="FFFFFF"/>
                  </a:gs>
                  <a:gs pos="41000">
                    <a:srgbClr val="FFFFFF"/>
                  </a:gs>
                </a:gsLst>
                <a:lin ang="5400000" scaled="0"/>
              </a:gradFill>
              <a:ea typeface="MS PGothic" charset="0"/>
              <a:cs typeface="MS PGothic" charset="0"/>
            </a:endParaRPr>
          </a:p>
        </p:txBody>
      </p:sp>
      <p:sp>
        <p:nvSpPr>
          <p:cNvPr id="75" name="Rectangle 74"/>
          <p:cNvSpPr/>
          <p:nvPr/>
        </p:nvSpPr>
        <p:spPr bwMode="auto">
          <a:xfrm>
            <a:off x="383390" y="3421929"/>
            <a:ext cx="2878595" cy="556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defTabSz="913828" fontAlgn="base">
              <a:lnSpc>
                <a:spcPct val="90000"/>
              </a:lnSpc>
              <a:spcBef>
                <a:spcPct val="0"/>
              </a:spcBef>
              <a:spcAft>
                <a:spcPct val="0"/>
              </a:spcAft>
            </a:pPr>
            <a:r>
              <a:rPr lang="en-US" sz="1176" kern="0" dirty="0">
                <a:gradFill>
                  <a:gsLst>
                    <a:gs pos="7965">
                      <a:srgbClr val="505050"/>
                    </a:gs>
                    <a:gs pos="41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DATA PIPELINES</a:t>
            </a:r>
          </a:p>
        </p:txBody>
      </p:sp>
      <p:sp>
        <p:nvSpPr>
          <p:cNvPr id="76" name="Rectangle 75"/>
          <p:cNvSpPr/>
          <p:nvPr/>
        </p:nvSpPr>
        <p:spPr bwMode="auto">
          <a:xfrm>
            <a:off x="1935416"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7" name="Rectangle 76"/>
          <p:cNvSpPr/>
          <p:nvPr/>
        </p:nvSpPr>
        <p:spPr bwMode="auto">
          <a:xfrm>
            <a:off x="4200748" y="3949644"/>
            <a:ext cx="667196" cy="42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89619" rIns="89619" bIns="89619" numCol="1" spcCol="0" rtlCol="0" fromWordArt="0" anchor="ctr" anchorCtr="0" forceAA="0" compatLnSpc="1">
            <a:prstTxWarp prst="textNoShape">
              <a:avLst/>
            </a:prstTxWarp>
            <a:noAutofit/>
          </a:bodyPr>
          <a:lstStyle/>
          <a:p>
            <a:pPr algn="ctr" defTabSz="913231" fontAlgn="base">
              <a:lnSpc>
                <a:spcPct val="90000"/>
              </a:lnSpc>
            </a:pPr>
            <a:r>
              <a:rPr lang="en-US" sz="1176" dirty="0">
                <a:gradFill>
                  <a:gsLst>
                    <a:gs pos="71681">
                      <a:srgbClr val="FFFFFF"/>
                    </a:gs>
                    <a:gs pos="41000">
                      <a:srgbClr val="FFFFFF"/>
                    </a:gs>
                  </a:gsLst>
                  <a:lin ang="5400000" scaled="0"/>
                </a:gradFill>
                <a:ea typeface="MS PGothic" charset="0"/>
                <a:cs typeface="MS PGothic" charset="0"/>
              </a:rPr>
              <a:t>Activity</a:t>
            </a:r>
          </a:p>
        </p:txBody>
      </p:sp>
      <p:sp>
        <p:nvSpPr>
          <p:cNvPr id="78" name="Freeform 72"/>
          <p:cNvSpPr>
            <a:spLocks noEditPoints="1"/>
          </p:cNvSpPr>
          <p:nvPr/>
        </p:nvSpPr>
        <p:spPr bwMode="auto">
          <a:xfrm>
            <a:off x="936509"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79" name="Freeform 72"/>
          <p:cNvSpPr>
            <a:spLocks noEditPoints="1"/>
          </p:cNvSpPr>
          <p:nvPr/>
        </p:nvSpPr>
        <p:spPr bwMode="auto">
          <a:xfrm>
            <a:off x="3201841"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0" name="Freeform 72"/>
          <p:cNvSpPr>
            <a:spLocks noEditPoints="1"/>
          </p:cNvSpPr>
          <p:nvPr/>
        </p:nvSpPr>
        <p:spPr bwMode="auto">
          <a:xfrm>
            <a:off x="5467170" y="4001554"/>
            <a:ext cx="399678" cy="324444"/>
          </a:xfrm>
          <a:custGeom>
            <a:avLst/>
            <a:gdLst>
              <a:gd name="T0" fmla="*/ 121 w 2084"/>
              <a:gd name="T1" fmla="*/ 261 h 1691"/>
              <a:gd name="T2" fmla="*/ 121 w 2084"/>
              <a:gd name="T3" fmla="*/ 1570 h 1691"/>
              <a:gd name="T4" fmla="*/ 1943 w 2084"/>
              <a:gd name="T5" fmla="*/ 1570 h 1691"/>
              <a:gd name="T6" fmla="*/ 1943 w 2084"/>
              <a:gd name="T7" fmla="*/ 261 h 1691"/>
              <a:gd name="T8" fmla="*/ 121 w 2084"/>
              <a:gd name="T9" fmla="*/ 261 h 1691"/>
              <a:gd name="T10" fmla="*/ 2084 w 2084"/>
              <a:gd name="T11" fmla="*/ 0 h 1691"/>
              <a:gd name="T12" fmla="*/ 2084 w 2084"/>
              <a:gd name="T13" fmla="*/ 1691 h 1691"/>
              <a:gd name="T14" fmla="*/ 0 w 2084"/>
              <a:gd name="T15" fmla="*/ 1691 h 1691"/>
              <a:gd name="T16" fmla="*/ 0 w 2084"/>
              <a:gd name="T17" fmla="*/ 0 h 1691"/>
              <a:gd name="T18" fmla="*/ 2084 w 2084"/>
              <a:gd name="T19" fmla="*/ 0 h 1691"/>
              <a:gd name="T20" fmla="*/ 283 w 2084"/>
              <a:gd name="T21" fmla="*/ 523 h 1691"/>
              <a:gd name="T22" fmla="*/ 1801 w 2084"/>
              <a:gd name="T23" fmla="*/ 523 h 1691"/>
              <a:gd name="T24" fmla="*/ 1801 w 2084"/>
              <a:gd name="T25" fmla="*/ 704 h 1691"/>
              <a:gd name="T26" fmla="*/ 283 w 2084"/>
              <a:gd name="T27" fmla="*/ 704 h 1691"/>
              <a:gd name="T28" fmla="*/ 283 w 2084"/>
              <a:gd name="T29" fmla="*/ 523 h 1691"/>
              <a:gd name="T30" fmla="*/ 283 w 2084"/>
              <a:gd name="T31" fmla="*/ 523 h 1691"/>
              <a:gd name="T32" fmla="*/ 283 w 2084"/>
              <a:gd name="T33" fmla="*/ 886 h 1691"/>
              <a:gd name="T34" fmla="*/ 1801 w 2084"/>
              <a:gd name="T35" fmla="*/ 886 h 1691"/>
              <a:gd name="T36" fmla="*/ 1801 w 2084"/>
              <a:gd name="T37" fmla="*/ 1067 h 1691"/>
              <a:gd name="T38" fmla="*/ 283 w 2084"/>
              <a:gd name="T39" fmla="*/ 1067 h 1691"/>
              <a:gd name="T40" fmla="*/ 283 w 2084"/>
              <a:gd name="T41" fmla="*/ 886 h 1691"/>
              <a:gd name="T42" fmla="*/ 283 w 2084"/>
              <a:gd name="T43" fmla="*/ 886 h 1691"/>
              <a:gd name="T44" fmla="*/ 283 w 2084"/>
              <a:gd name="T45" fmla="*/ 1248 h 1691"/>
              <a:gd name="T46" fmla="*/ 1801 w 2084"/>
              <a:gd name="T47" fmla="*/ 1248 h 1691"/>
              <a:gd name="T48" fmla="*/ 1801 w 2084"/>
              <a:gd name="T49" fmla="*/ 1429 h 1691"/>
              <a:gd name="T50" fmla="*/ 283 w 2084"/>
              <a:gd name="T51" fmla="*/ 1429 h 1691"/>
              <a:gd name="T52" fmla="*/ 283 w 2084"/>
              <a:gd name="T53" fmla="*/ 1248 h 1691"/>
              <a:gd name="T54" fmla="*/ 283 w 2084"/>
              <a:gd name="T55" fmla="*/ 1248 h 1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84" h="1691">
                <a:moveTo>
                  <a:pt x="121" y="261"/>
                </a:moveTo>
                <a:cubicBezTo>
                  <a:pt x="121" y="1570"/>
                  <a:pt x="121" y="1570"/>
                  <a:pt x="121" y="1570"/>
                </a:cubicBezTo>
                <a:cubicBezTo>
                  <a:pt x="1943" y="1570"/>
                  <a:pt x="1943" y="1570"/>
                  <a:pt x="1943" y="1570"/>
                </a:cubicBezTo>
                <a:cubicBezTo>
                  <a:pt x="1943" y="261"/>
                  <a:pt x="1943" y="261"/>
                  <a:pt x="1943" y="261"/>
                </a:cubicBezTo>
                <a:cubicBezTo>
                  <a:pt x="1295" y="261"/>
                  <a:pt x="506" y="261"/>
                  <a:pt x="121" y="261"/>
                </a:cubicBezTo>
                <a:close/>
                <a:moveTo>
                  <a:pt x="2084" y="0"/>
                </a:moveTo>
                <a:cubicBezTo>
                  <a:pt x="2084" y="1691"/>
                  <a:pt x="2084" y="1691"/>
                  <a:pt x="2084" y="1691"/>
                </a:cubicBezTo>
                <a:cubicBezTo>
                  <a:pt x="0" y="1691"/>
                  <a:pt x="0" y="1691"/>
                  <a:pt x="0" y="1691"/>
                </a:cubicBezTo>
                <a:cubicBezTo>
                  <a:pt x="0" y="0"/>
                  <a:pt x="0" y="0"/>
                  <a:pt x="0" y="0"/>
                </a:cubicBezTo>
                <a:cubicBezTo>
                  <a:pt x="850" y="0"/>
                  <a:pt x="1558" y="0"/>
                  <a:pt x="2084" y="0"/>
                </a:cubicBezTo>
                <a:close/>
                <a:moveTo>
                  <a:pt x="283" y="523"/>
                </a:moveTo>
                <a:cubicBezTo>
                  <a:pt x="1801" y="523"/>
                  <a:pt x="1801" y="523"/>
                  <a:pt x="1801" y="523"/>
                </a:cubicBezTo>
                <a:cubicBezTo>
                  <a:pt x="1801" y="704"/>
                  <a:pt x="1801" y="704"/>
                  <a:pt x="1801" y="704"/>
                </a:cubicBezTo>
                <a:cubicBezTo>
                  <a:pt x="283" y="704"/>
                  <a:pt x="283" y="704"/>
                  <a:pt x="283" y="704"/>
                </a:cubicBezTo>
                <a:cubicBezTo>
                  <a:pt x="283" y="523"/>
                  <a:pt x="283" y="523"/>
                  <a:pt x="283" y="523"/>
                </a:cubicBezTo>
                <a:cubicBezTo>
                  <a:pt x="283" y="523"/>
                  <a:pt x="283" y="523"/>
                  <a:pt x="283" y="523"/>
                </a:cubicBezTo>
                <a:close/>
                <a:moveTo>
                  <a:pt x="283" y="886"/>
                </a:moveTo>
                <a:cubicBezTo>
                  <a:pt x="1801" y="886"/>
                  <a:pt x="1801" y="886"/>
                  <a:pt x="1801" y="886"/>
                </a:cubicBezTo>
                <a:cubicBezTo>
                  <a:pt x="1801" y="1067"/>
                  <a:pt x="1801" y="1067"/>
                  <a:pt x="1801" y="1067"/>
                </a:cubicBezTo>
                <a:cubicBezTo>
                  <a:pt x="283" y="1067"/>
                  <a:pt x="283" y="1067"/>
                  <a:pt x="283" y="1067"/>
                </a:cubicBezTo>
                <a:cubicBezTo>
                  <a:pt x="283" y="886"/>
                  <a:pt x="283" y="886"/>
                  <a:pt x="283" y="886"/>
                </a:cubicBezTo>
                <a:cubicBezTo>
                  <a:pt x="283" y="886"/>
                  <a:pt x="283" y="886"/>
                  <a:pt x="283" y="886"/>
                </a:cubicBezTo>
                <a:close/>
                <a:moveTo>
                  <a:pt x="283" y="1248"/>
                </a:moveTo>
                <a:cubicBezTo>
                  <a:pt x="1801" y="1248"/>
                  <a:pt x="1801" y="1248"/>
                  <a:pt x="1801" y="1248"/>
                </a:cubicBezTo>
                <a:cubicBezTo>
                  <a:pt x="1801" y="1429"/>
                  <a:pt x="1801" y="1429"/>
                  <a:pt x="1801" y="1429"/>
                </a:cubicBezTo>
                <a:cubicBezTo>
                  <a:pt x="283" y="1429"/>
                  <a:pt x="283" y="1429"/>
                  <a:pt x="283" y="1429"/>
                </a:cubicBezTo>
                <a:cubicBezTo>
                  <a:pt x="283" y="1248"/>
                  <a:pt x="283" y="1248"/>
                  <a:pt x="283" y="1248"/>
                </a:cubicBezTo>
                <a:cubicBezTo>
                  <a:pt x="283" y="1248"/>
                  <a:pt x="283" y="1248"/>
                  <a:pt x="283" y="1248"/>
                </a:cubicBezTo>
                <a:close/>
              </a:path>
            </a:pathLst>
          </a:custGeom>
          <a:solidFill>
            <a:schemeClr val="bg1"/>
          </a:solidFill>
          <a:ln>
            <a:noFill/>
          </a:ln>
        </p:spPr>
        <p:txBody>
          <a:bodyPr vert="horz" wrap="square" lIns="89619" tIns="44809" rIns="89619" bIns="44809" numCol="1" anchor="t" anchorCtr="0" compatLnSpc="1">
            <a:prstTxWarp prst="textNoShape">
              <a:avLst/>
            </a:prstTxWarp>
          </a:bodyPr>
          <a:lstStyle/>
          <a:p>
            <a:pPr defTabSz="913231" fontAlgn="base">
              <a:spcBef>
                <a:spcPct val="0"/>
              </a:spcBef>
              <a:spcAft>
                <a:spcPct val="0"/>
              </a:spcAft>
            </a:pPr>
            <a:endParaRPr lang="en-US" sz="2352">
              <a:solidFill>
                <a:srgbClr val="000000"/>
              </a:solidFill>
              <a:ea typeface="MS PGothic" charset="0"/>
            </a:endParaRPr>
          </a:p>
        </p:txBody>
      </p:sp>
      <p:sp>
        <p:nvSpPr>
          <p:cNvPr id="81" name="Right Arrow 80"/>
          <p:cNvSpPr/>
          <p:nvPr/>
        </p:nvSpPr>
        <p:spPr bwMode="auto">
          <a:xfrm>
            <a:off x="145701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2" name="Right Arrow 81"/>
          <p:cNvSpPr/>
          <p:nvPr/>
        </p:nvSpPr>
        <p:spPr bwMode="auto">
          <a:xfrm>
            <a:off x="2632919"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3" name="Right Arrow 82"/>
          <p:cNvSpPr/>
          <p:nvPr/>
        </p:nvSpPr>
        <p:spPr bwMode="auto">
          <a:xfrm>
            <a:off x="3713295"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84" name="Right Arrow 83"/>
          <p:cNvSpPr/>
          <p:nvPr/>
        </p:nvSpPr>
        <p:spPr bwMode="auto">
          <a:xfrm>
            <a:off x="4898251" y="4083105"/>
            <a:ext cx="537715" cy="268857"/>
          </a:xfrm>
          <a:prstGeom prst="rightArrow">
            <a:avLst>
              <a:gd name="adj1" fmla="val 41321"/>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1960" b="1" dirty="0">
              <a:solidFill>
                <a:srgbClr val="FFFFFF"/>
              </a:solidFill>
              <a:latin typeface="Segoe UI Light"/>
              <a:ea typeface="Segoe UI" pitchFamily="34" charset="0"/>
              <a:cs typeface="Segoe UI" pitchFamily="34" charset="0"/>
            </a:endParaRPr>
          </a:p>
        </p:txBody>
      </p:sp>
      <p:sp>
        <p:nvSpPr>
          <p:cNvPr id="38" name="TextBox 6"/>
          <p:cNvSpPr txBox="1"/>
          <p:nvPr/>
        </p:nvSpPr>
        <p:spPr>
          <a:xfrm>
            <a:off x="6794051" y="985264"/>
            <a:ext cx="5190190" cy="4212732"/>
          </a:xfrm>
          <a:prstGeom prst="rect">
            <a:avLst/>
          </a:prstGeom>
          <a:noFill/>
        </p:spPr>
        <p:txBody>
          <a:bodyPr wrap="square" lIns="175715" tIns="140572" rIns="175715" bIns="14057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Compose and orchestrate</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Connect to data of diverse shapes and location</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Orchestrate processing to produce trusted data</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Manage from single pane of glass</a:t>
            </a:r>
            <a:endParaRPr lang="en-US" sz="1960" dirty="0">
              <a:gradFill>
                <a:gsLst>
                  <a:gs pos="84071">
                    <a:srgbClr val="0072C6"/>
                  </a:gs>
                  <a:gs pos="49558">
                    <a:srgbClr val="0072C6"/>
                  </a:gs>
                </a:gsLst>
                <a:lin ang="5400000" scaled="0"/>
              </a:gradFill>
              <a:ea typeface="MS PGothic" charset="0"/>
              <a:cs typeface="MS PGothic" charset="0"/>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Manage a network of data pipelines</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See lineage and impact analysis</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Set data production policy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Retry, concurrency, late data handling</a:t>
            </a:r>
          </a:p>
          <a:p>
            <a:pPr fontAlgn="base">
              <a:spcBef>
                <a:spcPts val="588"/>
              </a:spcBef>
              <a:spcAft>
                <a:spcPct val="0"/>
              </a:spcAft>
            </a:pPr>
            <a:endParaRPr lang="en-US" sz="2352" dirty="0">
              <a:gradFill>
                <a:gsLst>
                  <a:gs pos="84071">
                    <a:srgbClr val="0072C6"/>
                  </a:gs>
                  <a:gs pos="49558">
                    <a:srgbClr val="0072C6"/>
                  </a:gs>
                </a:gsLst>
                <a:lin ang="5400000" scaled="0"/>
              </a:gradFill>
              <a:ea typeface="MS PGothic" charset="0"/>
              <a:cs typeface="MS PGothic" charset="0"/>
            </a:endParaRPr>
          </a:p>
          <a:p>
            <a:pPr fontAlgn="base">
              <a:spcBef>
                <a:spcPts val="588"/>
              </a:spcBef>
              <a:spcAft>
                <a:spcPct val="0"/>
              </a:spcAft>
            </a:pPr>
            <a:r>
              <a:rPr lang="en-US" sz="2352" dirty="0">
                <a:gradFill>
                  <a:gsLst>
                    <a:gs pos="84071">
                      <a:srgbClr val="0072C6"/>
                    </a:gs>
                    <a:gs pos="49558">
                      <a:srgbClr val="0072C6"/>
                    </a:gs>
                  </a:gsLst>
                  <a:lin ang="5400000" scaled="0"/>
                </a:gradFill>
                <a:ea typeface="MS PGothic" charset="0"/>
                <a:cs typeface="MS PGothic" charset="0"/>
              </a:rPr>
              <a:t>Identify and debug errors </a:t>
            </a:r>
            <a:endParaRPr lang="en-US" sz="2690" dirty="0">
              <a:gradFill>
                <a:gsLst>
                  <a:gs pos="95276">
                    <a:srgbClr val="00BCF2"/>
                  </a:gs>
                  <a:gs pos="84071">
                    <a:srgbClr val="00BCF2"/>
                  </a:gs>
                </a:gsLst>
                <a:lin ang="5400000" scaled="0"/>
              </a:gradFill>
              <a:latin typeface="Segoe UI Light"/>
            </a:endParaRP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Automatic dataset health alerts </a:t>
            </a:r>
          </a:p>
          <a:p>
            <a:pPr marL="280037" indent="-280037" fontAlgn="base">
              <a:spcBef>
                <a:spcPts val="588"/>
              </a:spcBef>
              <a:spcAft>
                <a:spcPct val="0"/>
              </a:spcAft>
              <a:buFont typeface="Arial" panose="020B0604020202020204" pitchFamily="34" charset="0"/>
              <a:buChar char="•"/>
            </a:pPr>
            <a:r>
              <a:rPr lang="en-US" sz="1568" dirty="0">
                <a:gradFill>
                  <a:gsLst>
                    <a:gs pos="15044">
                      <a:srgbClr val="505050"/>
                    </a:gs>
                    <a:gs pos="41000">
                      <a:srgbClr val="505050"/>
                    </a:gs>
                  </a:gsLst>
                  <a:lin ang="5400000" scaled="0"/>
                </a:gradFill>
                <a:ea typeface="MS PGothic" charset="0"/>
                <a:cs typeface="MS PGothic" charset="0"/>
              </a:rPr>
              <a:t>Troubleshoot complex pipelines</a:t>
            </a:r>
          </a:p>
        </p:txBody>
      </p:sp>
    </p:spTree>
    <p:extLst>
      <p:ext uri="{BB962C8B-B14F-4D97-AF65-F5344CB8AC3E}">
        <p14:creationId xmlns:p14="http://schemas.microsoft.com/office/powerpoint/2010/main" val="64400461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366713"/>
            <a:ext cx="11080750" cy="806450"/>
          </a:xfrm>
          <a:prstGeom prst="rect">
            <a:avLst/>
          </a:prstGeom>
        </p:spPr>
        <p:txBody>
          <a:bodyPr>
            <a:normAutofit fontScale="90000"/>
          </a:bodyPr>
          <a:lstStyle/>
          <a:p>
            <a:r>
              <a:rPr lang="en-US" dirty="0" smtClean="0">
                <a:solidFill>
                  <a:schemeClr val="bg1"/>
                </a:solidFill>
              </a:rPr>
              <a:t>Azure Stream Analytics</a:t>
            </a:r>
            <a:endParaRPr lang="en-US" dirty="0">
              <a:solidFill>
                <a:schemeClr val="bg1"/>
              </a:solidFill>
            </a:endParaRPr>
          </a:p>
        </p:txBody>
      </p:sp>
      <p:sp>
        <p:nvSpPr>
          <p:cNvPr id="24" name="Rectangle 23"/>
          <p:cNvSpPr/>
          <p:nvPr/>
        </p:nvSpPr>
        <p:spPr bwMode="auto">
          <a:xfrm>
            <a:off x="269170"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1" name="Rectangle 140"/>
          <p:cNvSpPr/>
          <p:nvPr/>
        </p:nvSpPr>
        <p:spPr bwMode="auto">
          <a:xfrm>
            <a:off x="2241102"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2" name="Rectangle 141"/>
          <p:cNvSpPr/>
          <p:nvPr/>
        </p:nvSpPr>
        <p:spPr bwMode="auto">
          <a:xfrm>
            <a:off x="4213033"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3" name="Rectangle 142"/>
          <p:cNvSpPr/>
          <p:nvPr/>
        </p:nvSpPr>
        <p:spPr bwMode="auto">
          <a:xfrm>
            <a:off x="6184965"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4" name="Rectangle 143"/>
          <p:cNvSpPr/>
          <p:nvPr/>
        </p:nvSpPr>
        <p:spPr bwMode="auto">
          <a:xfrm>
            <a:off x="8156897" y="1905492"/>
            <a:ext cx="1792383" cy="4476291"/>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45" name="Rectangle 144"/>
          <p:cNvSpPr/>
          <p:nvPr/>
        </p:nvSpPr>
        <p:spPr bwMode="auto">
          <a:xfrm>
            <a:off x="10128830" y="1841175"/>
            <a:ext cx="1792383" cy="45406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167" name="Group 166"/>
          <p:cNvGrpSpPr/>
          <p:nvPr/>
        </p:nvGrpSpPr>
        <p:grpSpPr>
          <a:xfrm>
            <a:off x="2420069" y="2089383"/>
            <a:ext cx="7350243" cy="4028166"/>
            <a:chOff x="2469239" y="2130426"/>
            <a:chExt cx="7499584" cy="4379612"/>
          </a:xfrm>
        </p:grpSpPr>
        <p:sp>
          <p:nvSpPr>
            <p:cNvPr id="25" name="Oval 24"/>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60" name="Freeform 9"/>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3" name="Freeform 13"/>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66" name="Freeform 1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23" name="Group 22"/>
          <p:cNvGrpSpPr/>
          <p:nvPr/>
        </p:nvGrpSpPr>
        <p:grpSpPr>
          <a:xfrm>
            <a:off x="269170" y="1190079"/>
            <a:ext cx="11652043" cy="716953"/>
            <a:chOff x="274638" y="1212850"/>
            <a:chExt cx="11888787" cy="731520"/>
          </a:xfrm>
        </p:grpSpPr>
        <p:sp>
          <p:nvSpPr>
            <p:cNvPr id="136" name="Rectangle 135"/>
            <p:cNvSpPr/>
            <p:nvPr/>
          </p:nvSpPr>
          <p:spPr bwMode="auto">
            <a:xfrm>
              <a:off x="4298632"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err="1">
                  <a:gradFill>
                    <a:gsLst>
                      <a:gs pos="0">
                        <a:srgbClr val="FFFFFF"/>
                      </a:gs>
                      <a:gs pos="100000">
                        <a:srgbClr val="FFFFFF"/>
                      </a:gs>
                    </a:gsLst>
                    <a:lin ang="5400000" scaled="1"/>
                  </a:gradFill>
                  <a:ea typeface="Segoe UI" pitchFamily="34" charset="0"/>
                  <a:cs typeface="Segoe UI" pitchFamily="34" charset="0"/>
                </a:rPr>
                <a:t>Ingestor</a:t>
              </a:r>
              <a:r>
                <a:rPr lang="en-US" sz="1764" dirty="0">
                  <a:gradFill>
                    <a:gsLst>
                      <a:gs pos="0">
                        <a:srgbClr val="FFFFFF"/>
                      </a:gs>
                      <a:gs pos="100000">
                        <a:srgbClr val="FFFFFF"/>
                      </a:gs>
                    </a:gsLst>
                    <a:lin ang="5400000" scaled="1"/>
                  </a:gradFill>
                  <a:ea typeface="Segoe UI" pitchFamily="34" charset="0"/>
                  <a:cs typeface="Segoe UI" pitchFamily="34" charset="0"/>
                </a:rPr>
                <a:t> (broker)</a:t>
              </a:r>
            </a:p>
          </p:txBody>
        </p:sp>
        <p:sp>
          <p:nvSpPr>
            <p:cNvPr id="137" name="Right Arrow 136"/>
            <p:cNvSpPr/>
            <p:nvPr/>
          </p:nvSpPr>
          <p:spPr bwMode="auto">
            <a:xfrm>
              <a:off x="3996722"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9" name="Rectangle 138"/>
            <p:cNvSpPr/>
            <p:nvPr/>
          </p:nvSpPr>
          <p:spPr bwMode="auto">
            <a:xfrm>
              <a:off x="228663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140" name="Right Arrow 139"/>
            <p:cNvSpPr/>
            <p:nvPr/>
          </p:nvSpPr>
          <p:spPr bwMode="auto">
            <a:xfrm>
              <a:off x="198472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2" name="Rectangle 131"/>
            <p:cNvSpPr/>
            <p:nvPr/>
          </p:nvSpPr>
          <p:spPr bwMode="auto">
            <a:xfrm>
              <a:off x="10334625"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134" name="Right Arrow 133"/>
            <p:cNvSpPr/>
            <p:nvPr/>
          </p:nvSpPr>
          <p:spPr bwMode="auto">
            <a:xfrm>
              <a:off x="10032715" y="1441450"/>
              <a:ext cx="420624" cy="274320"/>
            </a:xfrm>
            <a:prstGeom prs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9" name="Rectangle 18"/>
            <p:cNvSpPr/>
            <p:nvPr/>
          </p:nvSpPr>
          <p:spPr bwMode="auto">
            <a:xfrm>
              <a:off x="274638"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130" name="Rectangle 129"/>
            <p:cNvSpPr/>
            <p:nvPr/>
          </p:nvSpPr>
          <p:spPr bwMode="auto">
            <a:xfrm>
              <a:off x="6310629"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131" name="Rectangle 130"/>
            <p:cNvSpPr/>
            <p:nvPr/>
          </p:nvSpPr>
          <p:spPr bwMode="auto">
            <a:xfrm>
              <a:off x="8322626" y="1212850"/>
              <a:ext cx="1828800" cy="7315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defTabSz="913753">
                <a:lnSpc>
                  <a:spcPct val="90000"/>
                </a:lnSpc>
              </a:pPr>
              <a:r>
                <a:rPr lang="en-US" sz="1764"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20" name="Left-Right Arrow 19"/>
            <p:cNvSpPr/>
            <p:nvPr/>
          </p:nvSpPr>
          <p:spPr bwMode="auto">
            <a:xfrm>
              <a:off x="6008719"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sp>
          <p:nvSpPr>
            <p:cNvPr id="133" name="Left-Right Arrow 132"/>
            <p:cNvSpPr/>
            <p:nvPr/>
          </p:nvSpPr>
          <p:spPr bwMode="auto">
            <a:xfrm>
              <a:off x="8020716" y="1441450"/>
              <a:ext cx="420624" cy="274320"/>
            </a:xfrm>
            <a:prstGeom prst="leftRightArrow">
              <a:avLst/>
            </a:prstGeom>
            <a:solidFill>
              <a:srgbClr val="00BCF2"/>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endParaRPr lang="en-US" sz="1960" dirty="0" err="1">
                <a:gradFill>
                  <a:gsLst>
                    <a:gs pos="0">
                      <a:srgbClr val="FFFFFF"/>
                    </a:gs>
                    <a:gs pos="100000">
                      <a:srgbClr val="FFFFFF"/>
                    </a:gs>
                  </a:gsLst>
                  <a:lin ang="5400000" scaled="1"/>
                </a:gradFill>
                <a:ea typeface="Segoe UI" pitchFamily="34" charset="0"/>
                <a:cs typeface="Segoe UI" pitchFamily="34" charset="0"/>
              </a:endParaRPr>
            </a:p>
          </p:txBody>
        </p:sp>
      </p:grpSp>
      <p:grpSp>
        <p:nvGrpSpPr>
          <p:cNvPr id="84" name="Group 83"/>
          <p:cNvGrpSpPr/>
          <p:nvPr/>
        </p:nvGrpSpPr>
        <p:grpSpPr>
          <a:xfrm>
            <a:off x="4395114" y="3521472"/>
            <a:ext cx="1463092" cy="1506687"/>
            <a:chOff x="4484412" y="3591612"/>
            <a:chExt cx="1492819" cy="1537300"/>
          </a:xfrm>
        </p:grpSpPr>
        <p:sp>
          <p:nvSpPr>
            <p:cNvPr id="80" name="Oval 79"/>
            <p:cNvSpPr/>
            <p:nvPr/>
          </p:nvSpPr>
          <p:spPr bwMode="auto">
            <a:xfrm>
              <a:off x="4484412" y="3591612"/>
              <a:ext cx="1492819" cy="1537300"/>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83" name="Freeform 5"/>
            <p:cNvSpPr>
              <a:spLocks noEditPoints="1"/>
            </p:cNvSpPr>
            <p:nvPr/>
          </p:nvSpPr>
          <p:spPr bwMode="auto">
            <a:xfrm>
              <a:off x="4941496" y="417720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71" name="Group 170"/>
          <p:cNvGrpSpPr/>
          <p:nvPr/>
        </p:nvGrpSpPr>
        <p:grpSpPr>
          <a:xfrm>
            <a:off x="6184030" y="4773273"/>
            <a:ext cx="1540128" cy="656174"/>
            <a:chOff x="6401114" y="4959527"/>
            <a:chExt cx="1571420" cy="669506"/>
          </a:xfrm>
        </p:grpSpPr>
        <p:sp>
          <p:nvSpPr>
            <p:cNvPr id="158" name="Freeform 87"/>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170" name="TextBox 169"/>
            <p:cNvSpPr txBox="1"/>
            <p:nvPr/>
          </p:nvSpPr>
          <p:spPr>
            <a:xfrm>
              <a:off x="7284268" y="5121122"/>
              <a:ext cx="688266"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Storage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adapters</a:t>
              </a:r>
            </a:p>
          </p:txBody>
        </p:sp>
      </p:grpSp>
      <p:sp>
        <p:nvSpPr>
          <p:cNvPr id="174" name="TextBox 173"/>
          <p:cNvSpPr txBox="1"/>
          <p:nvPr/>
        </p:nvSpPr>
        <p:spPr>
          <a:xfrm>
            <a:off x="6946208" y="4085853"/>
            <a:ext cx="835845" cy="380005"/>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Stream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processing</a:t>
            </a:r>
          </a:p>
        </p:txBody>
      </p:sp>
      <p:grpSp>
        <p:nvGrpSpPr>
          <p:cNvPr id="195" name="Group 194"/>
          <p:cNvGrpSpPr/>
          <p:nvPr/>
        </p:nvGrpSpPr>
        <p:grpSpPr>
          <a:xfrm>
            <a:off x="2527755" y="3424406"/>
            <a:ext cx="1286447" cy="1160321"/>
            <a:chOff x="2579112" y="3492574"/>
            <a:chExt cx="1312585" cy="1183896"/>
          </a:xfrm>
        </p:grpSpPr>
        <p:sp>
          <p:nvSpPr>
            <p:cNvPr id="181" name="TextBox 180"/>
            <p:cNvSpPr txBox="1"/>
            <p:nvPr/>
          </p:nvSpPr>
          <p:spPr>
            <a:xfrm>
              <a:off x="2640547" y="4288744"/>
              <a:ext cx="1251150"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Cloud gateways</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(web APIs)</a:t>
              </a:r>
            </a:p>
          </p:txBody>
        </p:sp>
        <p:sp>
          <p:nvSpPr>
            <p:cNvPr id="194" name="Freeform 3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grpSp>
        <p:nvGrpSpPr>
          <p:cNvPr id="197" name="Group 196"/>
          <p:cNvGrpSpPr/>
          <p:nvPr/>
        </p:nvGrpSpPr>
        <p:grpSpPr>
          <a:xfrm>
            <a:off x="2420068" y="5561444"/>
            <a:ext cx="1446971" cy="686956"/>
            <a:chOff x="2637890" y="5389538"/>
            <a:chExt cx="1476370" cy="700913"/>
          </a:xfrm>
        </p:grpSpPr>
        <p:sp>
          <p:nvSpPr>
            <p:cNvPr id="185" name="TextBox 184"/>
            <p:cNvSpPr txBox="1"/>
            <p:nvPr/>
          </p:nvSpPr>
          <p:spPr>
            <a:xfrm>
              <a:off x="3379817" y="5546095"/>
              <a:ext cx="734443" cy="387726"/>
            </a:xfrm>
            <a:prstGeom prst="rect">
              <a:avLst/>
            </a:prstGeom>
            <a:noFill/>
          </p:spPr>
          <p:txBody>
            <a:bodyPr wrap="none" lIns="0" tIns="0" rIns="0" bIns="0" rtlCol="0">
              <a:spAutoFit/>
            </a:bodyPr>
            <a:lstStyle/>
            <a:p>
              <a:pPr>
                <a:lnSpc>
                  <a:spcPct val="90000"/>
                </a:lnSpc>
                <a:spcAft>
                  <a:spcPts val="588"/>
                </a:spcAft>
              </a:pPr>
              <a:r>
                <a:rPr lang="en-US" sz="1372" dirty="0">
                  <a:gradFill>
                    <a:gsLst>
                      <a:gs pos="2917">
                        <a:srgbClr val="68217A"/>
                      </a:gs>
                      <a:gs pos="30000">
                        <a:srgbClr val="68217A"/>
                      </a:gs>
                    </a:gsLst>
                    <a:lin ang="5400000" scaled="0"/>
                  </a:gradFill>
                </a:rPr>
                <a:t>Field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gateways</a:t>
              </a:r>
            </a:p>
          </p:txBody>
        </p:sp>
        <p:sp>
          <p:nvSpPr>
            <p:cNvPr id="196" name="Freeform 5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80665" tIns="40333" rIns="80665" bIns="40333" numCol="1" anchor="t" anchorCtr="0" compatLnSpc="1">
              <a:prstTxWarp prst="textNoShape">
                <a:avLst/>
              </a:prstTxWarp>
            </a:bodyPr>
            <a:lstStyle/>
            <a:p>
              <a:endParaRPr lang="en-US" sz="1568">
                <a:solidFill>
                  <a:srgbClr val="FFFFFF"/>
                </a:solidFill>
              </a:endParaRPr>
            </a:p>
          </p:txBody>
        </p:sp>
      </p:grpSp>
      <p:grpSp>
        <p:nvGrpSpPr>
          <p:cNvPr id="204" name="Group 203"/>
          <p:cNvGrpSpPr/>
          <p:nvPr/>
        </p:nvGrpSpPr>
        <p:grpSpPr>
          <a:xfrm>
            <a:off x="685388" y="2245723"/>
            <a:ext cx="959949" cy="970132"/>
            <a:chOff x="699313" y="2289942"/>
            <a:chExt cx="979453" cy="989843"/>
          </a:xfrm>
        </p:grpSpPr>
        <p:sp>
          <p:nvSpPr>
            <p:cNvPr id="202" name="Freeform 34"/>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chemeClr val="accent3"/>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03" name="TextBox 202"/>
            <p:cNvSpPr txBox="1"/>
            <p:nvPr/>
          </p:nvSpPr>
          <p:spPr>
            <a:xfrm>
              <a:off x="699313" y="3085922"/>
              <a:ext cx="979453" cy="193863"/>
            </a:xfrm>
            <a:prstGeom prst="rect">
              <a:avLst/>
            </a:prstGeom>
            <a:noFill/>
          </p:spPr>
          <p:txBody>
            <a:bodyPr wrap="none" lIns="0" tIns="0" rIns="0" bIns="0" rtlCol="0">
              <a:spAutoFit/>
            </a:bodyPr>
            <a:lstStyle/>
            <a:p>
              <a:pPr algn="ctr">
                <a:lnSpc>
                  <a:spcPct val="90000"/>
                </a:lnSpc>
                <a:spcAft>
                  <a:spcPts val="588"/>
                </a:spcAft>
              </a:pPr>
              <a:r>
                <a:rPr lang="en-US" sz="1372" dirty="0">
                  <a:gradFill>
                    <a:gsLst>
                      <a:gs pos="2917">
                        <a:srgbClr val="68217A"/>
                      </a:gs>
                      <a:gs pos="30000">
                        <a:srgbClr val="68217A"/>
                      </a:gs>
                    </a:gsLst>
                    <a:lin ang="5400000" scaled="0"/>
                  </a:gradFill>
                </a:rPr>
                <a:t>Applications</a:t>
              </a:r>
            </a:p>
          </p:txBody>
        </p:sp>
      </p:grpSp>
      <p:sp>
        <p:nvSpPr>
          <p:cNvPr id="205" name="Rectangle 204"/>
          <p:cNvSpPr/>
          <p:nvPr/>
        </p:nvSpPr>
        <p:spPr bwMode="auto">
          <a:xfrm>
            <a:off x="403599" y="342900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Legacy IOT </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(custom protocols)</a:t>
            </a:r>
          </a:p>
        </p:txBody>
      </p:sp>
      <p:sp>
        <p:nvSpPr>
          <p:cNvPr id="206" name="Rectangle 205"/>
          <p:cNvSpPr/>
          <p:nvPr/>
        </p:nvSpPr>
        <p:spPr bwMode="auto">
          <a:xfrm>
            <a:off x="403599" y="414594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Devices</a:t>
            </a:r>
          </a:p>
        </p:txBody>
      </p:sp>
      <p:sp>
        <p:nvSpPr>
          <p:cNvPr id="207" name="Rectangle 206"/>
          <p:cNvSpPr/>
          <p:nvPr/>
        </p:nvSpPr>
        <p:spPr bwMode="auto">
          <a:xfrm>
            <a:off x="403599" y="4862890"/>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IP-capable devices</a:t>
            </a:r>
            <a:br>
              <a:rPr lang="en-US" sz="1176" dirty="0">
                <a:gradFill>
                  <a:gsLst>
                    <a:gs pos="2917">
                      <a:srgbClr val="68217A"/>
                    </a:gs>
                    <a:gs pos="30000">
                      <a:srgbClr val="68217A"/>
                    </a:gs>
                  </a:gsLst>
                  <a:lin ang="5400000" scaled="0"/>
                </a:gradFill>
                <a:ea typeface="MS PGothic" charset="0"/>
                <a:cs typeface="MS PGothic" charset="0"/>
              </a:rPr>
            </a:br>
            <a:r>
              <a:rPr lang="en-US" sz="1176" dirty="0">
                <a:gradFill>
                  <a:gsLst>
                    <a:gs pos="2917">
                      <a:srgbClr val="68217A"/>
                    </a:gs>
                    <a:gs pos="30000">
                      <a:srgbClr val="68217A"/>
                    </a:gs>
                  </a:gsLst>
                  <a:lin ang="5400000" scaled="0"/>
                </a:gradFill>
                <a:ea typeface="MS PGothic" charset="0"/>
                <a:cs typeface="MS PGothic" charset="0"/>
              </a:rPr>
              <a:t>(Windows/Linux)</a:t>
            </a:r>
          </a:p>
        </p:txBody>
      </p:sp>
      <p:sp>
        <p:nvSpPr>
          <p:cNvPr id="208" name="Rectangle 207"/>
          <p:cNvSpPr/>
          <p:nvPr/>
        </p:nvSpPr>
        <p:spPr bwMode="auto">
          <a:xfrm>
            <a:off x="403599" y="5579835"/>
            <a:ext cx="1523525" cy="5377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91" tIns="89619" rIns="143391" bIns="89619" numCol="1" spcCol="0" rtlCol="0" fromWordArt="0" anchor="t" anchorCtr="0" forceAA="0" compatLnSpc="1">
            <a:prstTxWarp prst="textNoShape">
              <a:avLst/>
            </a:prstTxWarp>
            <a:noAutofit/>
          </a:bodyPr>
          <a:lstStyle/>
          <a:p>
            <a:pPr>
              <a:lnSpc>
                <a:spcPct val="90000"/>
              </a:lnSpc>
              <a:spcAft>
                <a:spcPts val="588"/>
              </a:spcAft>
            </a:pPr>
            <a:r>
              <a:rPr lang="en-US" sz="1176" dirty="0">
                <a:gradFill>
                  <a:gsLst>
                    <a:gs pos="2917">
                      <a:srgbClr val="68217A"/>
                    </a:gs>
                    <a:gs pos="30000">
                      <a:srgbClr val="68217A"/>
                    </a:gs>
                  </a:gsLst>
                  <a:lin ang="5400000" scaled="0"/>
                </a:gradFill>
                <a:ea typeface="MS PGothic" charset="0"/>
                <a:cs typeface="MS PGothic" charset="0"/>
              </a:rPr>
              <a:t>Low-power devices (RTOS)</a:t>
            </a:r>
          </a:p>
        </p:txBody>
      </p:sp>
      <p:grpSp>
        <p:nvGrpSpPr>
          <p:cNvPr id="6" name="Group 5"/>
          <p:cNvGrpSpPr/>
          <p:nvPr/>
        </p:nvGrpSpPr>
        <p:grpSpPr>
          <a:xfrm>
            <a:off x="10245180" y="2075139"/>
            <a:ext cx="1616175" cy="3056572"/>
            <a:chOff x="10453339" y="1941221"/>
            <a:chExt cx="1649012" cy="3118675"/>
          </a:xfrm>
        </p:grpSpPr>
        <p:grpSp>
          <p:nvGrpSpPr>
            <p:cNvPr id="3" name="Group 2"/>
            <p:cNvGrpSpPr/>
            <p:nvPr/>
          </p:nvGrpSpPr>
          <p:grpSpPr>
            <a:xfrm>
              <a:off x="10573470" y="3133356"/>
              <a:ext cx="1378363" cy="931581"/>
              <a:chOff x="10573470" y="3103906"/>
              <a:chExt cx="1378363" cy="931581"/>
            </a:xfrm>
          </p:grpSpPr>
          <p:sp>
            <p:nvSpPr>
              <p:cNvPr id="209" name="Freeform 8"/>
              <p:cNvSpPr>
                <a:spLocks noChangeAspect="1" noEditPoints="1"/>
              </p:cNvSpPr>
              <p:nvPr/>
            </p:nvSpPr>
            <p:spPr bwMode="black">
              <a:xfrm>
                <a:off x="10912547" y="3103906"/>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2"/>
              </a:solidFill>
              <a:ln>
                <a:noFill/>
              </a:ln>
            </p:spPr>
            <p:txBody>
              <a:bodyPr vert="horz" wrap="square" lIns="80665" tIns="40333" rIns="80665" bIns="40333" numCol="1" anchor="t" anchorCtr="0" compatLnSpc="1">
                <a:prstTxWarp prst="textNoShape">
                  <a:avLst/>
                </a:prstTxWarp>
              </a:bodyPr>
              <a:lstStyle/>
              <a:p>
                <a:endParaRPr lang="en-US" sz="1568" dirty="0">
                  <a:solidFill>
                    <a:srgbClr val="FFFFFF"/>
                  </a:solidFill>
                </a:endParaRPr>
              </a:p>
            </p:txBody>
          </p:sp>
          <p:sp>
            <p:nvSpPr>
              <p:cNvPr id="210" name="TextBox 209"/>
              <p:cNvSpPr txBox="1"/>
              <p:nvPr/>
            </p:nvSpPr>
            <p:spPr>
              <a:xfrm>
                <a:off x="10573470" y="3841624"/>
                <a:ext cx="1378363"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Search and query</a:t>
                </a:r>
              </a:p>
            </p:txBody>
          </p:sp>
        </p:grpSp>
        <p:grpSp>
          <p:nvGrpSpPr>
            <p:cNvPr id="2" name="Group 1"/>
            <p:cNvGrpSpPr/>
            <p:nvPr/>
          </p:nvGrpSpPr>
          <p:grpSpPr>
            <a:xfrm>
              <a:off x="10453339" y="4144657"/>
              <a:ext cx="1649012" cy="915239"/>
              <a:chOff x="10453339" y="4144657"/>
              <a:chExt cx="1649012" cy="915239"/>
            </a:xfrm>
          </p:grpSpPr>
          <p:sp>
            <p:nvSpPr>
              <p:cNvPr id="211" name="Freeform 32"/>
              <p:cNvSpPr>
                <a:spLocks noEditPoints="1"/>
              </p:cNvSpPr>
              <p:nvPr/>
            </p:nvSpPr>
            <p:spPr bwMode="auto">
              <a:xfrm>
                <a:off x="10912547" y="4144657"/>
                <a:ext cx="731779" cy="696530"/>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2" name="TextBox 211"/>
              <p:cNvSpPr txBox="1"/>
              <p:nvPr/>
            </p:nvSpPr>
            <p:spPr>
              <a:xfrm>
                <a:off x="10453339" y="4866033"/>
                <a:ext cx="1649012" cy="19386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Data analytics (Excel)</a:t>
                </a:r>
              </a:p>
            </p:txBody>
          </p:sp>
        </p:grpSp>
        <p:grpSp>
          <p:nvGrpSpPr>
            <p:cNvPr id="5" name="Group 4"/>
            <p:cNvGrpSpPr/>
            <p:nvPr/>
          </p:nvGrpSpPr>
          <p:grpSpPr>
            <a:xfrm>
              <a:off x="10577839" y="1941221"/>
              <a:ext cx="1338139" cy="1047889"/>
              <a:chOff x="10577839" y="1941221"/>
              <a:chExt cx="1338139" cy="1047889"/>
            </a:xfrm>
          </p:grpSpPr>
          <p:sp>
            <p:nvSpPr>
              <p:cNvPr id="213" name="Freeform 27"/>
              <p:cNvSpPr>
                <a:spLocks noChangeAspect="1" noEditPoints="1"/>
              </p:cNvSpPr>
              <p:nvPr/>
            </p:nvSpPr>
            <p:spPr bwMode="black">
              <a:xfrm>
                <a:off x="10789361" y="1941221"/>
                <a:ext cx="915976" cy="590048"/>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214" name="TextBox 213"/>
              <p:cNvSpPr txBox="1"/>
              <p:nvPr/>
            </p:nvSpPr>
            <p:spPr>
              <a:xfrm>
                <a:off x="10577839" y="2601384"/>
                <a:ext cx="1338139" cy="387726"/>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Web/thick client </a:t>
                </a:r>
                <a:br>
                  <a:rPr lang="en-US" sz="1372" dirty="0">
                    <a:gradFill>
                      <a:gsLst>
                        <a:gs pos="2917">
                          <a:srgbClr val="68217A"/>
                        </a:gs>
                        <a:gs pos="30000">
                          <a:srgbClr val="68217A"/>
                        </a:gs>
                      </a:gsLst>
                      <a:lin ang="5400000" scaled="0"/>
                    </a:gradFill>
                  </a:rPr>
                </a:br>
                <a:r>
                  <a:rPr lang="en-US" sz="1372" dirty="0">
                    <a:gradFill>
                      <a:gsLst>
                        <a:gs pos="2917">
                          <a:srgbClr val="68217A"/>
                        </a:gs>
                        <a:gs pos="30000">
                          <a:srgbClr val="68217A"/>
                        </a:gs>
                      </a:gsLst>
                      <a:lin ang="5400000" scaled="0"/>
                    </a:gradFill>
                  </a:rPr>
                  <a:t>dashboards</a:t>
                </a:r>
              </a:p>
            </p:txBody>
          </p:sp>
        </p:grpSp>
      </p:grpSp>
      <p:sp>
        <p:nvSpPr>
          <p:cNvPr id="225" name="Freeform 38"/>
          <p:cNvSpPr>
            <a:spLocks noEditPoints="1"/>
          </p:cNvSpPr>
          <p:nvPr/>
        </p:nvSpPr>
        <p:spPr bwMode="auto">
          <a:xfrm>
            <a:off x="9006724" y="2782205"/>
            <a:ext cx="809961" cy="2867812"/>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9354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grpSp>
        <p:nvGrpSpPr>
          <p:cNvPr id="226" name="Group 225"/>
          <p:cNvGrpSpPr/>
          <p:nvPr/>
        </p:nvGrpSpPr>
        <p:grpSpPr>
          <a:xfrm>
            <a:off x="7976394" y="2916641"/>
            <a:ext cx="1165049" cy="2598940"/>
            <a:chOff x="8138456" y="2948621"/>
            <a:chExt cx="1188720" cy="2651745"/>
          </a:xfrm>
        </p:grpSpPr>
        <p:sp>
          <p:nvSpPr>
            <p:cNvPr id="216" name="Right Arrow 215"/>
            <p:cNvSpPr/>
            <p:nvPr/>
          </p:nvSpPr>
          <p:spPr bwMode="auto">
            <a:xfrm>
              <a:off x="8138456" y="294862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fontAlgn="base">
                <a:lnSpc>
                  <a:spcPct val="90000"/>
                </a:lnSpc>
                <a:spcBef>
                  <a:spcPct val="0"/>
                </a:spcBef>
                <a:spcAft>
                  <a:spcPct val="0"/>
                </a:spcAft>
              </a:pPr>
              <a:r>
                <a:rPr lang="en-US" sz="1176" dirty="0">
                  <a:gradFill>
                    <a:gsLst>
                      <a:gs pos="0">
                        <a:srgbClr val="FFFFFF"/>
                      </a:gs>
                      <a:gs pos="100000">
                        <a:srgbClr val="FFFFFF"/>
                      </a:gs>
                    </a:gsLst>
                    <a:lin ang="5400000" scaled="1"/>
                  </a:gradFill>
                  <a:ea typeface="Segoe UI" pitchFamily="34" charset="0"/>
                  <a:cs typeface="Segoe UI" pitchFamily="34" charset="0"/>
                </a:rPr>
                <a:t>Service bus</a:t>
              </a:r>
            </a:p>
          </p:txBody>
        </p:sp>
        <p:sp>
          <p:nvSpPr>
            <p:cNvPr id="217" name="Right Arrow 216"/>
            <p:cNvSpPr/>
            <p:nvPr/>
          </p:nvSpPr>
          <p:spPr bwMode="auto">
            <a:xfrm>
              <a:off x="8138456" y="361917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218" name="Right Arrow 217"/>
            <p:cNvSpPr/>
            <p:nvPr/>
          </p:nvSpPr>
          <p:spPr bwMode="auto">
            <a:xfrm>
              <a:off x="8138456" y="4289731"/>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a:gradFill>
                    <a:gsLst>
                      <a:gs pos="0">
                        <a:srgbClr val="FFFFFF"/>
                      </a:gs>
                      <a:gs pos="100000">
                        <a:srgbClr val="FFFFFF"/>
                      </a:gs>
                    </a:gsLst>
                    <a:lin ang="5400000" scaled="1"/>
                  </a:gradFill>
                  <a:ea typeface="Segoe UI" pitchFamily="34" charset="0"/>
                  <a:cs typeface="Segoe UI" pitchFamily="34" charset="0"/>
                </a:rPr>
                <a:t>Azure storage</a:t>
              </a:r>
            </a:p>
          </p:txBody>
        </p:sp>
        <p:sp>
          <p:nvSpPr>
            <p:cNvPr id="219" name="Right Arrow 218"/>
            <p:cNvSpPr/>
            <p:nvPr/>
          </p:nvSpPr>
          <p:spPr bwMode="auto">
            <a:xfrm>
              <a:off x="8138456" y="4960286"/>
              <a:ext cx="1188720" cy="64008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9" tIns="0" rIns="0" bIns="0" numCol="1" spcCol="0" rtlCol="0" fromWordArt="0" anchor="ctr" anchorCtr="0" forceAA="0" compatLnSpc="1">
              <a:prstTxWarp prst="textNoShape">
                <a:avLst/>
              </a:prstTxWarp>
              <a:noAutofit/>
            </a:bodyPr>
            <a:lstStyle/>
            <a:p>
              <a:pPr defTabSz="913753">
                <a:lnSpc>
                  <a:spcPct val="90000"/>
                </a:lnSpc>
              </a:pPr>
              <a:r>
                <a:rPr lang="en-US" sz="1176" dirty="0" err="1">
                  <a:gradFill>
                    <a:gsLst>
                      <a:gs pos="0">
                        <a:srgbClr val="FFFFFF"/>
                      </a:gs>
                      <a:gs pos="100000">
                        <a:srgbClr val="FFFFFF"/>
                      </a:gs>
                    </a:gsLst>
                    <a:lin ang="5400000" scaled="1"/>
                  </a:gradFill>
                  <a:ea typeface="Segoe UI" pitchFamily="34" charset="0"/>
                  <a:cs typeface="Segoe UI" pitchFamily="34" charset="0"/>
                </a:rPr>
                <a:t>HDInsight</a:t>
              </a:r>
              <a:endParaRPr lang="en-US" sz="1176" dirty="0">
                <a:gradFill>
                  <a:gsLst>
                    <a:gs pos="0">
                      <a:srgbClr val="FFFFFF"/>
                    </a:gs>
                    <a:gs pos="100000">
                      <a:srgbClr val="FFFFFF"/>
                    </a:gs>
                  </a:gsLst>
                  <a:lin ang="5400000" scaled="1"/>
                </a:gradFill>
                <a:ea typeface="Segoe UI" pitchFamily="34" charset="0"/>
                <a:cs typeface="Segoe UI" pitchFamily="34" charset="0"/>
              </a:endParaRPr>
            </a:p>
          </p:txBody>
        </p:sp>
      </p:grpSp>
      <p:cxnSp>
        <p:nvCxnSpPr>
          <p:cNvPr id="8" name="Straight Arrow Connector 7"/>
          <p:cNvCxnSpPr/>
          <p:nvPr/>
        </p:nvCxnSpPr>
        <p:spPr>
          <a:xfrm>
            <a:off x="1422820" y="2671476"/>
            <a:ext cx="3058466" cy="1132249"/>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747231" y="3966713"/>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27124" y="3733800"/>
            <a:ext cx="647330"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945204" y="4454621"/>
            <a:ext cx="2434124" cy="67709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147221" y="4648642"/>
            <a:ext cx="1315258" cy="954712"/>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927122" y="5867400"/>
            <a:ext cx="448096" cy="0"/>
          </a:xfrm>
          <a:prstGeom prst="straightConnector1">
            <a:avLst/>
          </a:prstGeom>
          <a:ln w="25400">
            <a:solidFill>
              <a:srgbClr val="77777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754913" y="3576475"/>
            <a:ext cx="716953" cy="35847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5754912" y="4526252"/>
            <a:ext cx="403286" cy="268857"/>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bwMode="auto">
          <a:xfrm>
            <a:off x="6346616" y="2534436"/>
            <a:ext cx="1514383" cy="1560973"/>
          </a:xfrm>
          <a:prstGeom prst="ellipse">
            <a:avLst/>
          </a:prstGeom>
          <a:solidFill>
            <a:srgbClr val="71B1D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09" rIns="0" bIns="0" numCol="1" spcCol="0" rtlCol="0" fromWordArt="0" anchor="t" anchorCtr="0" forceAA="0" compatLnSpc="1">
            <a:prstTxWarp prst="textNoShape">
              <a:avLst/>
            </a:prstTxWarp>
            <a:noAutofit/>
          </a:bodyPr>
          <a:lstStyle/>
          <a:p>
            <a:pPr algn="ctr" defTabSz="913753" fontAlgn="base">
              <a:lnSpc>
                <a:spcPct val="90000"/>
              </a:lnSpc>
              <a:spcBef>
                <a:spcPct val="0"/>
              </a:spcBef>
              <a:spcAft>
                <a:spcPct val="0"/>
              </a:spcAft>
            </a:pPr>
            <a:r>
              <a:rPr lang="en-US" sz="1568" dirty="0">
                <a:gradFill>
                  <a:gsLst>
                    <a:gs pos="0">
                      <a:srgbClr val="FFFFFF"/>
                    </a:gs>
                    <a:gs pos="100000">
                      <a:srgbClr val="FFFFFF"/>
                    </a:gs>
                  </a:gsLst>
                  <a:lin ang="5400000" scaled="1"/>
                </a:gradFill>
                <a:ea typeface="Segoe UI" pitchFamily="34" charset="0"/>
                <a:cs typeface="Segoe UI" pitchFamily="34" charset="0"/>
              </a:rPr>
              <a:t>Stream Analytics</a:t>
            </a:r>
          </a:p>
        </p:txBody>
      </p:sp>
      <p:pic>
        <p:nvPicPr>
          <p:cNvPr id="78" name="Picture 77"/>
          <p:cNvPicPr/>
          <p:nvPr/>
        </p:nvPicPr>
        <p:blipFill rotWithShape="1">
          <a:blip r:embed="rId3"/>
          <a:srcRect r="74054"/>
          <a:stretch/>
        </p:blipFill>
        <p:spPr>
          <a:xfrm>
            <a:off x="6742832" y="3214919"/>
            <a:ext cx="629758" cy="728588"/>
          </a:xfrm>
          <a:prstGeom prst="rect">
            <a:avLst/>
          </a:prstGeom>
          <a:solidFill>
            <a:srgbClr val="FF0000"/>
          </a:solidFill>
        </p:spPr>
      </p:pic>
      <p:sp>
        <p:nvSpPr>
          <p:cNvPr id="79" name="Freeform 43"/>
          <p:cNvSpPr>
            <a:spLocks noChangeAspect="1" noEditPoints="1"/>
          </p:cNvSpPr>
          <p:nvPr/>
        </p:nvSpPr>
        <p:spPr bwMode="black">
          <a:xfrm>
            <a:off x="10830575" y="5249336"/>
            <a:ext cx="446543" cy="860804"/>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008272"/>
          </a:solidFill>
          <a:ln>
            <a:noFill/>
          </a:ln>
        </p:spPr>
        <p:txBody>
          <a:bodyPr vert="horz" wrap="square" lIns="89619" tIns="44809" rIns="89619" bIns="44809" numCol="1" anchor="t" anchorCtr="0" compatLnSpc="1">
            <a:prstTxWarp prst="textNoShape">
              <a:avLst/>
            </a:prstTxWarp>
          </a:bodyPr>
          <a:lstStyle/>
          <a:p>
            <a:endParaRPr lang="en-US" sz="1764">
              <a:solidFill>
                <a:srgbClr val="FFFFFF"/>
              </a:solidFill>
            </a:endParaRPr>
          </a:p>
        </p:txBody>
      </p:sp>
      <p:sp>
        <p:nvSpPr>
          <p:cNvPr id="81" name="TextBox 80"/>
          <p:cNvSpPr txBox="1"/>
          <p:nvPr/>
        </p:nvSpPr>
        <p:spPr>
          <a:xfrm>
            <a:off x="10216849" y="6110139"/>
            <a:ext cx="1697074" cy="190003"/>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r>
              <a:rPr lang="en-US" sz="1372" dirty="0">
                <a:gradFill>
                  <a:gsLst>
                    <a:gs pos="2917">
                      <a:srgbClr val="68217A"/>
                    </a:gs>
                    <a:gs pos="30000">
                      <a:srgbClr val="68217A"/>
                    </a:gs>
                  </a:gsLst>
                  <a:lin ang="5400000" scaled="0"/>
                </a:gradFill>
              </a:rPr>
              <a:t>Devices to take action</a:t>
            </a:r>
          </a:p>
        </p:txBody>
      </p:sp>
    </p:spTree>
    <p:extLst>
      <p:ext uri="{BB962C8B-B14F-4D97-AF65-F5344CB8AC3E}">
        <p14:creationId xmlns:p14="http://schemas.microsoft.com/office/powerpoint/2010/main" val="49041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4458727"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Automatic Orchestration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Hybrid Operation</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Self-Healing</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Self-sufficient</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Comprehensive</a:t>
            </a:r>
          </a:p>
          <a:p>
            <a:pPr marL="336076" indent="-336076" defTabSz="913916" fontAlgn="base">
              <a:lnSpc>
                <a:spcPct val="90000"/>
              </a:lnSpc>
              <a:spcBef>
                <a:spcPct val="0"/>
              </a:spcBef>
              <a:spcAft>
                <a:spcPct val="0"/>
              </a:spcAft>
              <a:buFont typeface="Arial" panose="020B0604020202020204" pitchFamily="34" charset="0"/>
              <a:buChar cha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959033" y="2662392"/>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The same technology Microsoft uses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Proven more than 5 years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Investment &amp; Roadmap</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938867" y="2682174"/>
            <a:ext cx="3283591" cy="3752580"/>
          </a:xfrm>
          <a:prstGeom prst="rect">
            <a:avLst/>
          </a:prstGeom>
          <a:gradFill>
            <a:gsLst>
              <a:gs pos="2000">
                <a:srgbClr val="008272"/>
              </a:gs>
              <a:gs pos="100000">
                <a:srgbClr val="00188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Stateless or </a:t>
            </a:r>
            <a:r>
              <a:rPr lang="en-US" sz="1764" dirty="0" err="1">
                <a:gradFill>
                  <a:gsLst>
                    <a:gs pos="0">
                      <a:srgbClr val="FFFFFF"/>
                    </a:gs>
                    <a:gs pos="100000">
                      <a:srgbClr val="FFFFFF"/>
                    </a:gs>
                  </a:gsLst>
                  <a:lin ang="5400000" scaled="0"/>
                </a:gradFill>
                <a:ea typeface="Segoe UI" pitchFamily="34" charset="0"/>
                <a:cs typeface="Segoe UI" pitchFamily="34" charset="0"/>
              </a:rPr>
              <a:t>Stateful</a:t>
            </a: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Visual Studio tools</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Focus on features not infrastructure</a:t>
            </a: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Rolling upgrades</a:t>
            </a: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marL="336076" indent="-336076" defTabSz="913916" fontAlgn="base">
              <a:lnSpc>
                <a:spcPct val="90000"/>
              </a:lnSpc>
              <a:spcBef>
                <a:spcPct val="0"/>
              </a:spcBef>
              <a:spcAft>
                <a:spcPct val="0"/>
              </a:spcAft>
              <a:buFont typeface="Arial" panose="020B0604020202020204" pitchFamily="34" charset="0"/>
              <a:buChar char="•"/>
            </a:pPr>
            <a:endParaRPr lang="en-US" sz="1764" dirty="0">
              <a:gradFill>
                <a:gsLst>
                  <a:gs pos="0">
                    <a:srgbClr val="FFFFFF"/>
                  </a:gs>
                  <a:gs pos="100000">
                    <a:srgbClr val="FFFFFF"/>
                  </a:gs>
                </a:gsLst>
                <a:lin ang="5400000" scaled="0"/>
              </a:gradFill>
              <a:ea typeface="Segoe UI" pitchFamily="34" charset="0"/>
              <a:cs typeface="Segoe UI" pitchFamily="34" charset="0"/>
            </a:endParaRPr>
          </a:p>
          <a:p>
            <a:pPr algn="ctr" defTabSz="913916"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Azure Service Fabric</a:t>
            </a:r>
            <a:endParaRPr lang="en-US" dirty="0"/>
          </a:p>
        </p:txBody>
      </p:sp>
      <p:sp>
        <p:nvSpPr>
          <p:cNvPr id="3" name="Hexagon 2"/>
          <p:cNvSpPr/>
          <p:nvPr/>
        </p:nvSpPr>
        <p:spPr bwMode="auto">
          <a:xfrm>
            <a:off x="938867" y="124342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Rapidly develop </a:t>
            </a:r>
            <a:r>
              <a:rPr lang="en-US" sz="2352" dirty="0" err="1">
                <a:gradFill>
                  <a:gsLst>
                    <a:gs pos="0">
                      <a:srgbClr val="FFFFFF"/>
                    </a:gs>
                    <a:gs pos="100000">
                      <a:srgbClr val="FFFFFF"/>
                    </a:gs>
                  </a:gsLst>
                  <a:lin ang="5400000" scaled="0"/>
                </a:gradFill>
                <a:ea typeface="Segoe UI" pitchFamily="34" charset="0"/>
                <a:cs typeface="Segoe UI" pitchFamily="34" charset="0"/>
              </a:rPr>
              <a:t>microservice</a:t>
            </a:r>
            <a:r>
              <a:rPr lang="en-US" sz="2352" dirty="0">
                <a:gradFill>
                  <a:gsLst>
                    <a:gs pos="0">
                      <a:srgbClr val="FFFFFF"/>
                    </a:gs>
                    <a:gs pos="100000">
                      <a:srgbClr val="FFFFFF"/>
                    </a:gs>
                  </a:gsLst>
                  <a:lin ang="5400000" scaled="0"/>
                </a:gradFill>
                <a:ea typeface="Segoe UI" pitchFamily="34" charset="0"/>
                <a:cs typeface="Segoe UI" pitchFamily="34" charset="0"/>
              </a:rPr>
              <a:t> based applications</a:t>
            </a:r>
          </a:p>
        </p:txBody>
      </p:sp>
      <p:sp>
        <p:nvSpPr>
          <p:cNvPr id="4" name="Hexagon 3"/>
          <p:cNvSpPr/>
          <p:nvPr/>
        </p:nvSpPr>
        <p:spPr bwMode="auto">
          <a:xfrm>
            <a:off x="4448950" y="1224973"/>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Operate reliable, scalable services</a:t>
            </a:r>
          </a:p>
        </p:txBody>
      </p:sp>
      <p:sp>
        <p:nvSpPr>
          <p:cNvPr id="5" name="Hexagon 4"/>
          <p:cNvSpPr/>
          <p:nvPr/>
        </p:nvSpPr>
        <p:spPr bwMode="auto">
          <a:xfrm>
            <a:off x="7961477" y="1246312"/>
            <a:ext cx="3286035" cy="2837939"/>
          </a:xfrm>
          <a:prstGeom prst="hexagon">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r>
              <a:rPr lang="en-US" sz="2352" dirty="0">
                <a:gradFill>
                  <a:gsLst>
                    <a:gs pos="0">
                      <a:srgbClr val="FFFFFF"/>
                    </a:gs>
                    <a:gs pos="100000">
                      <a:srgbClr val="FFFFFF"/>
                    </a:gs>
                  </a:gsLst>
                  <a:lin ang="5400000" scaled="0"/>
                </a:gradFill>
                <a:ea typeface="Segoe UI" pitchFamily="34" charset="0"/>
                <a:cs typeface="Segoe UI" pitchFamily="34" charset="0"/>
              </a:rPr>
              <a:t>Enjoy the confidence of a battle-tested platform</a:t>
            </a:r>
          </a:p>
        </p:txBody>
      </p:sp>
      <p:sp>
        <p:nvSpPr>
          <p:cNvPr id="9" name="Isosceles Triangle 8"/>
          <p:cNvSpPr/>
          <p:nvPr/>
        </p:nvSpPr>
        <p:spPr bwMode="auto">
          <a:xfrm>
            <a:off x="933979" y="5012449"/>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Isosceles Triangle 9"/>
          <p:cNvSpPr/>
          <p:nvPr/>
        </p:nvSpPr>
        <p:spPr bwMode="auto">
          <a:xfrm>
            <a:off x="4446506" y="499400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a:off x="7954144" y="4992667"/>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Isosceles Triangle 11"/>
          <p:cNvSpPr/>
          <p:nvPr/>
        </p:nvSpPr>
        <p:spPr bwMode="auto">
          <a:xfrm flipH="1">
            <a:off x="10490909" y="5027560"/>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Isosceles Triangle 12"/>
          <p:cNvSpPr/>
          <p:nvPr/>
        </p:nvSpPr>
        <p:spPr bwMode="auto">
          <a:xfrm flipH="1">
            <a:off x="6989381" y="4992666"/>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Isosceles Triangle 13"/>
          <p:cNvSpPr/>
          <p:nvPr/>
        </p:nvSpPr>
        <p:spPr bwMode="auto">
          <a:xfrm flipH="1">
            <a:off x="3478076" y="5027561"/>
            <a:ext cx="754159" cy="1422305"/>
          </a:xfrm>
          <a:prstGeom prst="triangle">
            <a:avLst>
              <a:gd name="adj" fmla="val 0"/>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21412928"/>
      </p:ext>
    </p:extLst>
  </p:cSld>
  <p:clrMapOvr>
    <a:masterClrMapping/>
  </p:clrMapOvr>
  <p:transition advTm="51516">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320021852"/>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75649" y="5576546"/>
            <a:ext cx="8066963" cy="917575"/>
          </a:xfrm>
        </p:spPr>
        <p:txBody>
          <a:bodyPr>
            <a:noAutofit/>
          </a:bodyPr>
          <a:lstStyle/>
          <a:p>
            <a:r>
              <a:rPr lang="en-US" sz="4000" dirty="0"/>
              <a:t>Key Scenarios to get started with Microsoft Azure</a:t>
            </a:r>
          </a:p>
        </p:txBody>
      </p:sp>
      <p:sp>
        <p:nvSpPr>
          <p:cNvPr id="62" name="Freeform 61"/>
          <p:cNvSpPr/>
          <p:nvPr/>
        </p:nvSpPr>
        <p:spPr bwMode="auto">
          <a:xfrm flipH="1" flipV="1">
            <a:off x="2723408" y="2748394"/>
            <a:ext cx="3654580" cy="7100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3" name="Freeform 62"/>
          <p:cNvSpPr/>
          <p:nvPr/>
        </p:nvSpPr>
        <p:spPr bwMode="auto">
          <a:xfrm flipH="1" flipV="1">
            <a:off x="2793034" y="4114800"/>
            <a:ext cx="3697747" cy="16778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 name="Group 8"/>
          <p:cNvGrpSpPr>
            <a:grpSpLocks noChangeAspect="1"/>
          </p:cNvGrpSpPr>
          <p:nvPr/>
        </p:nvGrpSpPr>
        <p:grpSpPr>
          <a:xfrm>
            <a:off x="1354429" y="141318"/>
            <a:ext cx="1801522" cy="4990318"/>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0164"/>
              <a:chOff x="2297136" y="44848"/>
              <a:chExt cx="1604993" cy="4850164"/>
            </a:xfrm>
          </p:grpSpPr>
          <p:grpSp>
            <p:nvGrpSpPr>
              <p:cNvPr id="4" name="Group 3"/>
              <p:cNvGrpSpPr/>
              <p:nvPr/>
            </p:nvGrpSpPr>
            <p:grpSpPr>
              <a:xfrm>
                <a:off x="2297136" y="762000"/>
                <a:ext cx="838200" cy="952577"/>
                <a:chOff x="5899314" y="2304171"/>
                <a:chExt cx="838200" cy="952577"/>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3222"/>
                <a:chOff x="5975443" y="2304171"/>
                <a:chExt cx="699995" cy="953222"/>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Staging</a:t>
                  </a:r>
                  <a:endParaRPr lang="en-US" sz="1400" spc="-50" dirty="0">
                    <a:solidFill>
                      <a:srgbClr val="FFFFFF"/>
                    </a:solidFill>
                  </a:endParaRPr>
                </a:p>
              </p:txBody>
            </p:sp>
          </p:grpSp>
          <p:grpSp>
            <p:nvGrpSpPr>
              <p:cNvPr id="46" name="Group 45"/>
              <p:cNvGrpSpPr/>
              <p:nvPr/>
            </p:nvGrpSpPr>
            <p:grpSpPr>
              <a:xfrm>
                <a:off x="2360613" y="3945048"/>
                <a:ext cx="844514" cy="949964"/>
                <a:chOff x="5962791" y="2304171"/>
                <a:chExt cx="844514" cy="949964"/>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FFFFFF"/>
                      </a:solidFill>
                    </a:rPr>
                    <a:t>Dev/Test</a:t>
                  </a:r>
                  <a:endParaRPr lang="en-US" sz="1400" spc="-50" dirty="0">
                    <a:solidFill>
                      <a:srgbClr val="FFFFFF"/>
                    </a:solidFill>
                  </a:endParaRP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2570" y="3527728"/>
            <a:ext cx="1469226" cy="471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65" name="TextBox 77"/>
          <p:cNvSpPr txBox="1"/>
          <p:nvPr/>
        </p:nvSpPr>
        <p:spPr>
          <a:xfrm>
            <a:off x="4338719" y="402053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Test branch</a:t>
            </a:r>
            <a:endParaRPr lang="en-US" sz="1400" spc="-50" dirty="0">
              <a:solidFill>
                <a:srgbClr val="002060"/>
              </a:solidFill>
            </a:endParaRPr>
          </a:p>
        </p:txBody>
      </p:sp>
      <p:sp>
        <p:nvSpPr>
          <p:cNvPr id="66" name="TextBox 77"/>
          <p:cNvSpPr txBox="1"/>
          <p:nvPr/>
        </p:nvSpPr>
        <p:spPr>
          <a:xfrm>
            <a:off x="4252190" y="2881075"/>
            <a:ext cx="1188896"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Master branch</a:t>
            </a:r>
            <a:endParaRPr lang="en-US" sz="1400" spc="-50" dirty="0">
              <a:solidFill>
                <a:srgbClr val="002060"/>
              </a:solidFill>
            </a:endParaRPr>
          </a:p>
        </p:txBody>
      </p:sp>
      <p:sp>
        <p:nvSpPr>
          <p:cNvPr id="67" name="Freeform 66"/>
          <p:cNvSpPr/>
          <p:nvPr/>
        </p:nvSpPr>
        <p:spPr bwMode="auto">
          <a:xfrm rot="10800000" flipH="1">
            <a:off x="6491776" y="2770995"/>
            <a:ext cx="2298488"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2" name="Group 11"/>
          <p:cNvGrpSpPr/>
          <p:nvPr/>
        </p:nvGrpSpPr>
        <p:grpSpPr>
          <a:xfrm>
            <a:off x="8671520" y="1338486"/>
            <a:ext cx="2604492" cy="1861914"/>
            <a:chOff x="7736923" y="1143000"/>
            <a:chExt cx="2604492" cy="1861914"/>
          </a:xfrm>
        </p:grpSpPr>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Build</a:t>
              </a:r>
              <a:endParaRPr lang="en-US" sz="1400" spc="-50" dirty="0">
                <a:solidFill>
                  <a:srgbClr val="002060"/>
                </a:solidFill>
              </a:endParaRPr>
            </a:p>
          </p:txBody>
        </p:sp>
        <p:sp>
          <p:nvSpPr>
            <p:cNvPr id="60" name="TextBox 77"/>
            <p:cNvSpPr txBox="1"/>
            <p:nvPr/>
          </p:nvSpPr>
          <p:spPr>
            <a:xfrm>
              <a:off x="8627465" y="2437194"/>
              <a:ext cx="171395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Visual Studio Online</a:t>
              </a:r>
              <a:endParaRPr lang="en-US" sz="1400" spc="-50" dirty="0">
                <a:solidFill>
                  <a:srgbClr val="002060"/>
                </a:solidFill>
              </a:endParaRPr>
            </a:p>
          </p:txBody>
        </p:sp>
        <p:sp>
          <p:nvSpPr>
            <p:cNvPr id="61" name="TextBox 77"/>
            <p:cNvSpPr txBox="1"/>
            <p:nvPr/>
          </p:nvSpPr>
          <p:spPr>
            <a:xfrm>
              <a:off x="8751949" y="2660921"/>
              <a:ext cx="780775"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b="1" spc="-50" dirty="0" smtClean="0">
                  <a:solidFill>
                    <a:srgbClr val="002060"/>
                  </a:solidFill>
                </a:rPr>
                <a:t>GIT / TFS</a:t>
              </a:r>
              <a:endParaRPr lang="en-US" sz="1400" b="1" spc="-50" dirty="0">
                <a:solidFill>
                  <a:srgbClr val="002060"/>
                </a:solidFill>
              </a:endParaRP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782378" y="1055860"/>
            <a:ext cx="5993500"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Full Dev/Test environments </a:t>
            </a:r>
          </a:p>
        </p:txBody>
      </p:sp>
      <p:grpSp>
        <p:nvGrpSpPr>
          <p:cNvPr id="13" name="Group 12"/>
          <p:cNvGrpSpPr>
            <a:grpSpLocks noChangeAspect="1"/>
          </p:cNvGrpSpPr>
          <p:nvPr/>
        </p:nvGrpSpPr>
        <p:grpSpPr>
          <a:xfrm>
            <a:off x="8295263" y="3200400"/>
            <a:ext cx="1990149" cy="1931236"/>
            <a:chOff x="8278805" y="3271489"/>
            <a:chExt cx="1990149" cy="1931236"/>
          </a:xfrm>
        </p:grpSpPr>
        <p:grpSp>
          <p:nvGrpSpPr>
            <p:cNvPr id="10" name="Group 9"/>
            <p:cNvGrpSpPr>
              <a:grpSpLocks noChangeAspect="1"/>
            </p:cNvGrpSpPr>
            <p:nvPr/>
          </p:nvGrpSpPr>
          <p:grpSpPr>
            <a:xfrm>
              <a:off x="8278805" y="3271489"/>
              <a:ext cx="1990149" cy="1931236"/>
              <a:chOff x="8266689" y="3078548"/>
              <a:chExt cx="1990149" cy="1931236"/>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00" dirty="0" err="1">
                    <a:solidFill>
                      <a:srgbClr val="FFFFFF"/>
                    </a:solidFill>
                  </a:endParaRPr>
                </a:p>
              </p:txBody>
            </p:sp>
            <p:pic>
              <p:nvPicPr>
                <p:cNvPr id="53" name="Picture 52"/>
                <p:cNvPicPr>
                  <a:picLocks noChangeAspect="1"/>
                </p:cNvPicPr>
                <p:nvPr/>
              </p:nvPicPr>
              <p:blipFill>
                <a:blip r:embed="rId11"/>
                <a:stretch>
                  <a:fillRect/>
                </a:stretch>
              </p:blipFill>
              <p:spPr>
                <a:xfrm>
                  <a:off x="685800" y="5029200"/>
                  <a:ext cx="3132178" cy="1063608"/>
                </a:xfrm>
                <a:prstGeom prst="rect">
                  <a:avLst/>
                </a:prstGeom>
              </p:spPr>
            </p:pic>
          </p:grpSp>
          <p:sp>
            <p:nvSpPr>
              <p:cNvPr id="69" name="TextBox 77"/>
              <p:cNvSpPr txBox="1"/>
              <p:nvPr/>
            </p:nvSpPr>
            <p:spPr>
              <a:xfrm rot="16200000">
                <a:off x="8909891" y="3484467"/>
                <a:ext cx="7110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Check-in</a:t>
                </a:r>
                <a:endParaRPr lang="en-US" sz="1400" spc="-50" dirty="0">
                  <a:solidFill>
                    <a:srgbClr val="002060"/>
                  </a:solidFill>
                </a:endParaRPr>
              </a:p>
            </p:txBody>
          </p:sp>
          <p:sp>
            <p:nvSpPr>
              <p:cNvPr id="70" name="TextBox 77"/>
              <p:cNvSpPr txBox="1"/>
              <p:nvPr/>
            </p:nvSpPr>
            <p:spPr>
              <a:xfrm>
                <a:off x="8730486" y="4815885"/>
                <a:ext cx="1015837"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Developers</a:t>
                </a:r>
                <a:endParaRPr lang="en-US" sz="1400" spc="-50" dirty="0">
                  <a:solidFill>
                    <a:srgbClr val="002060"/>
                  </a:solidFill>
                </a:endParaRPr>
              </a:p>
            </p:txBody>
          </p:sp>
        </p:grpSp>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211027731"/>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auto">
          <a:xfrm>
            <a:off x="4265612" y="3912001"/>
            <a:ext cx="3393153" cy="1004952"/>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71129" y="228600"/>
            <a:ext cx="5191954" cy="276093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bg1">
              <a:lumMod val="85000"/>
            </a:schemeClr>
          </a:solidFill>
          <a:ln w="31750">
            <a:solidFill>
              <a:srgbClr val="0078D7"/>
            </a:solid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sp>
        <p:nvSpPr>
          <p:cNvPr id="4" name="Rectangle 3"/>
          <p:cNvSpPr/>
          <p:nvPr/>
        </p:nvSpPr>
        <p:spPr>
          <a:xfrm>
            <a:off x="9514685" y="1141169"/>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11" name="Flowchart: Alternate Process 10"/>
          <p:cNvSpPr/>
          <p:nvPr/>
        </p:nvSpPr>
        <p:spPr>
          <a:xfrm>
            <a:off x="379412" y="990600"/>
            <a:ext cx="3833688" cy="226404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r>
              <a:rPr lang="en-US" sz="1765" kern="0" dirty="0" smtClean="0">
                <a:solidFill>
                  <a:srgbClr val="FFFFFF"/>
                </a:solidFill>
                <a:latin typeface="Segoe UI"/>
              </a:rPr>
              <a:t> </a:t>
            </a:r>
            <a:endParaRPr lang="en-US" sz="1765" kern="0" dirty="0">
              <a:solidFill>
                <a:srgbClr val="FFFFFF"/>
              </a:solidFill>
              <a:latin typeface="Segoe UI"/>
            </a:endParaRPr>
          </a:p>
        </p:txBody>
      </p:sp>
      <p:sp>
        <p:nvSpPr>
          <p:cNvPr id="12" name="TextBox 11"/>
          <p:cNvSpPr txBox="1"/>
          <p:nvPr/>
        </p:nvSpPr>
        <p:spPr>
          <a:xfrm>
            <a:off x="545898" y="2474380"/>
            <a:ext cx="1202468" cy="635559"/>
          </a:xfrm>
          <a:prstGeom prst="rect">
            <a:avLst/>
          </a:prstGeom>
          <a:noFill/>
        </p:spPr>
        <p:txBody>
          <a:bodyPr wrap="square" rtlCol="0">
            <a:spAutoFit/>
          </a:bodyPr>
          <a:lstStyle/>
          <a:p>
            <a:pPr defTabSz="896386">
              <a:defRPr/>
            </a:pPr>
            <a:r>
              <a:rPr lang="en-US" sz="1765" kern="0" dirty="0">
                <a:solidFill>
                  <a:srgbClr val="FFFFFF"/>
                </a:solidFill>
              </a:rPr>
              <a:t>Corporate </a:t>
            </a:r>
            <a:endParaRPr lang="en-US" sz="1765" kern="0" dirty="0" smtClean="0">
              <a:solidFill>
                <a:srgbClr val="FFFFFF"/>
              </a:solidFill>
            </a:endParaRPr>
          </a:p>
          <a:p>
            <a:pPr defTabSz="896386">
              <a:defRPr/>
            </a:pPr>
            <a:r>
              <a:rPr lang="en-US" sz="1765" kern="0" dirty="0" smtClean="0">
                <a:solidFill>
                  <a:srgbClr val="FFFFFF"/>
                </a:solidFill>
              </a:rPr>
              <a:t>Network</a:t>
            </a:r>
            <a:endParaRPr lang="en-US" sz="1765" kern="0" dirty="0">
              <a:solidFill>
                <a:srgbClr val="FFFFFF"/>
              </a:solidFill>
            </a:endParaRPr>
          </a:p>
        </p:txBody>
      </p:sp>
      <p:sp>
        <p:nvSpPr>
          <p:cNvPr id="13" name="TextBox 12"/>
          <p:cNvSpPr txBox="1"/>
          <p:nvPr/>
        </p:nvSpPr>
        <p:spPr>
          <a:xfrm>
            <a:off x="713940" y="10791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 </a:t>
            </a:r>
            <a:endParaRPr lang="en-US" sz="1400" kern="0" dirty="0">
              <a:solidFill>
                <a:srgbClr val="00B0F0"/>
              </a:solidFill>
            </a:endParaRPr>
          </a:p>
        </p:txBody>
      </p:sp>
      <p:pic>
        <p:nvPicPr>
          <p:cNvPr id="14" name="Picture 13"/>
          <p:cNvPicPr>
            <a:picLocks noChangeAspect="1"/>
          </p:cNvPicPr>
          <p:nvPr/>
        </p:nvPicPr>
        <p:blipFill>
          <a:blip r:embed="rId4">
            <a:biLevel thresh="25000"/>
          </a:blip>
          <a:stretch>
            <a:fillRect/>
          </a:stretch>
        </p:blipFill>
        <p:spPr>
          <a:xfrm>
            <a:off x="633287" y="1711922"/>
            <a:ext cx="517094" cy="802678"/>
          </a:xfrm>
          <a:prstGeom prst="rect">
            <a:avLst/>
          </a:prstGeom>
        </p:spPr>
      </p:pic>
      <p:sp>
        <p:nvSpPr>
          <p:cNvPr id="18" name="TextBox 311"/>
          <p:cNvSpPr txBox="1"/>
          <p:nvPr/>
        </p:nvSpPr>
        <p:spPr>
          <a:xfrm>
            <a:off x="1595150" y="2523764"/>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21" name="Title 2"/>
          <p:cNvSpPr>
            <a:spLocks noGrp="1"/>
          </p:cNvSpPr>
          <p:nvPr>
            <p:ph type="title"/>
          </p:nvPr>
        </p:nvSpPr>
        <p:spPr>
          <a:xfrm>
            <a:off x="2517955" y="5576546"/>
            <a:ext cx="8066963" cy="917575"/>
          </a:xfrm>
        </p:spPr>
        <p:txBody>
          <a:bodyPr>
            <a:noAutofit/>
          </a:bodyPr>
          <a:lstStyle/>
          <a:p>
            <a:pPr algn="l"/>
            <a:r>
              <a:rPr lang="en-US" sz="4000" dirty="0"/>
              <a:t>Key Scenarios to get started with Microsoft Azure</a:t>
            </a:r>
          </a:p>
        </p:txBody>
      </p:sp>
      <p:sp>
        <p:nvSpPr>
          <p:cNvPr id="23" name="Text Placeholder 1"/>
          <p:cNvSpPr txBox="1">
            <a:spLocks/>
          </p:cNvSpPr>
          <p:nvPr/>
        </p:nvSpPr>
        <p:spPr>
          <a:xfrm>
            <a:off x="109333" y="3539729"/>
            <a:ext cx="6316663" cy="164828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00" dirty="0"/>
          </a:p>
        </p:txBody>
      </p:sp>
      <p:sp>
        <p:nvSpPr>
          <p:cNvPr id="24" name="Rectangle 23"/>
          <p:cNvSpPr/>
          <p:nvPr/>
        </p:nvSpPr>
        <p:spPr>
          <a:xfrm>
            <a:off x="4890627" y="1286462"/>
            <a:ext cx="1602555" cy="369332"/>
          </a:xfrm>
          <a:prstGeom prst="rect">
            <a:avLst/>
          </a:prstGeom>
        </p:spPr>
        <p:txBody>
          <a:bodyPr wrap="none">
            <a:spAutoFit/>
          </a:bodyPr>
          <a:lstStyle/>
          <a:p>
            <a:pPr>
              <a:buClr>
                <a:schemeClr val="tx1"/>
              </a:buClr>
            </a:pPr>
            <a:r>
              <a:rPr lang="en-US" b="1" dirty="0" smtClean="0">
                <a:solidFill>
                  <a:schemeClr val="bg1"/>
                </a:solidFill>
              </a:rPr>
              <a:t>Lift and Shift</a:t>
            </a:r>
            <a:endParaRPr lang="en-US" dirty="0">
              <a:solidFill>
                <a:schemeClr val="bg1"/>
              </a:solidFill>
            </a:endParaRPr>
          </a:p>
        </p:txBody>
      </p:sp>
      <p:sp>
        <p:nvSpPr>
          <p:cNvPr id="25" name="Rectangle 24"/>
          <p:cNvSpPr/>
          <p:nvPr/>
        </p:nvSpPr>
        <p:spPr>
          <a:xfrm>
            <a:off x="7648089" y="3672858"/>
            <a:ext cx="6092825" cy="369332"/>
          </a:xfrm>
          <a:prstGeom prst="rect">
            <a:avLst/>
          </a:prstGeom>
        </p:spPr>
        <p:txBody>
          <a:bodyPr>
            <a:spAutoFit/>
          </a:bodyPr>
          <a:lstStyle/>
          <a:p>
            <a:pPr lvl="1">
              <a:buClr>
                <a:schemeClr val="tx1"/>
              </a:buClr>
            </a:pPr>
            <a:r>
              <a:rPr lang="en-US" b="1" dirty="0">
                <a:solidFill>
                  <a:schemeClr val="bg1"/>
                </a:solidFill>
              </a:rPr>
              <a:t>Archive </a:t>
            </a:r>
            <a:endParaRPr lang="en-US" b="1" dirty="0" smtClean="0">
              <a:solidFill>
                <a:schemeClr val="bg1"/>
              </a:solidFill>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3490" y="1865734"/>
            <a:ext cx="780290" cy="780290"/>
          </a:xfrm>
          <a:prstGeom prst="rect">
            <a:avLst/>
          </a:prstGeom>
        </p:spPr>
      </p:pic>
      <p:grpSp>
        <p:nvGrpSpPr>
          <p:cNvPr id="27" name="Group 26"/>
          <p:cNvGrpSpPr/>
          <p:nvPr>
            <p:custDataLst>
              <p:custData r:id="rId1"/>
            </p:custDataLst>
          </p:nvPr>
        </p:nvGrpSpPr>
        <p:grpSpPr>
          <a:xfrm>
            <a:off x="3178036" y="1201558"/>
            <a:ext cx="820044" cy="961228"/>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10" name="Picture 9"/>
            <p:cNvPicPr>
              <a:picLocks noChangeAspect="1"/>
            </p:cNvPicPr>
            <p:nvPr/>
          </p:nvPicPr>
          <p:blipFill>
            <a:blip r:embed="rId6">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3925" y="222536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025" y="1085444"/>
            <a:ext cx="780290" cy="780290"/>
          </a:xfrm>
          <a:prstGeom prst="rect">
            <a:avLst/>
          </a:prstGeom>
        </p:spPr>
      </p:pic>
      <p:pic>
        <p:nvPicPr>
          <p:cNvPr id="30" name="Picture 29"/>
          <p:cNvPicPr>
            <a:picLocks noChangeAspect="1"/>
          </p:cNvPicPr>
          <p:nvPr/>
        </p:nvPicPr>
        <p:blipFill>
          <a:blip r:embed="rId6">
            <a:biLevel thresh="50000"/>
          </a:blip>
          <a:stretch>
            <a:fillRect/>
          </a:stretch>
        </p:blipFill>
        <p:spPr>
          <a:xfrm>
            <a:off x="8830455" y="888118"/>
            <a:ext cx="495135" cy="651076"/>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6643" y="1828800"/>
            <a:ext cx="188584"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79613" y="2435272"/>
            <a:ext cx="256866" cy="31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6643" y="1828800"/>
            <a:ext cx="1147" cy="61351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7942" y="2013176"/>
            <a:ext cx="1608137" cy="542981"/>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Application VM</a:t>
            </a:r>
            <a:endParaRPr lang="en-US" sz="1400" dirty="0">
              <a:solidFill>
                <a:srgbClr val="00B0F0"/>
              </a:solidFill>
            </a:endParaRPr>
          </a:p>
        </p:txBody>
      </p:sp>
      <p:sp>
        <p:nvSpPr>
          <p:cNvPr id="60" name="TextBox 59"/>
          <p:cNvSpPr txBox="1"/>
          <p:nvPr/>
        </p:nvSpPr>
        <p:spPr>
          <a:xfrm>
            <a:off x="7406554" y="652576"/>
            <a:ext cx="2522537" cy="523220"/>
          </a:xfrm>
          <a:prstGeom prst="rect">
            <a:avLst/>
          </a:prstGeom>
          <a:noFill/>
        </p:spPr>
        <p:txBody>
          <a:bodyPr wrap="square" rtlCol="0">
            <a:spAutoFit/>
          </a:bodyPr>
          <a:lstStyle/>
          <a:p>
            <a:pPr algn="r" defTabSz="896386">
              <a:defRPr/>
            </a:pPr>
            <a:r>
              <a:rPr lang="en-US" sz="1400" kern="0" dirty="0">
                <a:solidFill>
                  <a:srgbClr val="00B0F0"/>
                </a:solidFill>
              </a:rPr>
              <a:t>Microsoft </a:t>
            </a:r>
            <a:r>
              <a:rPr lang="en-US" sz="1400" kern="0" dirty="0" smtClean="0">
                <a:solidFill>
                  <a:srgbClr val="00B0F0"/>
                </a:solidFill>
              </a:rPr>
              <a:t>SQL Server </a:t>
            </a:r>
          </a:p>
          <a:p>
            <a:pPr algn="r" defTabSz="896386">
              <a:defRPr/>
            </a:pPr>
            <a:r>
              <a:rPr lang="en-US" sz="1400" kern="0" dirty="0" smtClean="0">
                <a:solidFill>
                  <a:srgbClr val="00B0F0"/>
                </a:solidFill>
              </a:rPr>
              <a:t>VM</a:t>
            </a:r>
            <a:endParaRPr lang="en-US" sz="1400" kern="0" dirty="0">
              <a:solidFill>
                <a:srgbClr val="00B0F0"/>
              </a:solidFill>
            </a:endParaRPr>
          </a:p>
        </p:txBody>
      </p:sp>
      <p:cxnSp>
        <p:nvCxnSpPr>
          <p:cNvPr id="64" name="Straight Connector 63"/>
          <p:cNvCxnSpPr/>
          <p:nvPr/>
        </p:nvCxnSpPr>
        <p:spPr>
          <a:xfrm flipH="1">
            <a:off x="7693196" y="1520583"/>
            <a:ext cx="50262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3196" y="1520583"/>
            <a:ext cx="0" cy="3451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1203" y="1672510"/>
            <a:ext cx="2974616" cy="509532"/>
          </a:xfrm>
          <a:prstGeom prst="arc">
            <a:avLst>
              <a:gd name="adj1" fmla="val 11287506"/>
              <a:gd name="adj2" fmla="val 21162513"/>
            </a:avLst>
          </a:prstGeom>
          <a:ln>
            <a:solidFill>
              <a:schemeClr val="bg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551421" y="2013176"/>
            <a:ext cx="905089" cy="805771"/>
            <a:chOff x="10220208" y="3863854"/>
            <a:chExt cx="1047610" cy="932653"/>
          </a:xfrm>
        </p:grpSpPr>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0208" y="3863854"/>
              <a:ext cx="682900" cy="655693"/>
            </a:xfrm>
            <a:prstGeom prst="rect">
              <a:avLst/>
            </a:prstGeom>
            <a:solidFill>
              <a:schemeClr val="bg1">
                <a:lumMod val="95000"/>
              </a:schemeClr>
            </a:solidFill>
          </p:spPr>
        </p:pic>
        <p:pic>
          <p:nvPicPr>
            <p:cNvPr id="75" name="Picture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2518" y="3988414"/>
              <a:ext cx="682900" cy="655693"/>
            </a:xfrm>
            <a:prstGeom prst="rect">
              <a:avLst/>
            </a:prstGeom>
            <a:solidFill>
              <a:schemeClr val="bg1">
                <a:lumMod val="95000"/>
              </a:schemeClr>
            </a:solidFill>
          </p:spPr>
        </p:pic>
        <p:pic>
          <p:nvPicPr>
            <p:cNvPr id="76" name="Picture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84918" y="4140814"/>
              <a:ext cx="682900" cy="655693"/>
            </a:xfrm>
            <a:prstGeom prst="rect">
              <a:avLst/>
            </a:prstGeom>
            <a:solidFill>
              <a:schemeClr val="bg1">
                <a:lumMod val="95000"/>
              </a:schemeClr>
            </a:solidFill>
          </p:spPr>
        </p:pic>
      </p:grp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71782" y="4038303"/>
            <a:ext cx="576072" cy="576072"/>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8408" y="4038395"/>
            <a:ext cx="575980" cy="575980"/>
          </a:xfrm>
          <a:prstGeom prst="rect">
            <a:avLst/>
          </a:prstGeom>
        </p:spPr>
      </p:pic>
      <p:sp>
        <p:nvSpPr>
          <p:cNvPr id="86" name="TextBox 311"/>
          <p:cNvSpPr txBox="1"/>
          <p:nvPr/>
        </p:nvSpPr>
        <p:spPr>
          <a:xfrm>
            <a:off x="3845951" y="4575393"/>
            <a:ext cx="11084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PDF</a:t>
            </a:r>
            <a:endParaRPr lang="en-US" sz="1400" dirty="0">
              <a:solidFill>
                <a:srgbClr val="00B0F0"/>
              </a:solidFill>
            </a:endParaRPr>
          </a:p>
        </p:txBody>
      </p:sp>
      <p:sp>
        <p:nvSpPr>
          <p:cNvPr id="88" name="TextBox 311"/>
          <p:cNvSpPr txBox="1"/>
          <p:nvPr/>
        </p:nvSpPr>
        <p:spPr>
          <a:xfrm>
            <a:off x="4532160" y="4589415"/>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DOCX</a:t>
            </a:r>
            <a:endParaRPr lang="en-US" sz="1400" dirty="0">
              <a:solidFill>
                <a:srgbClr val="00B0F0"/>
              </a:solidFill>
            </a:endParaRPr>
          </a:p>
        </p:txBody>
      </p:sp>
      <p:sp>
        <p:nvSpPr>
          <p:cNvPr id="89" name="TextBox 311"/>
          <p:cNvSpPr txBox="1"/>
          <p:nvPr/>
        </p:nvSpPr>
        <p:spPr>
          <a:xfrm>
            <a:off x="5083495" y="4575393"/>
            <a:ext cx="1186321"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JPG</a:t>
            </a:r>
            <a:endParaRPr lang="en-US" sz="1400" dirty="0">
              <a:solidFill>
                <a:srgbClr val="00B0F0"/>
              </a:solidFill>
            </a:endParaRPr>
          </a:p>
        </p:txBody>
      </p:sp>
      <p:sp>
        <p:nvSpPr>
          <p:cNvPr id="91" name="TextBox 311"/>
          <p:cNvSpPr txBox="1"/>
          <p:nvPr/>
        </p:nvSpPr>
        <p:spPr>
          <a:xfrm>
            <a:off x="5819184" y="4558891"/>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VIDEO</a:t>
            </a:r>
            <a:endParaRPr lang="en-US" sz="1400" dirty="0">
              <a:solidFill>
                <a:srgbClr val="00B0F0"/>
              </a:solidFill>
            </a:endParaRPr>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888" y="4038395"/>
            <a:ext cx="575980" cy="575980"/>
          </a:xfrm>
          <a:prstGeom prst="rect">
            <a:avLst/>
          </a:prstGeom>
        </p:spPr>
      </p:pic>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0489" y="4039007"/>
            <a:ext cx="575980" cy="575980"/>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0318" y="4030710"/>
            <a:ext cx="575980" cy="575980"/>
          </a:xfrm>
          <a:prstGeom prst="rect">
            <a:avLst/>
          </a:prstGeom>
        </p:spPr>
      </p:pic>
      <p:sp>
        <p:nvSpPr>
          <p:cNvPr id="98" name="TextBox 311"/>
          <p:cNvSpPr txBox="1"/>
          <p:nvPr/>
        </p:nvSpPr>
        <p:spPr>
          <a:xfrm>
            <a:off x="6616212" y="4551993"/>
            <a:ext cx="1328296"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00" dirty="0" smtClean="0">
                <a:solidFill>
                  <a:srgbClr val="00B0F0"/>
                </a:solidFill>
              </a:rPr>
              <a:t>DB</a:t>
            </a:r>
            <a:endParaRPr lang="en-US" sz="1400" dirty="0">
              <a:solidFill>
                <a:srgbClr val="00B0F0"/>
              </a:solidFill>
            </a:endParaRPr>
          </a:p>
        </p:txBody>
      </p:sp>
      <p:sp>
        <p:nvSpPr>
          <p:cNvPr id="99" name="Arc 98"/>
          <p:cNvSpPr/>
          <p:nvPr/>
        </p:nvSpPr>
        <p:spPr>
          <a:xfrm rot="8666236">
            <a:off x="7355378" y="3061918"/>
            <a:ext cx="2883232" cy="940546"/>
          </a:xfrm>
          <a:prstGeom prst="arc">
            <a:avLst>
              <a:gd name="adj1" fmla="val 11568521"/>
              <a:gd name="adj2" fmla="val 21162513"/>
            </a:avLst>
          </a:prstGeom>
          <a:ln>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623304" y="2303116"/>
            <a:ext cx="1608137" cy="327538"/>
          </a:xfrm>
          <a:prstGeom prst="rect">
            <a:avLst/>
          </a:prstGeom>
          <a:noFill/>
        </p:spPr>
        <p:txBody>
          <a:bodyPr wrap="square" lIns="111012" tIns="55505" rIns="111012" bIns="5550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00" dirty="0" smtClean="0">
                <a:solidFill>
                  <a:srgbClr val="00B0F0"/>
                </a:solidFill>
              </a:rPr>
              <a:t>Storage</a:t>
            </a:r>
            <a:endParaRPr lang="en-US" sz="1400" dirty="0">
              <a:solidFill>
                <a:srgbClr val="00B0F0"/>
              </a:solidFill>
            </a:endParaRPr>
          </a:p>
        </p:txBody>
      </p:sp>
      <p:sp>
        <p:nvSpPr>
          <p:cNvPr id="116" name="Rectangle 115"/>
          <p:cNvSpPr/>
          <p:nvPr/>
        </p:nvSpPr>
        <p:spPr>
          <a:xfrm>
            <a:off x="8317857" y="3995282"/>
            <a:ext cx="2975943" cy="369332"/>
          </a:xfrm>
          <a:prstGeom prst="rect">
            <a:avLst/>
          </a:prstGeom>
        </p:spPr>
        <p:txBody>
          <a:bodyPr wrap="none">
            <a:spAutoFit/>
          </a:bodyPr>
          <a:lstStyle/>
          <a:p>
            <a:pPr lvl="1">
              <a:buClr>
                <a:schemeClr val="tx1"/>
              </a:buClr>
            </a:pPr>
            <a:r>
              <a:rPr lang="en-US" dirty="0">
                <a:solidFill>
                  <a:schemeClr val="bg1"/>
                </a:solidFill>
              </a:rPr>
              <a:t>key data inexpensively </a:t>
            </a:r>
          </a:p>
        </p:txBody>
      </p:sp>
    </p:spTree>
    <p:extLst>
      <p:ext uri="{BB962C8B-B14F-4D97-AF65-F5344CB8AC3E}">
        <p14:creationId xmlns:p14="http://schemas.microsoft.com/office/powerpoint/2010/main" val="166832537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415187" y="2430703"/>
            <a:ext cx="2705069" cy="3399366"/>
            <a:chOff x="8165905" y="2383769"/>
            <a:chExt cx="2760422" cy="3468927"/>
          </a:xfrm>
        </p:grpSpPr>
        <p:sp>
          <p:nvSpPr>
            <p:cNvPr id="30" name="TextBox 29"/>
            <p:cNvSpPr txBox="1"/>
            <p:nvPr/>
          </p:nvSpPr>
          <p:spPr>
            <a:xfrm>
              <a:off x="8165905" y="5058305"/>
              <a:ext cx="2760422"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17" name="Rectangle 16"/>
          <p:cNvSpPr/>
          <p:nvPr/>
        </p:nvSpPr>
        <p:spPr>
          <a:xfrm>
            <a:off x="1640538" y="1076251"/>
            <a:ext cx="8907750" cy="999711"/>
          </a:xfrm>
          <a:prstGeom prst="rect">
            <a:avLst/>
          </a:prstGeom>
        </p:spPr>
        <p:txBody>
          <a:bodyPr wrap="square">
            <a:spAutoFit/>
          </a:bodyPr>
          <a:lstStyle/>
          <a:p>
            <a:pPr algn="ctr" defTabSz="913856" fontAlgn="base">
              <a:lnSpc>
                <a:spcPct val="90000"/>
              </a:lnSpc>
              <a:spcBef>
                <a:spcPct val="0"/>
              </a:spcBef>
              <a:spcAft>
                <a:spcPct val="0"/>
              </a:spcAft>
              <a:defRPr/>
            </a:pP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282"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282"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282"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282" spc="-99"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1477115222"/>
      </p:ext>
    </p:extLst>
  </p:cSld>
  <p:clrMapOvr>
    <a:masterClrMapping/>
  </p:clrMapOvr>
  <mc:AlternateContent xmlns:mc="http://schemas.openxmlformats.org/markup-compatibility/2006" xmlns:p14="http://schemas.microsoft.com/office/powerpoint/2010/main">
    <mc:Choice Requires="p14">
      <p:transition p14:dur="400">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17"/>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250"/>
                                        <p:tgtEl>
                                          <p:spTgt spid="29"/>
                                        </p:tgtEl>
                                      </p:cBhvr>
                                    </p:animEffect>
                                  </p:childTnLst>
                                </p:cTn>
                              </p:par>
                              <p:par>
                                <p:cTn id="13" presetID="6" presetClass="emph" presetSubtype="0" accel="100000" autoRev="1" fill="hold" nodeType="withEffect">
                                  <p:stCondLst>
                                    <p:cond delay="250"/>
                                  </p:stCondLst>
                                  <p:childTnLst>
                                    <p:animScale>
                                      <p:cBhvr>
                                        <p:cTn id="14" dur="750" fill="hold"/>
                                        <p:tgtEl>
                                          <p:spTgt spid="29"/>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6" presetClass="emph" presetSubtype="0" accel="100000" autoRev="1" fill="hold" nodeType="withEffect">
                                  <p:stCondLst>
                                    <p:cond delay="350"/>
                                  </p:stCondLst>
                                  <p:childTnLst>
                                    <p:animScale>
                                      <p:cBhvr>
                                        <p:cTn id="19" dur="750" fill="hold"/>
                                        <p:tgtEl>
                                          <p:spTgt spid="4"/>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50"/>
                                        <p:tgtEl>
                                          <p:spTgt spid="3"/>
                                        </p:tgtEl>
                                      </p:cBhvr>
                                    </p:animEffect>
                                  </p:childTnLst>
                                </p:cTn>
                              </p:par>
                              <p:par>
                                <p:cTn id="23" presetID="6" presetClass="emph" presetSubtype="0" accel="100000" autoRev="1" fill="hold" nodeType="withEffect">
                                  <p:stCondLst>
                                    <p:cond delay="500"/>
                                  </p:stCondLst>
                                  <p:childTnLst>
                                    <p:animScale>
                                      <p:cBhvr>
                                        <p:cTn id="24" dur="750" fill="hold"/>
                                        <p:tgtEl>
                                          <p:spTgt spid="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858625" y="228600"/>
            <a:ext cx="4216987" cy="3923317"/>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39056" y="742355"/>
            <a:ext cx="4255861" cy="387526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4781" y="1019555"/>
            <a:ext cx="2133600" cy="28194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err="1" smtClean="0">
                <a:solidFill>
                  <a:srgbClr val="343434"/>
                </a:solidFill>
                <a:ea typeface="Segoe UI" pitchFamily="34" charset="0"/>
                <a:cs typeface="Segoe UI" pitchFamily="34" charset="0"/>
              </a:rPr>
              <a:t>HDInsight</a:t>
            </a:r>
            <a:endParaRPr lang="en-US" sz="1200" b="1" dirty="0" smtClean="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371600"/>
            <a:ext cx="780290" cy="780290"/>
          </a:xfrm>
          <a:prstGeom prst="rect">
            <a:avLst/>
          </a:prstGeom>
        </p:spPr>
      </p:pic>
      <p:grpSp>
        <p:nvGrpSpPr>
          <p:cNvPr id="16" name="Group 15"/>
          <p:cNvGrpSpPr/>
          <p:nvPr/>
        </p:nvGrpSpPr>
        <p:grpSpPr>
          <a:xfrm>
            <a:off x="5180012" y="2852732"/>
            <a:ext cx="1066800" cy="489365"/>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Results</a:t>
              </a:r>
            </a:p>
          </p:txBody>
        </p:sp>
      </p:grpSp>
      <p:grpSp>
        <p:nvGrpSpPr>
          <p:cNvPr id="14" name="Group 13"/>
          <p:cNvGrpSpPr/>
          <p:nvPr/>
        </p:nvGrpSpPr>
        <p:grpSpPr>
          <a:xfrm>
            <a:off x="5120514" y="2209762"/>
            <a:ext cx="1066800" cy="489365"/>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solidFill>
                    <a:srgbClr val="FFFFFF"/>
                  </a:solidFill>
                </a:rPr>
                <a:t>Process</a:t>
              </a:r>
            </a:p>
          </p:txBody>
        </p:sp>
      </p:grpSp>
      <p:cxnSp>
        <p:nvCxnSpPr>
          <p:cNvPr id="18" name="Straight Arrow Connector 17"/>
          <p:cNvCxnSpPr/>
          <p:nvPr/>
        </p:nvCxnSpPr>
        <p:spPr>
          <a:xfrm>
            <a:off x="5976805" y="3097414"/>
            <a:ext cx="1260607"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7990" y="1618771"/>
            <a:ext cx="1323093" cy="1772837"/>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b="1" dirty="0" smtClean="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80" tIns="146304" rIns="182880" bIns="146304" rtlCol="0">
              <a:spAutoFit/>
            </a:bodyPr>
            <a:lstStyle/>
            <a:p>
              <a:pPr algn="ctr">
                <a:lnSpc>
                  <a:spcPct val="90000"/>
                </a:lnSpc>
                <a:spcAft>
                  <a:spcPts val="600"/>
                </a:spcAft>
              </a:pPr>
              <a:r>
                <a:rPr lang="en-US" sz="1000" b="1" dirty="0" smtClean="0">
                  <a:gradFill>
                    <a:gsLst>
                      <a:gs pos="2917">
                        <a:srgbClr val="343434"/>
                      </a:gs>
                      <a:gs pos="30000">
                        <a:srgbClr val="343434"/>
                      </a:gs>
                    </a:gsLst>
                    <a:lin ang="5400000" scaled="0"/>
                  </a:gradFill>
                </a:rPr>
                <a:t>Visualization</a:t>
              </a:r>
              <a:r>
                <a:rPr lang="en-US" sz="1000" b="1" dirty="0">
                  <a:gradFill>
                    <a:gsLst>
                      <a:gs pos="2917">
                        <a:srgbClr val="343434"/>
                      </a:gs>
                      <a:gs pos="30000">
                        <a:srgbClr val="343434"/>
                      </a:gs>
                    </a:gsLst>
                    <a:lin ang="5400000" scaled="0"/>
                  </a:gradFill>
                </a:rPr>
                <a:t> </a:t>
              </a:r>
              <a:endParaRPr lang="en-US" sz="1000" b="1" dirty="0" smtClean="0">
                <a:gradFill>
                  <a:gsLst>
                    <a:gs pos="2917">
                      <a:srgbClr val="343434"/>
                    </a:gs>
                    <a:gs pos="30000">
                      <a:srgbClr val="343434"/>
                    </a:gs>
                  </a:gsLst>
                  <a:lin ang="5400000" scaled="0"/>
                </a:gradFill>
              </a:endParaRPr>
            </a:p>
            <a:p>
              <a:pPr algn="ctr">
                <a:lnSpc>
                  <a:spcPct val="90000"/>
                </a:lnSpc>
                <a:spcAft>
                  <a:spcPts val="600"/>
                </a:spcAft>
              </a:pPr>
              <a:r>
                <a:rPr lang="en-US" sz="1000" b="1" dirty="0" smtClean="0">
                  <a:gradFill>
                    <a:gsLst>
                      <a:gs pos="2917">
                        <a:srgbClr val="343434"/>
                      </a:gs>
                      <a:gs pos="30000">
                        <a:srgbClr val="343434"/>
                      </a:gs>
                    </a:gsLst>
                    <a:lin ang="5400000" scaled="0"/>
                  </a:gradFill>
                </a:rPr>
                <a:t>and reporting </a:t>
              </a:r>
            </a:p>
            <a:p>
              <a:pPr algn="ctr">
                <a:lnSpc>
                  <a:spcPct val="90000"/>
                </a:lnSpc>
                <a:spcAft>
                  <a:spcPts val="600"/>
                </a:spcAft>
              </a:pPr>
              <a:r>
                <a:rPr lang="en-US" sz="1000" b="1" dirty="0" smtClean="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286" y="2531851"/>
              <a:ext cx="780290" cy="780290"/>
            </a:xfrm>
            <a:prstGeom prst="rect">
              <a:avLst/>
            </a:prstGeom>
          </p:spPr>
        </p:pic>
      </p:grpSp>
      <p:sp>
        <p:nvSpPr>
          <p:cNvPr id="23" name="TextBox 22"/>
          <p:cNvSpPr txBox="1"/>
          <p:nvPr/>
        </p:nvSpPr>
        <p:spPr>
          <a:xfrm>
            <a:off x="6251284" y="2743200"/>
            <a:ext cx="88710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Output</a:t>
            </a:r>
          </a:p>
        </p:txBody>
      </p:sp>
      <p:cxnSp>
        <p:nvCxnSpPr>
          <p:cNvPr id="25" name="Straight Arrow Connector 24"/>
          <p:cNvCxnSpPr/>
          <p:nvPr/>
        </p:nvCxnSpPr>
        <p:spPr>
          <a:xfrm>
            <a:off x="2436812" y="2454444"/>
            <a:ext cx="2683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5396" y="2096032"/>
            <a:ext cx="758862"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smtClean="0">
                <a:gradFill>
                  <a:gsLst>
                    <a:gs pos="2917">
                      <a:srgbClr val="343434"/>
                    </a:gs>
                    <a:gs pos="30000">
                      <a:srgbClr val="343434"/>
                    </a:gs>
                  </a:gsLst>
                  <a:lin ang="5400000" scaled="0"/>
                </a:gradFill>
              </a:rPr>
              <a:t>Input</a:t>
            </a:r>
          </a:p>
        </p:txBody>
      </p:sp>
      <p:cxnSp>
        <p:nvCxnSpPr>
          <p:cNvPr id="40" name="Straight Arrow Connector 39"/>
          <p:cNvCxnSpPr/>
          <p:nvPr/>
        </p:nvCxnSpPr>
        <p:spPr>
          <a:xfrm>
            <a:off x="5589954" y="2606241"/>
            <a:ext cx="0" cy="384117"/>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0752" y="4722631"/>
            <a:ext cx="8424166" cy="369332"/>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6308" y="2089804"/>
            <a:ext cx="678901" cy="678901"/>
          </a:xfrm>
          <a:prstGeom prst="rect">
            <a:avLst/>
          </a:prstGeom>
          <a:solidFill>
            <a:schemeClr val="bg1"/>
          </a:solidFill>
        </p:spPr>
      </p:pic>
    </p:spTree>
    <p:extLst>
      <p:ext uri="{BB962C8B-B14F-4D97-AF65-F5344CB8AC3E}">
        <p14:creationId xmlns:p14="http://schemas.microsoft.com/office/powerpoint/2010/main" val="456342378"/>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7945" y="1043957"/>
            <a:ext cx="4191279" cy="231532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sp>
        <p:nvSpPr>
          <p:cNvPr id="82" name="Freeform 81"/>
          <p:cNvSpPr/>
          <p:nvPr/>
        </p:nvSpPr>
        <p:spPr bwMode="auto">
          <a:xfrm>
            <a:off x="2911195" y="2222758"/>
            <a:ext cx="2693697" cy="6280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83" name="Group 82"/>
          <p:cNvGrpSpPr/>
          <p:nvPr/>
        </p:nvGrpSpPr>
        <p:grpSpPr>
          <a:xfrm rot="900000">
            <a:off x="4168506" y="1826810"/>
            <a:ext cx="801928" cy="791897"/>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grpSp>
        <p:nvGrpSpPr>
          <p:cNvPr id="86" name="Group 85"/>
          <p:cNvGrpSpPr>
            <a:grpSpLocks noChangeAspect="1"/>
          </p:cNvGrpSpPr>
          <p:nvPr/>
        </p:nvGrpSpPr>
        <p:grpSpPr>
          <a:xfrm>
            <a:off x="4878812" y="3965912"/>
            <a:ext cx="2216091" cy="1263392"/>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3681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pic>
          <p:nvPicPr>
            <p:cNvPr id="92" name="Picture 91"/>
            <p:cNvPicPr>
              <a:picLocks noChangeAspect="1"/>
            </p:cNvPicPr>
            <p:nvPr/>
          </p:nvPicPr>
          <p:blipFill rotWithShape="1">
            <a:blip r:embed="rId3">
              <a:extLst>
                <a:ext uri="{28A0092B-C50C-407E-A947-70E740481C1C}">
                  <a14:useLocalDpi xmlns:a14="http://schemas.microsoft.com/office/drawing/2010/main" val="0"/>
                </a:ext>
              </a:extLst>
            </a:blip>
            <a:srcRect t="1" r="1947" b="8924"/>
            <a:stretch/>
          </p:blipFill>
          <p:spPr>
            <a:xfrm>
              <a:off x="4315866" y="5335070"/>
              <a:ext cx="704088" cy="502920"/>
            </a:xfrm>
            <a:prstGeom prst="rect">
              <a:avLst/>
            </a:prstGeom>
          </p:spPr>
        </p:pic>
        <p:pic>
          <p:nvPicPr>
            <p:cNvPr id="93" name="Picture 92"/>
            <p:cNvPicPr>
              <a:picLocks noChangeAspect="1"/>
            </p:cNvPicPr>
            <p:nvPr/>
          </p:nvPicPr>
          <p:blipFill rotWithShape="1">
            <a:blip r:embed="rId3">
              <a:extLst>
                <a:ext uri="{28A0092B-C50C-407E-A947-70E740481C1C}">
                  <a14:useLocalDpi xmlns:a14="http://schemas.microsoft.com/office/drawing/2010/main" val="0"/>
                </a:ext>
              </a:extLst>
            </a:blip>
            <a:srcRect l="2" r="59168" b="8924"/>
            <a:stretch/>
          </p:blipFill>
          <p:spPr>
            <a:xfrm>
              <a:off x="5222104" y="5466632"/>
              <a:ext cx="228600" cy="392115"/>
            </a:xfrm>
            <a:prstGeom prst="rect">
              <a:avLst/>
            </a:prstGeom>
          </p:spPr>
        </p:pic>
        <p:pic>
          <p:nvPicPr>
            <p:cNvPr id="94" name="Picture 93"/>
            <p:cNvPicPr>
              <a:picLocks noChangeAspect="1"/>
            </p:cNvPicPr>
            <p:nvPr/>
          </p:nvPicPr>
          <p:blipFill rotWithShape="1">
            <a:blip r:embed="rId3">
              <a:extLst>
                <a:ext uri="{28A0092B-C50C-407E-A947-70E740481C1C}">
                  <a14:useLocalDpi xmlns:a14="http://schemas.microsoft.com/office/drawing/2010/main" val="0"/>
                </a:ext>
              </a:extLst>
            </a:blip>
            <a:srcRect t="1" r="53472" b="8924"/>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a:solidFill>
                  <a:srgbClr val="505050"/>
                </a:solidFill>
              </a:endParaRPr>
            </a:p>
          </p:txBody>
        </p:sp>
      </p:grpSp>
      <p:sp>
        <p:nvSpPr>
          <p:cNvPr id="96" name="Freeform 95"/>
          <p:cNvSpPr/>
          <p:nvPr/>
        </p:nvSpPr>
        <p:spPr bwMode="auto">
          <a:xfrm flipH="1">
            <a:off x="9056605" y="1836272"/>
            <a:ext cx="182966" cy="197372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7" name="Freeform 96"/>
          <p:cNvSpPr/>
          <p:nvPr/>
        </p:nvSpPr>
        <p:spPr bwMode="auto">
          <a:xfrm flipH="1" flipV="1">
            <a:off x="6645802" y="2222758"/>
            <a:ext cx="2277117" cy="83818"/>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sp>
        <p:nvSpPr>
          <p:cNvPr id="98" name="Freeform 97"/>
          <p:cNvSpPr/>
          <p:nvPr/>
        </p:nvSpPr>
        <p:spPr bwMode="auto">
          <a:xfrm flipH="1" flipV="1">
            <a:off x="6399212" y="2031619"/>
            <a:ext cx="2561889" cy="457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99" name="Group 98"/>
          <p:cNvGrpSpPr/>
          <p:nvPr/>
        </p:nvGrpSpPr>
        <p:grpSpPr>
          <a:xfrm>
            <a:off x="9335075" y="714240"/>
            <a:ext cx="2598472" cy="3896089"/>
            <a:chOff x="9174813" y="1235154"/>
            <a:chExt cx="2598472" cy="3896089"/>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3" name="TextBox 66"/>
            <p:cNvSpPr txBox="1"/>
            <p:nvPr/>
          </p:nvSpPr>
          <p:spPr>
            <a:xfrm>
              <a:off x="9407750" y="2702551"/>
              <a:ext cx="1885342" cy="19389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SaaS</a:t>
              </a:r>
              <a:endParaRPr lang="en-US" sz="1400" spc="-50" dirty="0">
                <a:solidFill>
                  <a:srgbClr val="002060"/>
                </a:solidFill>
              </a:endParaRPr>
            </a:p>
          </p:txBody>
        </p:sp>
        <p:sp>
          <p:nvSpPr>
            <p:cNvPr id="104" name="TextBox 70"/>
            <p:cNvSpPr txBox="1"/>
            <p:nvPr/>
          </p:nvSpPr>
          <p:spPr>
            <a:xfrm>
              <a:off x="9296955" y="4743445"/>
              <a:ext cx="2106932" cy="387798"/>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Azure </a:t>
              </a:r>
              <a:r>
                <a:rPr lang="en-US" sz="1400" spc="-50" smtClean="0">
                  <a:solidFill>
                    <a:srgbClr val="002060"/>
                  </a:solidFill>
                </a:rPr>
                <a:t>App Service and </a:t>
              </a:r>
              <a:r>
                <a:rPr lang="en-US" sz="1400" spc="-50" dirty="0" smtClean="0">
                  <a:solidFill>
                    <a:srgbClr val="002060"/>
                  </a:solidFill>
                </a:rPr>
                <a:t>Non-MS </a:t>
              </a:r>
              <a:r>
                <a:rPr lang="en-US" sz="1400" spc="-50" dirty="0">
                  <a:solidFill>
                    <a:srgbClr val="002060"/>
                  </a:solidFill>
                </a:rPr>
                <a:t>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sz="1400">
                <a:solidFill>
                  <a:srgbClr val="505050"/>
                </a:solidFill>
              </a:endParaRPr>
            </a:p>
          </p:txBody>
        </p:sp>
        <p:sp>
          <p:nvSpPr>
            <p:cNvPr id="106" name="TextBox 146"/>
            <p:cNvSpPr txBox="1"/>
            <p:nvPr/>
          </p:nvSpPr>
          <p:spPr>
            <a:xfrm>
              <a:off x="9450055"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r>
                <a:rPr lang="en-US" sz="1050" dirty="0" smtClean="0">
                  <a:gradFill>
                    <a:gsLst>
                      <a:gs pos="11250">
                        <a:srgbClr val="EFEFEF">
                          <a:lumMod val="50000"/>
                        </a:srgbClr>
                      </a:gs>
                      <a:gs pos="34000">
                        <a:srgbClr val="EFEFEF">
                          <a:lumMod val="50000"/>
                        </a:srgbClr>
                      </a:gs>
                    </a:gsLst>
                    <a:lin ang="5400000" scaled="0"/>
                  </a:gradFill>
                </a:rPr>
                <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LOB apps</a:t>
              </a:r>
              <a:endParaRPr lang="en-US" sz="1050" dirty="0">
                <a:gradFill>
                  <a:gsLst>
                    <a:gs pos="11250">
                      <a:srgbClr val="EFEFEF">
                        <a:lumMod val="50000"/>
                      </a:srgbClr>
                    </a:gs>
                    <a:gs pos="34000">
                      <a:srgbClr val="EFEFEF">
                        <a:lumMod val="50000"/>
                      </a:srgbClr>
                    </a:gs>
                  </a:gsLst>
                  <a:lin ang="5400000" scaled="0"/>
                </a:gradFill>
              </a:endParaRP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10" name="TextBox 71"/>
            <p:cNvSpPr txBox="1"/>
            <p:nvPr/>
          </p:nvSpPr>
          <p:spPr>
            <a:xfrm>
              <a:off x="10350422" y="4223198"/>
              <a:ext cx="1195386" cy="25853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3038">
                <a:lnSpc>
                  <a:spcPct val="80000"/>
                </a:lnSpc>
                <a:buSzPct val="80000"/>
                <a:defRPr/>
              </a:pPr>
              <a:r>
                <a:rPr lang="en-US" sz="1050" dirty="0" smtClean="0">
                  <a:gradFill>
                    <a:gsLst>
                      <a:gs pos="11250">
                        <a:srgbClr val="EFEFEF">
                          <a:lumMod val="50000"/>
                        </a:srgbClr>
                      </a:gs>
                      <a:gs pos="34000">
                        <a:srgbClr val="EFEFEF">
                          <a:lumMod val="50000"/>
                        </a:srgbClr>
                      </a:gs>
                    </a:gsLst>
                    <a:lin ang="5400000" scaled="0"/>
                  </a:gradFill>
                </a:rPr>
                <a:t>ISV/CSV</a:t>
              </a:r>
              <a:br>
                <a:rPr lang="en-US" sz="1050" dirty="0" smtClean="0">
                  <a:gradFill>
                    <a:gsLst>
                      <a:gs pos="11250">
                        <a:srgbClr val="EFEFEF">
                          <a:lumMod val="50000"/>
                        </a:srgbClr>
                      </a:gs>
                      <a:gs pos="34000">
                        <a:srgbClr val="EFEFEF">
                          <a:lumMod val="50000"/>
                        </a:srgbClr>
                      </a:gs>
                    </a:gsLst>
                    <a:lin ang="5400000" scaled="0"/>
                  </a:gradFill>
                </a:rPr>
              </a:br>
              <a:r>
                <a:rPr lang="en-US" sz="1050" dirty="0" smtClean="0">
                  <a:gradFill>
                    <a:gsLst>
                      <a:gs pos="11250">
                        <a:srgbClr val="EFEFEF">
                          <a:lumMod val="50000"/>
                        </a:srgbClr>
                      </a:gs>
                      <a:gs pos="34000">
                        <a:srgbClr val="EFEFEF">
                          <a:lumMod val="50000"/>
                        </a:srgbClr>
                      </a:gs>
                    </a:gsLst>
                    <a:lin ang="5400000" scaled="0"/>
                  </a:gradFill>
                </a:rPr>
                <a:t>apps</a:t>
              </a:r>
              <a:endParaRPr lang="en-US" sz="1050" dirty="0">
                <a:gradFill>
                  <a:gsLst>
                    <a:gs pos="11250">
                      <a:srgbClr val="EFEFEF">
                        <a:lumMod val="50000"/>
                      </a:srgbClr>
                    </a:gs>
                    <a:gs pos="34000">
                      <a:srgbClr val="EFEFEF">
                        <a:lumMod val="50000"/>
                      </a:srgbClr>
                    </a:gs>
                  </a:gsLst>
                  <a:lin ang="5400000" scaled="0"/>
                </a:gradFill>
              </a:endParaRP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1600" spc="-50" dirty="0" smtClean="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5">
                <a:extLst>
                  <a:ext uri="{28A0092B-C50C-407E-A947-70E740481C1C}">
                    <a14:useLocalDpi xmlns:a14="http://schemas.microsoft.com/office/drawing/2010/main" val="0"/>
                  </a:ext>
                </a:extLst>
              </a:blip>
              <a:srcRect t="1475" b="67991"/>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5">
                <a:extLst>
                  <a:ext uri="{28A0092B-C50C-407E-A947-70E740481C1C}">
                    <a14:useLocalDpi xmlns:a14="http://schemas.microsoft.com/office/drawing/2010/main" val="0"/>
                  </a:ext>
                </a:extLst>
              </a:blip>
              <a:srcRect t="67186" b="1715"/>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5">
                <a:extLst>
                  <a:ext uri="{28A0092B-C50C-407E-A947-70E740481C1C}">
                    <a14:useLocalDpi xmlns:a14="http://schemas.microsoft.com/office/drawing/2010/main" val="0"/>
                  </a:ext>
                </a:extLst>
              </a:blip>
              <a:srcRect l="66903" t="32009" b="32814"/>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grpSp>
      <p:grpSp>
        <p:nvGrpSpPr>
          <p:cNvPr id="126" name="Group 125"/>
          <p:cNvGrpSpPr/>
          <p:nvPr/>
        </p:nvGrpSpPr>
        <p:grpSpPr>
          <a:xfrm>
            <a:off x="5155864" y="1520073"/>
            <a:ext cx="1742644" cy="1638834"/>
            <a:chOff x="4872551" y="2534458"/>
            <a:chExt cx="1742644" cy="1638834"/>
          </a:xfrm>
        </p:grpSpPr>
        <p:sp>
          <p:nvSpPr>
            <p:cNvPr id="127" name="Rectangle 126"/>
            <p:cNvSpPr/>
            <p:nvPr/>
          </p:nvSpPr>
          <p:spPr>
            <a:xfrm>
              <a:off x="4872551" y="3927071"/>
              <a:ext cx="1436292" cy="246221"/>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538" fontAlgn="base">
                <a:spcAft>
                  <a:spcPct val="0"/>
                </a:spcAft>
                <a:defRPr/>
              </a:pPr>
              <a:r>
                <a:rPr lang="en-US" sz="1600" dirty="0" smtClean="0">
                  <a:ln>
                    <a:solidFill>
                      <a:srgbClr val="FFFFFF">
                        <a:alpha val="0"/>
                      </a:srgbClr>
                    </a:solidFill>
                  </a:ln>
                  <a:solidFill>
                    <a:srgbClr val="000000"/>
                  </a:solidFill>
                  <a:latin typeface="Segoe"/>
                </a:rPr>
                <a:t>Active Directory</a:t>
              </a:r>
              <a:endParaRPr lang="en-US" sz="1600" dirty="0">
                <a:ln>
                  <a:solidFill>
                    <a:srgbClr val="FFFFFF">
                      <a:alpha val="0"/>
                    </a:srgbClr>
                  </a:solidFill>
                </a:ln>
                <a:solidFill>
                  <a:srgbClr val="000000"/>
                </a:solidFill>
                <a:latin typeface="Segoe"/>
              </a:endParaRP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a:solidFill>
                  <a:srgbClr val="505050"/>
                </a:solidFill>
              </a:endParaRPr>
            </a:p>
          </p:txBody>
        </p:sp>
      </p:grpSp>
      <p:sp>
        <p:nvSpPr>
          <p:cNvPr id="132" name="Freeform 131"/>
          <p:cNvSpPr/>
          <p:nvPr/>
        </p:nvSpPr>
        <p:spPr bwMode="auto">
          <a:xfrm>
            <a:off x="6170612" y="3392446"/>
            <a:ext cx="0" cy="800100"/>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03">
              <a:defRPr/>
            </a:pPr>
            <a:endParaRPr lang="en-US">
              <a:solidFill>
                <a:srgbClr val="EFEFEF"/>
              </a:solidFill>
            </a:endParaRPr>
          </a:p>
        </p:txBody>
      </p:sp>
      <p:grpSp>
        <p:nvGrpSpPr>
          <p:cNvPr id="145" name="Group 144"/>
          <p:cNvGrpSpPr/>
          <p:nvPr/>
        </p:nvGrpSpPr>
        <p:grpSpPr>
          <a:xfrm>
            <a:off x="396056" y="1547244"/>
            <a:ext cx="2444879" cy="1720268"/>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099" fontAlgn="base">
                  <a:lnSpc>
                    <a:spcPct val="90000"/>
                  </a:lnSpc>
                  <a:spcBef>
                    <a:spcPct val="0"/>
                  </a:spcBef>
                  <a:spcAft>
                    <a:spcPct val="0"/>
                  </a:spcAft>
                  <a:defRPr/>
                </a:pPr>
                <a:endParaRPr lang="en-US" sz="2000" spc="-50" dirty="0" smtClean="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72"/>
                <a:chOff x="888578" y="2805236"/>
                <a:chExt cx="1698924" cy="1264672"/>
              </a:xfrm>
              <a:grpFill/>
            </p:grpSpPr>
            <p:sp>
              <p:nvSpPr>
                <p:cNvPr id="150" name="Rectangle 149"/>
                <p:cNvSpPr/>
                <p:nvPr/>
              </p:nvSpPr>
              <p:spPr>
                <a:xfrm>
                  <a:off x="888578" y="3876009"/>
                  <a:ext cx="1698924" cy="193899"/>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9"/>
          <a:srcRect/>
          <a:stretch>
            <a:fillRect/>
          </a:stretch>
        </p:blipFill>
        <p:spPr bwMode="auto">
          <a:xfrm>
            <a:off x="9752087" y="1555070"/>
            <a:ext cx="463940" cy="320540"/>
          </a:xfrm>
          <a:prstGeom prst="rect">
            <a:avLst/>
          </a:prstGeom>
          <a:noFill/>
        </p:spPr>
      </p:pic>
      <p:pic>
        <p:nvPicPr>
          <p:cNvPr id="3078" name="Picture 6" descr="SA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38643" y="1583976"/>
            <a:ext cx="474477" cy="237239"/>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91717" y="1522251"/>
            <a:ext cx="296977" cy="296977"/>
          </a:xfrm>
          <a:prstGeom prst="rect">
            <a:avLst/>
          </a:prstGeom>
        </p:spPr>
      </p:pic>
      <p:pic>
        <p:nvPicPr>
          <p:cNvPr id="1036" name="Picture 10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69500" y="2785145"/>
            <a:ext cx="482367" cy="482367"/>
          </a:xfrm>
          <a:prstGeom prst="rect">
            <a:avLst/>
          </a:prstGeom>
        </p:spPr>
      </p:pic>
      <p:sp>
        <p:nvSpPr>
          <p:cNvPr id="1038" name="TextBox 1037"/>
          <p:cNvSpPr txBox="1"/>
          <p:nvPr/>
        </p:nvSpPr>
        <p:spPr>
          <a:xfrm>
            <a:off x="1762963" y="3698859"/>
            <a:ext cx="2296463" cy="1280351"/>
          </a:xfrm>
          <a:prstGeom prst="rect">
            <a:avLst/>
          </a:prstGeom>
          <a:solidFill>
            <a:srgbClr val="0075CC"/>
          </a:solidFill>
          <a:ln>
            <a:noFill/>
          </a:ln>
        </p:spPr>
        <p:txBody>
          <a:bodyPr wrap="none" lIns="182880" tIns="146304" rIns="182880" bIns="146304" rtlCol="0">
            <a:spAutoFit/>
          </a:bodyPr>
          <a:lstStyle/>
          <a:p>
            <a:pPr>
              <a:lnSpc>
                <a:spcPct val="90000"/>
              </a:lnSpc>
              <a:spcAft>
                <a:spcPts val="600"/>
              </a:spcAft>
            </a:pPr>
            <a:r>
              <a:rPr lang="en-US" sz="2000" dirty="0" smtClean="0">
                <a:solidFill>
                  <a:srgbClr val="FFFFFF"/>
                </a:solidFill>
              </a:rPr>
              <a:t>Synchronize and </a:t>
            </a:r>
          </a:p>
          <a:p>
            <a:pPr>
              <a:lnSpc>
                <a:spcPct val="90000"/>
              </a:lnSpc>
              <a:spcAft>
                <a:spcPts val="600"/>
              </a:spcAft>
            </a:pPr>
            <a:r>
              <a:rPr lang="en-US" sz="2000" dirty="0" smtClean="0">
                <a:solidFill>
                  <a:srgbClr val="FFFFFF"/>
                </a:solidFill>
              </a:rPr>
              <a:t>consolidate </a:t>
            </a:r>
          </a:p>
          <a:p>
            <a:pPr>
              <a:lnSpc>
                <a:spcPct val="90000"/>
              </a:lnSpc>
              <a:spcAft>
                <a:spcPts val="600"/>
              </a:spcAft>
            </a:pPr>
            <a:r>
              <a:rPr lang="en-US" sz="2000" dirty="0" smtClean="0">
                <a:solidFill>
                  <a:srgbClr val="FFFFFF"/>
                </a:solidFill>
              </a:rPr>
              <a:t>identities</a:t>
            </a:r>
            <a:endParaRPr lang="en-US" sz="2000" dirty="0">
              <a:solidFill>
                <a:srgbClr val="FFFFFF"/>
              </a:solidFill>
            </a:endParaRPr>
          </a:p>
        </p:txBody>
      </p:sp>
      <p:sp>
        <p:nvSpPr>
          <p:cNvPr id="164" name="Title 2"/>
          <p:cNvSpPr>
            <a:spLocks noGrp="1"/>
          </p:cNvSpPr>
          <p:nvPr>
            <p:ph type="title"/>
          </p:nvPr>
        </p:nvSpPr>
        <p:spPr>
          <a:xfrm>
            <a:off x="2517955" y="5576546"/>
            <a:ext cx="8066963" cy="917575"/>
          </a:xfrm>
        </p:spPr>
        <p:txBody>
          <a:bodyPr>
            <a:noAutofit/>
          </a:bodyPr>
          <a:lstStyle/>
          <a:p>
            <a:pPr algn="l"/>
            <a:r>
              <a:rPr lang="en-US" sz="4000" dirty="0">
                <a:solidFill>
                  <a:srgbClr val="92D050"/>
                </a:solidFill>
              </a:rPr>
              <a:t>Key Scenarios to get started with Microsoft Azure</a:t>
            </a:r>
          </a:p>
        </p:txBody>
      </p:sp>
      <p:sp>
        <p:nvSpPr>
          <p:cNvPr id="1040" name="TextBox 1039"/>
          <p:cNvSpPr txBox="1"/>
          <p:nvPr/>
        </p:nvSpPr>
        <p:spPr>
          <a:xfrm>
            <a:off x="274638" y="253988"/>
            <a:ext cx="4419351"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solidFill>
                  <a:srgbClr val="002060"/>
                </a:solidFill>
              </a:rPr>
              <a:t>Identity as a Service</a:t>
            </a:r>
          </a:p>
        </p:txBody>
      </p:sp>
    </p:spTree>
    <p:extLst>
      <p:ext uri="{BB962C8B-B14F-4D97-AF65-F5344CB8AC3E}">
        <p14:creationId xmlns:p14="http://schemas.microsoft.com/office/powerpoint/2010/main" val="2468706937"/>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6592" y="1468293"/>
            <a:ext cx="3533464" cy="2979738"/>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1612" y="1644029"/>
            <a:ext cx="1853882" cy="954107"/>
          </a:xfrm>
          <a:prstGeom prst="rect">
            <a:avLst/>
          </a:prstGeom>
          <a:noFill/>
        </p:spPr>
        <p:txBody>
          <a:bodyPr wrap="square" rtlCol="0">
            <a:spAutoFit/>
          </a:bodyPr>
          <a:lstStyle/>
          <a:p>
            <a:pPr defTabSz="896386">
              <a:defRPr/>
            </a:pPr>
            <a:r>
              <a:rPr lang="en-US" sz="1400" kern="0" dirty="0">
                <a:solidFill>
                  <a:srgbClr val="002060"/>
                </a:solidFill>
              </a:rPr>
              <a:t>Microsoft </a:t>
            </a:r>
            <a:endParaRPr lang="en-US" sz="1400" kern="0" dirty="0" smtClean="0">
              <a:solidFill>
                <a:srgbClr val="002060"/>
              </a:solidFill>
            </a:endParaRPr>
          </a:p>
          <a:p>
            <a:pPr defTabSz="896386">
              <a:defRPr/>
            </a:pPr>
            <a:r>
              <a:rPr lang="en-US" sz="1400" kern="0" dirty="0">
                <a:solidFill>
                  <a:srgbClr val="002060"/>
                </a:solidFill>
              </a:rPr>
              <a:t> </a:t>
            </a:r>
            <a:r>
              <a:rPr lang="en-US" sz="1400" kern="0" dirty="0" smtClean="0">
                <a:solidFill>
                  <a:srgbClr val="002060"/>
                </a:solidFill>
              </a:rPr>
              <a:t>    SQL </a:t>
            </a:r>
          </a:p>
          <a:p>
            <a:pPr defTabSz="896386">
              <a:defRPr/>
            </a:pPr>
            <a:r>
              <a:rPr lang="en-US" sz="1400" kern="0" dirty="0">
                <a:solidFill>
                  <a:srgbClr val="002060"/>
                </a:solidFill>
              </a:rPr>
              <a:t> </a:t>
            </a:r>
            <a:r>
              <a:rPr lang="en-US" sz="1400" kern="0" dirty="0" smtClean="0">
                <a:solidFill>
                  <a:srgbClr val="002060"/>
                </a:solidFill>
              </a:rPr>
              <a:t>      Server </a:t>
            </a:r>
          </a:p>
          <a:p>
            <a:pPr defTabSz="896386">
              <a:defRPr/>
            </a:pPr>
            <a:r>
              <a:rPr lang="en-US" sz="1400" kern="0" dirty="0" smtClean="0">
                <a:solidFill>
                  <a:srgbClr val="002060"/>
                </a:solidFill>
              </a:rPr>
              <a:t>      </a:t>
            </a:r>
            <a:endParaRPr lang="en-US" sz="1400" kern="0" dirty="0">
              <a:solidFill>
                <a:srgbClr val="002060"/>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793" y="1738469"/>
            <a:ext cx="780290" cy="780290"/>
          </a:xfrm>
          <a:prstGeom prst="rect">
            <a:avLst/>
          </a:prstGeom>
          <a:noFill/>
        </p:spPr>
      </p:pic>
      <p:grpSp>
        <p:nvGrpSpPr>
          <p:cNvPr id="21" name="Group 20"/>
          <p:cNvGrpSpPr/>
          <p:nvPr/>
        </p:nvGrpSpPr>
        <p:grpSpPr>
          <a:xfrm>
            <a:off x="2279668" y="1738469"/>
            <a:ext cx="780290" cy="897410"/>
            <a:chOff x="5693588" y="1828800"/>
            <a:chExt cx="780290" cy="897410"/>
          </a:xfrm>
        </p:grpSpPr>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746" y="3270718"/>
            <a:ext cx="780290" cy="780290"/>
          </a:xfrm>
          <a:prstGeom prst="rect">
            <a:avLst/>
          </a:prstGeom>
          <a:noFill/>
        </p:spPr>
      </p:pic>
      <p:grpSp>
        <p:nvGrpSpPr>
          <p:cNvPr id="20" name="Group 19"/>
          <p:cNvGrpSpPr/>
          <p:nvPr/>
        </p:nvGrpSpPr>
        <p:grpSpPr>
          <a:xfrm>
            <a:off x="2359468" y="3270718"/>
            <a:ext cx="763586" cy="903418"/>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589" y="3709640"/>
            <a:ext cx="293869" cy="352642"/>
          </a:xfrm>
          <a:prstGeom prst="rect">
            <a:avLst/>
          </a:prstGeom>
        </p:spPr>
      </p:pic>
      <p:grpSp>
        <p:nvGrpSpPr>
          <p:cNvPr id="22" name="Group 21"/>
          <p:cNvGrpSpPr>
            <a:grpSpLocks noChangeAspect="1"/>
          </p:cNvGrpSpPr>
          <p:nvPr/>
        </p:nvGrpSpPr>
        <p:grpSpPr>
          <a:xfrm>
            <a:off x="736164" y="2120064"/>
            <a:ext cx="372582" cy="404332"/>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19" tIns="44809" rIns="89619" bIns="44809"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859"/>
              <a:endParaRPr lang="en-US" sz="1764">
                <a:solidFill>
                  <a:srgbClr val="505050"/>
                </a:solidFill>
              </a:endParaRPr>
            </a:p>
          </p:txBody>
        </p:sp>
      </p:grpSp>
      <p:sp>
        <p:nvSpPr>
          <p:cNvPr id="85" name="TextBox 77"/>
          <p:cNvSpPr txBox="1"/>
          <p:nvPr/>
        </p:nvSpPr>
        <p:spPr>
          <a:xfrm>
            <a:off x="1127548" y="2548599"/>
            <a:ext cx="510540"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099" fontAlgn="base">
              <a:lnSpc>
                <a:spcPct val="90000"/>
              </a:lnSpc>
              <a:spcBef>
                <a:spcPct val="0"/>
              </a:spcBef>
              <a:spcAft>
                <a:spcPct val="0"/>
              </a:spcAft>
              <a:buSzPct val="80000"/>
              <a:defRPr/>
            </a:pPr>
            <a:r>
              <a:rPr lang="en-US" sz="1400" spc="-50" dirty="0" smtClean="0">
                <a:solidFill>
                  <a:srgbClr val="002060"/>
                </a:solidFill>
              </a:rPr>
              <a:t>IIS</a:t>
            </a:r>
            <a:endParaRPr lang="en-US" sz="1400" spc="-50" dirty="0">
              <a:solidFill>
                <a:srgbClr val="002060"/>
              </a:solidFill>
            </a:endParaRPr>
          </a:p>
        </p:txBody>
      </p:sp>
      <p:cxnSp>
        <p:nvCxnSpPr>
          <p:cNvPr id="25" name="Straight Connector 24"/>
          <p:cNvCxnSpPr/>
          <p:nvPr/>
        </p:nvCxnSpPr>
        <p:spPr>
          <a:xfrm>
            <a:off x="1629628" y="2011031"/>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38088" y="3534056"/>
            <a:ext cx="70779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18422" y="3190655"/>
            <a:ext cx="711275" cy="307777"/>
          </a:xfrm>
          <a:prstGeom prst="rect">
            <a:avLst/>
          </a:prstGeom>
          <a:noFill/>
        </p:spPr>
        <p:txBody>
          <a:bodyPr wrap="square" rtlCol="0">
            <a:spAutoFit/>
          </a:bodyPr>
          <a:lstStyle/>
          <a:p>
            <a:pPr defTabSz="896386">
              <a:defRPr/>
            </a:pPr>
            <a:r>
              <a:rPr lang="en-US" sz="1400" kern="0" dirty="0" err="1" smtClean="0">
                <a:solidFill>
                  <a:srgbClr val="002060"/>
                </a:solidFill>
              </a:rPr>
              <a:t>MySql</a:t>
            </a:r>
            <a:r>
              <a:rPr lang="en-US" sz="1400" kern="0" dirty="0" smtClean="0">
                <a:solidFill>
                  <a:srgbClr val="002060"/>
                </a:solidFill>
              </a:rPr>
              <a:t> </a:t>
            </a:r>
            <a:endParaRPr lang="en-US" sz="1400" kern="0" dirty="0">
              <a:solidFill>
                <a:srgbClr val="002060"/>
              </a:solidFill>
            </a:endParaRPr>
          </a:p>
        </p:txBody>
      </p:sp>
      <p:grpSp>
        <p:nvGrpSpPr>
          <p:cNvPr id="34" name="Group 33"/>
          <p:cNvGrpSpPr>
            <a:grpSpLocks noChangeAspect="1"/>
          </p:cNvGrpSpPr>
          <p:nvPr/>
        </p:nvGrpSpPr>
        <p:grpSpPr>
          <a:xfrm>
            <a:off x="6180133" y="1267815"/>
            <a:ext cx="5705479" cy="3151785"/>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03">
                <a:defRPr/>
              </a:pPr>
              <a:endParaRPr lang="en-US" dirty="0">
                <a:solidFill>
                  <a:srgbClr val="505050"/>
                </a:solidFill>
              </a:endParaRPr>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pic>
          <p:nvPicPr>
            <p:cNvPr id="107" name="Picture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352" y="3664112"/>
            <a:ext cx="356616" cy="4436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0812" y="478639"/>
            <a:ext cx="833438" cy="98497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899101" y="770753"/>
            <a:ext cx="1619458" cy="523220"/>
          </a:xfrm>
          <a:prstGeom prst="rect">
            <a:avLst/>
          </a:prstGeom>
          <a:noFill/>
        </p:spPr>
        <p:txBody>
          <a:bodyPr wrap="square" rtlCol="0">
            <a:spAutoFit/>
          </a:bodyPr>
          <a:lstStyle/>
          <a:p>
            <a:pPr defTabSz="896386">
              <a:defRPr/>
            </a:pPr>
            <a:r>
              <a:rPr lang="en-US" sz="1400" kern="0" dirty="0" smtClean="0">
                <a:solidFill>
                  <a:srgbClr val="002060"/>
                </a:solidFill>
              </a:rPr>
              <a:t>On-premises /</a:t>
            </a:r>
          </a:p>
          <a:p>
            <a:pPr defTabSz="896386">
              <a:defRPr/>
            </a:pPr>
            <a:r>
              <a:rPr lang="en-US" sz="1400" kern="0" dirty="0" smtClean="0">
                <a:solidFill>
                  <a:srgbClr val="002060"/>
                </a:solidFill>
              </a:rPr>
              <a:t>Hosting Services</a:t>
            </a:r>
            <a:endParaRPr lang="en-US" sz="1400" kern="0" dirty="0">
              <a:solidFill>
                <a:srgbClr val="002060"/>
              </a:solidFill>
            </a:endParaRPr>
          </a:p>
        </p:txBody>
      </p:sp>
      <p:sp>
        <p:nvSpPr>
          <p:cNvPr id="218" name="Circular Arrow 217"/>
          <p:cNvSpPr>
            <a:spLocks/>
          </p:cNvSpPr>
          <p:nvPr/>
        </p:nvSpPr>
        <p:spPr bwMode="auto">
          <a:xfrm>
            <a:off x="1301404" y="824219"/>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0492" y="1120809"/>
            <a:ext cx="1989882" cy="523220"/>
          </a:xfrm>
          <a:prstGeom prst="rect">
            <a:avLst/>
          </a:prstGeom>
          <a:noFill/>
        </p:spPr>
        <p:txBody>
          <a:bodyPr wrap="square" rtlCol="0">
            <a:spAutoFit/>
          </a:bodyPr>
          <a:lstStyle/>
          <a:p>
            <a:pPr defTabSz="896386">
              <a:defRPr/>
            </a:pPr>
            <a:r>
              <a:rPr lang="en-US" sz="1400" kern="0" dirty="0" smtClean="0">
                <a:solidFill>
                  <a:srgbClr val="002060"/>
                </a:solidFill>
              </a:rPr>
              <a:t>IIS/SQL Server Based </a:t>
            </a:r>
          </a:p>
          <a:p>
            <a:pPr defTabSz="896386">
              <a:defRPr/>
            </a:pPr>
            <a:r>
              <a:rPr lang="en-US" sz="1400" kern="0" dirty="0" smtClean="0">
                <a:solidFill>
                  <a:srgbClr val="002060"/>
                </a:solidFill>
              </a:rPr>
              <a:t>Web Apps </a:t>
            </a:r>
            <a:endParaRPr lang="en-US" sz="1400" kern="0" dirty="0">
              <a:solidFill>
                <a:srgbClr val="002060"/>
              </a:solidFill>
            </a:endParaRPr>
          </a:p>
        </p:txBody>
      </p:sp>
      <p:sp>
        <p:nvSpPr>
          <p:cNvPr id="46" name="Rectangle 45"/>
          <p:cNvSpPr/>
          <p:nvPr/>
        </p:nvSpPr>
        <p:spPr>
          <a:xfrm>
            <a:off x="1715858" y="4750595"/>
            <a:ext cx="9042732" cy="369332"/>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674124" y="2772460"/>
            <a:ext cx="2522372"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367"/>
            <a:r>
              <a:rPr lang="en-US" sz="2745"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18422" y="5435490"/>
            <a:ext cx="8066963" cy="91757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00" dirty="0" smtClean="0"/>
              <a:t>Key Scenarios to get started with Microsoft Azure</a:t>
            </a:r>
            <a:endParaRPr lang="en-US" sz="4000" dirty="0"/>
          </a:p>
        </p:txBody>
      </p:sp>
      <p:sp>
        <p:nvSpPr>
          <p:cNvPr id="49" name="Circular Arrow 48"/>
          <p:cNvSpPr>
            <a:spLocks/>
          </p:cNvSpPr>
          <p:nvPr/>
        </p:nvSpPr>
        <p:spPr bwMode="auto">
          <a:xfrm>
            <a:off x="1316499" y="2283594"/>
            <a:ext cx="7187739" cy="3926376"/>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6950" y="2548561"/>
            <a:ext cx="1885636" cy="523220"/>
          </a:xfrm>
          <a:prstGeom prst="rect">
            <a:avLst/>
          </a:prstGeom>
          <a:noFill/>
        </p:spPr>
        <p:txBody>
          <a:bodyPr wrap="square" rtlCol="0">
            <a:spAutoFit/>
          </a:bodyPr>
          <a:lstStyle/>
          <a:p>
            <a:pPr defTabSz="896386">
              <a:defRPr/>
            </a:pPr>
            <a:r>
              <a:rPr lang="en-US" sz="1400" kern="0" dirty="0" smtClean="0">
                <a:solidFill>
                  <a:srgbClr val="002060"/>
                </a:solidFill>
              </a:rPr>
              <a:t>Non-IIS Open Source </a:t>
            </a:r>
          </a:p>
          <a:p>
            <a:pPr defTabSz="896386">
              <a:defRPr/>
            </a:pPr>
            <a:r>
              <a:rPr lang="en-US" sz="1400" kern="0" dirty="0" smtClean="0">
                <a:solidFill>
                  <a:srgbClr val="002060"/>
                </a:solidFill>
              </a:rPr>
              <a:t>Web Apps</a:t>
            </a:r>
            <a:endParaRPr lang="en-US" sz="1400" kern="0" dirty="0">
              <a:solidFill>
                <a:srgbClr val="002060"/>
              </a:solidFill>
            </a:endParaRPr>
          </a:p>
        </p:txBody>
      </p:sp>
    </p:spTree>
    <p:extLst>
      <p:ext uri="{BB962C8B-B14F-4D97-AF65-F5344CB8AC3E}">
        <p14:creationId xmlns:p14="http://schemas.microsoft.com/office/powerpoint/2010/main" val="315414055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a:t>Design for Cloud</a:t>
            </a:r>
            <a:endParaRPr lang="en-US" dirty="0"/>
          </a:p>
        </p:txBody>
      </p:sp>
    </p:spTree>
    <p:extLst>
      <p:ext uri="{BB962C8B-B14F-4D97-AF65-F5344CB8AC3E}">
        <p14:creationId xmlns:p14="http://schemas.microsoft.com/office/powerpoint/2010/main" val="25577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6986" y="638902"/>
            <a:ext cx="11031838" cy="2386978"/>
          </a:xfrm>
          <a:prstGeom prst="rect">
            <a:avLst/>
          </a:prstGeom>
        </p:spPr>
        <p:txBody>
          <a:bodyPr>
            <a:normAutofit/>
          </a:bodyPr>
          <a:lstStyle/>
          <a:p>
            <a:r>
              <a:rPr lang="en-US" altLang="zh-CN" sz="6598" dirty="0"/>
              <a:t>A different mindset</a:t>
            </a:r>
            <a:endParaRPr lang="en-US" sz="6598" dirty="0"/>
          </a:p>
        </p:txBody>
      </p:sp>
      <p:sp>
        <p:nvSpPr>
          <p:cNvPr id="6" name="Subtitle 5"/>
          <p:cNvSpPr>
            <a:spLocks noGrp="1"/>
          </p:cNvSpPr>
          <p:nvPr>
            <p:ph type="subTitle" idx="4294967295"/>
          </p:nvPr>
        </p:nvSpPr>
        <p:spPr>
          <a:xfrm>
            <a:off x="1156986" y="3359168"/>
            <a:ext cx="11031838" cy="3212263"/>
          </a:xfrm>
          <a:prstGeom prst="rect">
            <a:avLst/>
          </a:prstGeom>
        </p:spPr>
        <p:txBody>
          <a:bodyPr>
            <a:noAutofit/>
          </a:bodyPr>
          <a:lstStyle/>
          <a:p>
            <a:pPr marL="0" indent="0">
              <a:buNone/>
            </a:pPr>
            <a:r>
              <a:rPr lang="en-US" sz="3999" dirty="0">
                <a:solidFill>
                  <a:srgbClr val="92D050"/>
                </a:solidFill>
                <a:sym typeface="Wingdings" panose="05000000000000000000" pitchFamily="2" charset="2"/>
              </a:rPr>
              <a:t> </a:t>
            </a:r>
            <a:r>
              <a:rPr lang="en-US" altLang="zh-CN" sz="3999" dirty="0">
                <a:sym typeface="Wingdings" panose="05000000000000000000" pitchFamily="2" charset="2"/>
              </a:rPr>
              <a:t>Embracing errors</a:t>
            </a:r>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D</a:t>
            </a:r>
            <a:r>
              <a:rPr lang="en-US" altLang="zh-CN" sz="3999" dirty="0">
                <a:sym typeface="Wingdings" panose="05000000000000000000" pitchFamily="2" charset="2"/>
              </a:rPr>
              <a:t>esign for availability, reliability, scalability</a:t>
            </a:r>
            <a:endParaRPr lang="en-US" sz="3999" dirty="0"/>
          </a:p>
          <a:p>
            <a:pPr marL="0" indent="0">
              <a:buNone/>
            </a:pPr>
            <a:r>
              <a:rPr lang="en-US" sz="3999" dirty="0">
                <a:solidFill>
                  <a:srgbClr val="92D050"/>
                </a:solidFill>
                <a:sym typeface="Wingdings" panose="05000000000000000000" pitchFamily="2" charset="2"/>
              </a:rPr>
              <a:t> </a:t>
            </a:r>
            <a:r>
              <a:rPr lang="en-US" sz="3999" dirty="0">
                <a:sym typeface="Wingdings" panose="05000000000000000000" pitchFamily="2" charset="2"/>
              </a:rPr>
              <a:t>Performance</a:t>
            </a:r>
            <a:endParaRPr lang="en-US" sz="3999" dirty="0"/>
          </a:p>
          <a:p>
            <a:endParaRPr lang="en-US" sz="3999" dirty="0"/>
          </a:p>
        </p:txBody>
      </p:sp>
    </p:spTree>
    <p:extLst>
      <p:ext uri="{BB962C8B-B14F-4D97-AF65-F5344CB8AC3E}">
        <p14:creationId xmlns:p14="http://schemas.microsoft.com/office/powerpoint/2010/main" val="161894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4832067" y="872512"/>
            <a:ext cx="4842813" cy="3014377"/>
          </a:xfrm>
          <a:prstGeom prst="rect">
            <a:avLst/>
          </a:prstGeom>
          <a:solidFill>
            <a:srgbClr val="F15A29"/>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defTabSz="914126"/>
            <a:endParaRPr lang="en-US" sz="1799" kern="0">
              <a:solidFill>
                <a:schemeClr val="bg1"/>
              </a:solidFill>
            </a:endParaRPr>
          </a:p>
        </p:txBody>
      </p:sp>
      <p:pic>
        <p:nvPicPr>
          <p:cNvPr id="25" name="Picture 24"/>
          <p:cNvPicPr>
            <a:picLocks noChangeAspect="1"/>
          </p:cNvPicPr>
          <p:nvPr/>
        </p:nvPicPr>
        <p:blipFill>
          <a:blip r:embed="rId3">
            <a:biLevel thresh="50000"/>
          </a:blip>
          <a:stretch>
            <a:fillRect/>
          </a:stretch>
        </p:blipFill>
        <p:spPr>
          <a:xfrm>
            <a:off x="8214566" y="2965357"/>
            <a:ext cx="666130" cy="561887"/>
          </a:xfrm>
          <a:prstGeom prst="rect">
            <a:avLst/>
          </a:prstGeom>
        </p:spPr>
      </p:pic>
      <p:grpSp>
        <p:nvGrpSpPr>
          <p:cNvPr id="93" name="Group 92"/>
          <p:cNvGrpSpPr/>
          <p:nvPr/>
        </p:nvGrpSpPr>
        <p:grpSpPr>
          <a:xfrm>
            <a:off x="7405846" y="2672252"/>
            <a:ext cx="808720" cy="574048"/>
            <a:chOff x="7407775" y="2672055"/>
            <a:chExt cx="808931" cy="574198"/>
          </a:xfrm>
        </p:grpSpPr>
        <p:cxnSp>
          <p:nvCxnSpPr>
            <p:cNvPr id="31" name="Straight Connector 30"/>
            <p:cNvCxnSpPr>
              <a:stCxn id="21" idx="3"/>
              <a:endCxn id="24" idx="1"/>
            </p:cNvCxnSpPr>
            <p:nvPr/>
          </p:nvCxnSpPr>
          <p:spPr>
            <a:xfrm flipV="1">
              <a:off x="7407775" y="2672055"/>
              <a:ext cx="808931" cy="306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3"/>
              <a:endCxn id="25" idx="1"/>
            </p:cNvCxnSpPr>
            <p:nvPr/>
          </p:nvCxnSpPr>
          <p:spPr>
            <a:xfrm>
              <a:off x="7407775" y="2978375"/>
              <a:ext cx="808931" cy="267878"/>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5" name="Straight Connector 34"/>
          <p:cNvCxnSpPr>
            <a:stCxn id="19" idx="3"/>
            <a:endCxn id="21" idx="1"/>
          </p:cNvCxnSpPr>
          <p:nvPr/>
        </p:nvCxnSpPr>
        <p:spPr>
          <a:xfrm flipV="1">
            <a:off x="5866615" y="2978493"/>
            <a:ext cx="963007"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8" idx="3"/>
            <a:endCxn id="20" idx="1"/>
          </p:cNvCxnSpPr>
          <p:nvPr/>
        </p:nvCxnSpPr>
        <p:spPr>
          <a:xfrm>
            <a:off x="3751297" y="3735677"/>
            <a:ext cx="1553149" cy="809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3"/>
            <a:endCxn id="19" idx="1"/>
          </p:cNvCxnSpPr>
          <p:nvPr/>
        </p:nvCxnSpPr>
        <p:spPr>
          <a:xfrm flipV="1">
            <a:off x="3751297" y="2978493"/>
            <a:ext cx="1553150" cy="7571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1"/>
            <a:endCxn id="16" idx="3"/>
          </p:cNvCxnSpPr>
          <p:nvPr/>
        </p:nvCxnSpPr>
        <p:spPr>
          <a:xfrm flipH="1" flipV="1">
            <a:off x="2645603" y="3735676"/>
            <a:ext cx="570850"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a:off x="5585532" y="1747033"/>
            <a:ext cx="1865268" cy="994100"/>
            <a:chOff x="5586987" y="1746594"/>
            <a:chExt cx="1865754" cy="994359"/>
          </a:xfrm>
        </p:grpSpPr>
        <p:cxnSp>
          <p:nvCxnSpPr>
            <p:cNvPr id="46" name="Straight Connector 45"/>
            <p:cNvCxnSpPr>
              <a:stCxn id="19" idx="0"/>
              <a:endCxn id="30" idx="1"/>
            </p:cNvCxnSpPr>
            <p:nvPr/>
          </p:nvCxnSpPr>
          <p:spPr>
            <a:xfrm flipV="1">
              <a:off x="5586987" y="1746594"/>
              <a:ext cx="1616165" cy="95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0" idx="2"/>
              <a:endCxn id="21" idx="0"/>
            </p:cNvCxnSpPr>
            <p:nvPr/>
          </p:nvCxnSpPr>
          <p:spPr>
            <a:xfrm flipH="1">
              <a:off x="7119589" y="2032699"/>
              <a:ext cx="333152" cy="70825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5585531" y="4545091"/>
            <a:ext cx="1244092" cy="1122860"/>
            <a:chOff x="5586986" y="4545382"/>
            <a:chExt cx="1244416" cy="1123152"/>
          </a:xfrm>
        </p:grpSpPr>
        <p:cxnSp>
          <p:nvCxnSpPr>
            <p:cNvPr id="58" name="Straight Connector 57"/>
            <p:cNvCxnSpPr>
              <a:stCxn id="29" idx="0"/>
              <a:endCxn id="20" idx="2"/>
            </p:cNvCxnSpPr>
            <p:nvPr/>
          </p:nvCxnSpPr>
          <p:spPr>
            <a:xfrm flipH="1" flipV="1">
              <a:off x="5586986" y="4824702"/>
              <a:ext cx="692676" cy="843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9" idx="0"/>
              <a:endCxn id="22" idx="1"/>
            </p:cNvCxnSpPr>
            <p:nvPr/>
          </p:nvCxnSpPr>
          <p:spPr>
            <a:xfrm flipV="1">
              <a:off x="6279662" y="4545382"/>
              <a:ext cx="551740" cy="11231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9" name="Group 98"/>
          <p:cNvGrpSpPr/>
          <p:nvPr/>
        </p:nvGrpSpPr>
        <p:grpSpPr>
          <a:xfrm>
            <a:off x="4075984" y="1992129"/>
            <a:ext cx="3041751" cy="749004"/>
            <a:chOff x="4077046" y="1991754"/>
            <a:chExt cx="3042543" cy="749199"/>
          </a:xfrm>
        </p:grpSpPr>
        <p:cxnSp>
          <p:nvCxnSpPr>
            <p:cNvPr id="67" name="Straight Connector 66"/>
            <p:cNvCxnSpPr>
              <a:stCxn id="27" idx="2"/>
              <a:endCxn id="19" idx="0"/>
            </p:cNvCxnSpPr>
            <p:nvPr/>
          </p:nvCxnSpPr>
          <p:spPr>
            <a:xfrm>
              <a:off x="4077046" y="1991754"/>
              <a:ext cx="1509941" cy="7073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7" idx="2"/>
              <a:endCxn id="21" idx="0"/>
            </p:cNvCxnSpPr>
            <p:nvPr/>
          </p:nvCxnSpPr>
          <p:spPr>
            <a:xfrm>
              <a:off x="4077046" y="1991754"/>
              <a:ext cx="3042543" cy="74919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78" name="Elbow Connector 77"/>
          <p:cNvCxnSpPr>
            <a:stCxn id="24" idx="3"/>
            <a:endCxn id="23" idx="3"/>
          </p:cNvCxnSpPr>
          <p:nvPr/>
        </p:nvCxnSpPr>
        <p:spPr>
          <a:xfrm>
            <a:off x="8767622" y="2672252"/>
            <a:ext cx="116398" cy="1580582"/>
          </a:xfrm>
          <a:prstGeom prst="bentConnector3">
            <a:avLst>
              <a:gd name="adj1" fmla="val 296345"/>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25" idx="2"/>
            <a:endCxn id="79" idx="1"/>
          </p:cNvCxnSpPr>
          <p:nvPr/>
        </p:nvCxnSpPr>
        <p:spPr>
          <a:xfrm>
            <a:off x="8547631" y="3527244"/>
            <a:ext cx="2420248" cy="1297095"/>
          </a:xfrm>
          <a:prstGeom prst="line">
            <a:avLst/>
          </a:prstGeom>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828660" y="3462623"/>
            <a:ext cx="2261025" cy="899807"/>
            <a:chOff x="828876" y="3462631"/>
            <a:chExt cx="2261614" cy="900041"/>
          </a:xfrm>
        </p:grpSpPr>
        <p:pic>
          <p:nvPicPr>
            <p:cNvPr id="16" name="Picture 15"/>
            <p:cNvPicPr>
              <a:picLocks noChangeAspect="1"/>
            </p:cNvPicPr>
            <p:nvPr/>
          </p:nvPicPr>
          <p:blipFill>
            <a:blip r:embed="rId4">
              <a:biLevel thresh="25000"/>
            </a:blip>
            <a:stretch>
              <a:fillRect/>
            </a:stretch>
          </p:blipFill>
          <p:spPr>
            <a:xfrm>
              <a:off x="1915282" y="3498333"/>
              <a:ext cx="731010" cy="474843"/>
            </a:xfrm>
            <a:prstGeom prst="rect">
              <a:avLst/>
            </a:prstGeom>
          </p:spPr>
        </p:pic>
        <p:pic>
          <p:nvPicPr>
            <p:cNvPr id="17" name="Picture 16"/>
            <p:cNvPicPr>
              <a:picLocks noChangeAspect="1"/>
            </p:cNvPicPr>
            <p:nvPr/>
          </p:nvPicPr>
          <p:blipFill>
            <a:blip r:embed="rId5">
              <a:biLevel thresh="25000"/>
            </a:blip>
            <a:stretch>
              <a:fillRect/>
            </a:stretch>
          </p:blipFill>
          <p:spPr>
            <a:xfrm>
              <a:off x="870657" y="3462631"/>
              <a:ext cx="506084" cy="530709"/>
            </a:xfrm>
            <a:prstGeom prst="rect">
              <a:avLst/>
            </a:prstGeom>
          </p:spPr>
        </p:pic>
        <p:cxnSp>
          <p:nvCxnSpPr>
            <p:cNvPr id="40" name="Straight Connector 39"/>
            <p:cNvCxnSpPr>
              <a:stCxn id="16" idx="1"/>
              <a:endCxn id="17" idx="3"/>
            </p:cNvCxnSpPr>
            <p:nvPr/>
          </p:nvCxnSpPr>
          <p:spPr>
            <a:xfrm flipH="1" flipV="1">
              <a:off x="1376741" y="3727986"/>
              <a:ext cx="538541" cy="7769"/>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828876" y="3993340"/>
              <a:ext cx="828877" cy="369332"/>
            </a:xfrm>
            <a:prstGeom prst="rect">
              <a:avLst/>
            </a:prstGeom>
            <a:noFill/>
          </p:spPr>
          <p:txBody>
            <a:bodyPr wrap="square" rtlCol="0">
              <a:spAutoFit/>
            </a:bodyPr>
            <a:lstStyle/>
            <a:p>
              <a:pPr defTabSz="914126"/>
              <a:r>
                <a:rPr lang="en-US" sz="1799" kern="0" dirty="0">
                  <a:solidFill>
                    <a:schemeClr val="bg1"/>
                  </a:solidFill>
                </a:rPr>
                <a:t>User</a:t>
              </a:r>
            </a:p>
          </p:txBody>
        </p:sp>
        <p:sp>
          <p:nvSpPr>
            <p:cNvPr id="41" name="TextBox 40"/>
            <p:cNvSpPr txBox="1"/>
            <p:nvPr/>
          </p:nvSpPr>
          <p:spPr>
            <a:xfrm>
              <a:off x="1891143" y="3989867"/>
              <a:ext cx="1199347" cy="369332"/>
            </a:xfrm>
            <a:prstGeom prst="rect">
              <a:avLst/>
            </a:prstGeom>
            <a:noFill/>
          </p:spPr>
          <p:txBody>
            <a:bodyPr wrap="square" rtlCol="0">
              <a:spAutoFit/>
            </a:bodyPr>
            <a:lstStyle/>
            <a:p>
              <a:pPr defTabSz="914126"/>
              <a:r>
                <a:rPr lang="en-US" altLang="zh-CN" sz="1799" kern="0" dirty="0">
                  <a:solidFill>
                    <a:schemeClr val="bg1"/>
                  </a:solidFill>
                </a:rPr>
                <a:t>Internet</a:t>
              </a:r>
              <a:endParaRPr lang="en-US" sz="1799" kern="0" dirty="0">
                <a:solidFill>
                  <a:schemeClr val="bg1"/>
                </a:solidFill>
              </a:endParaRPr>
            </a:p>
          </p:txBody>
        </p:sp>
      </p:grpSp>
      <p:grpSp>
        <p:nvGrpSpPr>
          <p:cNvPr id="95" name="Group 94"/>
          <p:cNvGrpSpPr/>
          <p:nvPr/>
        </p:nvGrpSpPr>
        <p:grpSpPr>
          <a:xfrm>
            <a:off x="2924458" y="3462623"/>
            <a:ext cx="1199035" cy="1170134"/>
            <a:chOff x="2925220" y="3462631"/>
            <a:chExt cx="1199347" cy="1170439"/>
          </a:xfrm>
        </p:grpSpPr>
        <p:pic>
          <p:nvPicPr>
            <p:cNvPr id="18" name="Picture 17"/>
            <p:cNvPicPr>
              <a:picLocks noChangeAspect="1"/>
            </p:cNvPicPr>
            <p:nvPr/>
          </p:nvPicPr>
          <p:blipFill>
            <a:blip r:embed="rId6">
              <a:biLevel thresh="50000"/>
            </a:blip>
            <a:stretch>
              <a:fillRect/>
            </a:stretch>
          </p:blipFill>
          <p:spPr>
            <a:xfrm>
              <a:off x="3217291" y="3462631"/>
              <a:ext cx="534983" cy="546249"/>
            </a:xfrm>
            <a:prstGeom prst="rect">
              <a:avLst/>
            </a:prstGeom>
          </p:spPr>
        </p:pic>
        <p:sp>
          <p:nvSpPr>
            <p:cNvPr id="42" name="TextBox 41"/>
            <p:cNvSpPr txBox="1"/>
            <p:nvPr/>
          </p:nvSpPr>
          <p:spPr>
            <a:xfrm>
              <a:off x="2925220" y="3986739"/>
              <a:ext cx="1199347" cy="646331"/>
            </a:xfrm>
            <a:prstGeom prst="rect">
              <a:avLst/>
            </a:prstGeom>
            <a:noFill/>
          </p:spPr>
          <p:txBody>
            <a:bodyPr wrap="square" rtlCol="0">
              <a:spAutoFit/>
            </a:bodyPr>
            <a:lstStyle/>
            <a:p>
              <a:pPr defTabSz="914126"/>
              <a:r>
                <a:rPr lang="en-US" altLang="zh-CN" sz="1799" kern="0" dirty="0">
                  <a:solidFill>
                    <a:schemeClr val="bg1"/>
                  </a:solidFill>
                </a:rPr>
                <a:t>Traffic Manager</a:t>
              </a:r>
              <a:endParaRPr lang="en-US" sz="1100" kern="0" dirty="0">
                <a:solidFill>
                  <a:schemeClr val="bg1"/>
                </a:solidFill>
              </a:endParaRPr>
            </a:p>
          </p:txBody>
        </p:sp>
      </p:grpSp>
      <p:grpSp>
        <p:nvGrpSpPr>
          <p:cNvPr id="91" name="Group 90"/>
          <p:cNvGrpSpPr/>
          <p:nvPr/>
        </p:nvGrpSpPr>
        <p:grpSpPr>
          <a:xfrm>
            <a:off x="5304447" y="2699246"/>
            <a:ext cx="1643190" cy="676520"/>
            <a:chOff x="5305829" y="2699056"/>
            <a:chExt cx="1643618" cy="676696"/>
          </a:xfrm>
        </p:grpSpPr>
        <p:pic>
          <p:nvPicPr>
            <p:cNvPr id="19" name="Picture 18"/>
            <p:cNvPicPr>
              <a:picLocks noChangeAspect="1"/>
            </p:cNvPicPr>
            <p:nvPr/>
          </p:nvPicPr>
          <p:blipFill>
            <a:blip r:embed="rId7">
              <a:biLevel thresh="50000"/>
            </a:blip>
            <a:stretch>
              <a:fillRect/>
            </a:stretch>
          </p:blipFill>
          <p:spPr>
            <a:xfrm>
              <a:off x="5305829" y="2699056"/>
              <a:ext cx="562315" cy="558639"/>
            </a:xfrm>
            <a:prstGeom prst="rect">
              <a:avLst/>
            </a:prstGeom>
          </p:spPr>
        </p:pic>
        <p:sp>
          <p:nvSpPr>
            <p:cNvPr id="43" name="TextBox 42"/>
            <p:cNvSpPr txBox="1"/>
            <p:nvPr/>
          </p:nvSpPr>
          <p:spPr>
            <a:xfrm>
              <a:off x="5750100" y="3006420"/>
              <a:ext cx="1199347" cy="369332"/>
            </a:xfrm>
            <a:prstGeom prst="rect">
              <a:avLst/>
            </a:prstGeom>
            <a:noFill/>
          </p:spPr>
          <p:txBody>
            <a:bodyPr wrap="square" rtlCol="0">
              <a:spAutoFit/>
            </a:bodyPr>
            <a:lstStyle/>
            <a:p>
              <a:pPr defTabSz="914126"/>
              <a:r>
                <a:rPr lang="en-US" altLang="zh-CN" sz="1799" kern="0" dirty="0">
                  <a:solidFill>
                    <a:schemeClr val="bg1"/>
                  </a:solidFill>
                </a:rPr>
                <a:t>US West</a:t>
              </a:r>
              <a:endParaRPr lang="en-US" sz="1100" kern="0" dirty="0">
                <a:solidFill>
                  <a:schemeClr val="bg1"/>
                </a:solidFill>
              </a:endParaRPr>
            </a:p>
          </p:txBody>
        </p:sp>
      </p:grpSp>
      <p:grpSp>
        <p:nvGrpSpPr>
          <p:cNvPr id="96" name="Group 95"/>
          <p:cNvGrpSpPr/>
          <p:nvPr/>
        </p:nvGrpSpPr>
        <p:grpSpPr>
          <a:xfrm>
            <a:off x="5304446" y="4265845"/>
            <a:ext cx="1648062" cy="662024"/>
            <a:chOff x="5305828" y="4266063"/>
            <a:chExt cx="1648491" cy="662196"/>
          </a:xfrm>
        </p:grpSpPr>
        <p:pic>
          <p:nvPicPr>
            <p:cNvPr id="20" name="Picture 19"/>
            <p:cNvPicPr>
              <a:picLocks noChangeAspect="1"/>
            </p:cNvPicPr>
            <p:nvPr/>
          </p:nvPicPr>
          <p:blipFill>
            <a:blip r:embed="rId7">
              <a:biLevel thresh="50000"/>
            </a:blip>
            <a:stretch>
              <a:fillRect/>
            </a:stretch>
          </p:blipFill>
          <p:spPr>
            <a:xfrm>
              <a:off x="5305828" y="4266063"/>
              <a:ext cx="562315" cy="558639"/>
            </a:xfrm>
            <a:prstGeom prst="rect">
              <a:avLst/>
            </a:prstGeom>
          </p:spPr>
        </p:pic>
        <p:sp>
          <p:nvSpPr>
            <p:cNvPr id="44" name="TextBox 43"/>
            <p:cNvSpPr txBox="1"/>
            <p:nvPr/>
          </p:nvSpPr>
          <p:spPr>
            <a:xfrm>
              <a:off x="5754972" y="4558927"/>
              <a:ext cx="1199347" cy="369332"/>
            </a:xfrm>
            <a:prstGeom prst="rect">
              <a:avLst/>
            </a:prstGeom>
            <a:noFill/>
          </p:spPr>
          <p:txBody>
            <a:bodyPr wrap="square" rtlCol="0">
              <a:spAutoFit/>
            </a:bodyPr>
            <a:lstStyle/>
            <a:p>
              <a:pPr defTabSz="914126"/>
              <a:r>
                <a:rPr lang="en-US" altLang="zh-CN" sz="1799" kern="0" dirty="0">
                  <a:solidFill>
                    <a:schemeClr val="bg1"/>
                  </a:solidFill>
                </a:rPr>
                <a:t>US East</a:t>
              </a:r>
              <a:endParaRPr lang="en-US" sz="1100" kern="0" dirty="0">
                <a:solidFill>
                  <a:schemeClr val="bg1"/>
                </a:solidFill>
              </a:endParaRPr>
            </a:p>
          </p:txBody>
        </p:sp>
      </p:grpSp>
      <p:grpSp>
        <p:nvGrpSpPr>
          <p:cNvPr id="103" name="Group 102"/>
          <p:cNvGrpSpPr/>
          <p:nvPr/>
        </p:nvGrpSpPr>
        <p:grpSpPr>
          <a:xfrm>
            <a:off x="4105782" y="3257740"/>
            <a:ext cx="1479750" cy="2455892"/>
            <a:chOff x="4106852" y="3257695"/>
            <a:chExt cx="1480135" cy="2456532"/>
          </a:xfrm>
        </p:grpSpPr>
        <p:cxnSp>
          <p:nvCxnSpPr>
            <p:cNvPr id="55" name="Straight Connector 54"/>
            <p:cNvCxnSpPr>
              <a:stCxn id="28" idx="0"/>
              <a:endCxn id="20" idx="2"/>
            </p:cNvCxnSpPr>
            <p:nvPr/>
          </p:nvCxnSpPr>
          <p:spPr>
            <a:xfrm flipV="1">
              <a:off x="4106852" y="4824702"/>
              <a:ext cx="1480134" cy="88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28" idx="0"/>
              <a:endCxn id="19" idx="2"/>
            </p:cNvCxnSpPr>
            <p:nvPr/>
          </p:nvCxnSpPr>
          <p:spPr>
            <a:xfrm flipV="1">
              <a:off x="4106852" y="3257695"/>
              <a:ext cx="1480135" cy="245653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4" name="Group 103"/>
          <p:cNvGrpSpPr/>
          <p:nvPr/>
        </p:nvGrpSpPr>
        <p:grpSpPr>
          <a:xfrm>
            <a:off x="3657260" y="5713632"/>
            <a:ext cx="1199035" cy="821491"/>
            <a:chOff x="3658213" y="5714227"/>
            <a:chExt cx="1199347" cy="821705"/>
          </a:xfrm>
        </p:grpSpPr>
        <p:pic>
          <p:nvPicPr>
            <p:cNvPr id="28" name="Picture 27"/>
            <p:cNvPicPr>
              <a:picLocks noChangeAspect="1"/>
            </p:cNvPicPr>
            <p:nvPr/>
          </p:nvPicPr>
          <p:blipFill>
            <a:blip r:embed="rId8">
              <a:biLevel thresh="50000"/>
            </a:blip>
            <a:stretch>
              <a:fillRect/>
            </a:stretch>
          </p:blipFill>
          <p:spPr>
            <a:xfrm>
              <a:off x="3799665" y="5714227"/>
              <a:ext cx="614373" cy="432336"/>
            </a:xfrm>
            <a:prstGeom prst="rect">
              <a:avLst/>
            </a:prstGeom>
          </p:spPr>
        </p:pic>
        <p:sp>
          <p:nvSpPr>
            <p:cNvPr id="56" name="TextBox 55"/>
            <p:cNvSpPr txBox="1"/>
            <p:nvPr/>
          </p:nvSpPr>
          <p:spPr>
            <a:xfrm>
              <a:off x="3658213" y="6166600"/>
              <a:ext cx="1199347" cy="369332"/>
            </a:xfrm>
            <a:prstGeom prst="rect">
              <a:avLst/>
            </a:prstGeom>
            <a:noFill/>
          </p:spPr>
          <p:txBody>
            <a:bodyPr wrap="square" rtlCol="0">
              <a:spAutoFit/>
            </a:bodyPr>
            <a:lstStyle/>
            <a:p>
              <a:pPr defTabSz="914126"/>
              <a:r>
                <a:rPr lang="en-US" altLang="zh-CN" sz="1799" kern="0" dirty="0">
                  <a:solidFill>
                    <a:schemeClr val="bg1"/>
                  </a:solidFill>
                </a:rPr>
                <a:t>CDN</a:t>
              </a:r>
              <a:endParaRPr lang="en-US" sz="1100" kern="0" dirty="0">
                <a:solidFill>
                  <a:schemeClr val="bg1"/>
                </a:solidFill>
              </a:endParaRPr>
            </a:p>
          </p:txBody>
        </p:sp>
      </p:grpSp>
      <p:cxnSp>
        <p:nvCxnSpPr>
          <p:cNvPr id="65" name="Straight Connector 64"/>
          <p:cNvCxnSpPr>
            <a:stCxn id="28" idx="0"/>
            <a:endCxn id="41" idx="2"/>
          </p:cNvCxnSpPr>
          <p:nvPr/>
        </p:nvCxnSpPr>
        <p:spPr>
          <a:xfrm flipH="1" flipV="1">
            <a:off x="2490168" y="4358957"/>
            <a:ext cx="1615614" cy="1354675"/>
          </a:xfrm>
          <a:prstGeom prst="line">
            <a:avLst/>
          </a:prstGeom>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739003" y="2741132"/>
            <a:ext cx="1472240" cy="1094469"/>
            <a:chOff x="6740759" y="2740953"/>
            <a:chExt cx="1472623" cy="1094754"/>
          </a:xfrm>
        </p:grpSpPr>
        <p:pic>
          <p:nvPicPr>
            <p:cNvPr id="21" name="Picture 20"/>
            <p:cNvPicPr>
              <a:picLocks noChangeAspect="1"/>
            </p:cNvPicPr>
            <p:nvPr/>
          </p:nvPicPr>
          <p:blipFill>
            <a:blip r:embed="rId9">
              <a:biLevel thresh="50000"/>
            </a:blip>
            <a:stretch>
              <a:fillRect/>
            </a:stretch>
          </p:blipFill>
          <p:spPr>
            <a:xfrm>
              <a:off x="6831402" y="2740953"/>
              <a:ext cx="576373" cy="474843"/>
            </a:xfrm>
            <a:prstGeom prst="rect">
              <a:avLst/>
            </a:prstGeom>
          </p:spPr>
        </p:pic>
        <p:sp>
          <p:nvSpPr>
            <p:cNvPr id="68" name="TextBox 67"/>
            <p:cNvSpPr txBox="1"/>
            <p:nvPr/>
          </p:nvSpPr>
          <p:spPr>
            <a:xfrm>
              <a:off x="6740759" y="3189376"/>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grpSp>
      <p:grpSp>
        <p:nvGrpSpPr>
          <p:cNvPr id="94" name="Group 93"/>
          <p:cNvGrpSpPr/>
          <p:nvPr/>
        </p:nvGrpSpPr>
        <p:grpSpPr>
          <a:xfrm>
            <a:off x="8214566" y="1949202"/>
            <a:ext cx="1805305" cy="1015307"/>
            <a:chOff x="8216706" y="1948816"/>
            <a:chExt cx="1805775" cy="1015571"/>
          </a:xfrm>
        </p:grpSpPr>
        <p:pic>
          <p:nvPicPr>
            <p:cNvPr id="24" name="Picture 23"/>
            <p:cNvPicPr>
              <a:picLocks noChangeAspect="1"/>
            </p:cNvPicPr>
            <p:nvPr/>
          </p:nvPicPr>
          <p:blipFill>
            <a:blip r:embed="rId10">
              <a:biLevel thresh="50000"/>
            </a:blip>
            <a:stretch>
              <a:fillRect/>
            </a:stretch>
          </p:blipFill>
          <p:spPr>
            <a:xfrm>
              <a:off x="8216706" y="2379722"/>
              <a:ext cx="553200" cy="584665"/>
            </a:xfrm>
            <a:prstGeom prst="rect">
              <a:avLst/>
            </a:prstGeom>
          </p:spPr>
        </p:pic>
        <p:sp>
          <p:nvSpPr>
            <p:cNvPr id="71" name="TextBox 70"/>
            <p:cNvSpPr txBox="1"/>
            <p:nvPr/>
          </p:nvSpPr>
          <p:spPr>
            <a:xfrm>
              <a:off x="8549858" y="1948816"/>
              <a:ext cx="1472623" cy="646331"/>
            </a:xfrm>
            <a:prstGeom prst="rect">
              <a:avLst/>
            </a:prstGeom>
            <a:noFill/>
          </p:spPr>
          <p:txBody>
            <a:bodyPr wrap="square" rtlCol="0">
              <a:spAutoFit/>
            </a:bodyPr>
            <a:lstStyle/>
            <a:p>
              <a:pPr defTabSz="914126"/>
              <a:r>
                <a:rPr lang="en-US" altLang="zh-CN" sz="1799" kern="0" dirty="0">
                  <a:solidFill>
                    <a:schemeClr val="bg1"/>
                  </a:solidFill>
                </a:rPr>
                <a:t>SQL Database</a:t>
              </a:r>
              <a:endParaRPr lang="en-US" sz="1100" kern="0" dirty="0">
                <a:solidFill>
                  <a:schemeClr val="bg1"/>
                </a:solidFill>
              </a:endParaRPr>
            </a:p>
          </p:txBody>
        </p:sp>
      </p:grpSp>
      <p:grpSp>
        <p:nvGrpSpPr>
          <p:cNvPr id="97" name="Group 96"/>
          <p:cNvGrpSpPr/>
          <p:nvPr/>
        </p:nvGrpSpPr>
        <p:grpSpPr>
          <a:xfrm>
            <a:off x="5866615" y="3960578"/>
            <a:ext cx="4026976" cy="1538140"/>
            <a:chOff x="5868143" y="3960716"/>
            <a:chExt cx="4028025" cy="1538541"/>
          </a:xfrm>
        </p:grpSpPr>
        <p:pic>
          <p:nvPicPr>
            <p:cNvPr id="22" name="Picture 21"/>
            <p:cNvPicPr>
              <a:picLocks noChangeAspect="1"/>
            </p:cNvPicPr>
            <p:nvPr/>
          </p:nvPicPr>
          <p:blipFill>
            <a:blip r:embed="rId9">
              <a:biLevel thresh="50000"/>
            </a:blip>
            <a:stretch>
              <a:fillRect/>
            </a:stretch>
          </p:blipFill>
          <p:spPr>
            <a:xfrm>
              <a:off x="6831402" y="4307960"/>
              <a:ext cx="576373" cy="474843"/>
            </a:xfrm>
            <a:prstGeom prst="rect">
              <a:avLst/>
            </a:prstGeom>
          </p:spPr>
        </p:pic>
        <p:pic>
          <p:nvPicPr>
            <p:cNvPr id="23" name="Picture 22"/>
            <p:cNvPicPr>
              <a:picLocks noChangeAspect="1"/>
            </p:cNvPicPr>
            <p:nvPr/>
          </p:nvPicPr>
          <p:blipFill>
            <a:blip r:embed="rId10">
              <a:biLevel thresh="50000"/>
            </a:blip>
            <a:stretch>
              <a:fillRect/>
            </a:stretch>
          </p:blipFill>
          <p:spPr>
            <a:xfrm>
              <a:off x="8333134" y="3960716"/>
              <a:ext cx="553200" cy="584665"/>
            </a:xfrm>
            <a:prstGeom prst="rect">
              <a:avLst/>
            </a:prstGeom>
          </p:spPr>
        </p:pic>
        <p:pic>
          <p:nvPicPr>
            <p:cNvPr id="26" name="Picture 25"/>
            <p:cNvPicPr>
              <a:picLocks noChangeAspect="1"/>
            </p:cNvPicPr>
            <p:nvPr/>
          </p:nvPicPr>
          <p:blipFill>
            <a:blip r:embed="rId3">
              <a:biLevel thresh="50000"/>
            </a:blip>
            <a:stretch>
              <a:fillRect/>
            </a:stretch>
          </p:blipFill>
          <p:spPr>
            <a:xfrm>
              <a:off x="8276582" y="4543685"/>
              <a:ext cx="666304" cy="562033"/>
            </a:xfrm>
            <a:prstGeom prst="rect">
              <a:avLst/>
            </a:prstGeom>
          </p:spPr>
        </p:pic>
        <p:cxnSp>
          <p:nvCxnSpPr>
            <p:cNvPr id="33" name="Straight Connector 32"/>
            <p:cNvCxnSpPr>
              <a:stCxn id="22" idx="3"/>
              <a:endCxn id="23" idx="1"/>
            </p:cNvCxnSpPr>
            <p:nvPr/>
          </p:nvCxnSpPr>
          <p:spPr>
            <a:xfrm flipV="1">
              <a:off x="7407775" y="4253049"/>
              <a:ext cx="925359" cy="29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3"/>
              <a:endCxn id="26" idx="1"/>
            </p:cNvCxnSpPr>
            <p:nvPr/>
          </p:nvCxnSpPr>
          <p:spPr>
            <a:xfrm>
              <a:off x="7407775" y="4545382"/>
              <a:ext cx="868807" cy="279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3"/>
              <a:endCxn id="22" idx="1"/>
            </p:cNvCxnSpPr>
            <p:nvPr/>
          </p:nvCxnSpPr>
          <p:spPr>
            <a:xfrm flipV="1">
              <a:off x="5868143" y="4545382"/>
              <a:ext cx="963259"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759934" y="4746047"/>
              <a:ext cx="1472623" cy="646331"/>
            </a:xfrm>
            <a:prstGeom prst="rect">
              <a:avLst/>
            </a:prstGeom>
            <a:noFill/>
          </p:spPr>
          <p:txBody>
            <a:bodyPr wrap="square" rtlCol="0">
              <a:spAutoFit/>
            </a:bodyPr>
            <a:lstStyle/>
            <a:p>
              <a:pPr defTabSz="914126"/>
              <a:r>
                <a:rPr lang="en-US" altLang="zh-CN" sz="1799" kern="0" dirty="0">
                  <a:solidFill>
                    <a:schemeClr val="bg1"/>
                  </a:solidFill>
                </a:rPr>
                <a:t>Worker Role/VM</a:t>
              </a:r>
              <a:endParaRPr lang="en-US" sz="1100" kern="0" dirty="0">
                <a:solidFill>
                  <a:schemeClr val="bg1"/>
                </a:solidFill>
              </a:endParaRPr>
            </a:p>
          </p:txBody>
        </p:sp>
        <p:sp>
          <p:nvSpPr>
            <p:cNvPr id="72" name="TextBox 71"/>
            <p:cNvSpPr txBox="1"/>
            <p:nvPr/>
          </p:nvSpPr>
          <p:spPr>
            <a:xfrm>
              <a:off x="8284908" y="5129925"/>
              <a:ext cx="1611260" cy="369332"/>
            </a:xfrm>
            <a:prstGeom prst="rect">
              <a:avLst/>
            </a:prstGeom>
            <a:noFill/>
          </p:spPr>
          <p:txBody>
            <a:bodyPr wrap="square" rtlCol="0">
              <a:spAutoFit/>
            </a:bodyPr>
            <a:lstStyle/>
            <a:p>
              <a:pPr defTabSz="914126"/>
              <a:r>
                <a:rPr lang="en-US" altLang="zh-CN" sz="1799" kern="0" dirty="0">
                  <a:solidFill>
                    <a:schemeClr val="bg1"/>
                  </a:solidFill>
                </a:rPr>
                <a:t>NoSQL DB</a:t>
              </a:r>
              <a:endParaRPr lang="en-US" altLang="zh-CN" sz="1100" kern="0" dirty="0">
                <a:solidFill>
                  <a:schemeClr val="bg1"/>
                </a:solidFill>
              </a:endParaRPr>
            </a:p>
          </p:txBody>
        </p:sp>
      </p:grpSp>
      <p:sp>
        <p:nvSpPr>
          <p:cNvPr id="73" name="TextBox 72"/>
          <p:cNvSpPr txBox="1"/>
          <p:nvPr/>
        </p:nvSpPr>
        <p:spPr>
          <a:xfrm>
            <a:off x="9186900" y="3112396"/>
            <a:ext cx="1610840" cy="369236"/>
          </a:xfrm>
          <a:prstGeom prst="rect">
            <a:avLst/>
          </a:prstGeom>
          <a:noFill/>
        </p:spPr>
        <p:txBody>
          <a:bodyPr wrap="square" rtlCol="0">
            <a:spAutoFit/>
          </a:bodyPr>
          <a:lstStyle/>
          <a:p>
            <a:pPr defTabSz="914126"/>
            <a:r>
              <a:rPr lang="en-US" altLang="zh-CN" sz="1799" kern="0" dirty="0">
                <a:solidFill>
                  <a:schemeClr val="bg1"/>
                </a:solidFill>
              </a:rPr>
              <a:t>Data Sync</a:t>
            </a:r>
            <a:endParaRPr lang="en-US" altLang="zh-CN" sz="1100" kern="0" dirty="0">
              <a:solidFill>
                <a:schemeClr val="bg1"/>
              </a:solidFill>
            </a:endParaRPr>
          </a:p>
        </p:txBody>
      </p:sp>
      <p:grpSp>
        <p:nvGrpSpPr>
          <p:cNvPr id="102" name="Group 101"/>
          <p:cNvGrpSpPr/>
          <p:nvPr/>
        </p:nvGrpSpPr>
        <p:grpSpPr>
          <a:xfrm>
            <a:off x="10467909" y="4543395"/>
            <a:ext cx="1610840" cy="1219758"/>
            <a:chOff x="10470636" y="4543685"/>
            <a:chExt cx="1611260" cy="1220076"/>
          </a:xfrm>
        </p:grpSpPr>
        <p:pic>
          <p:nvPicPr>
            <p:cNvPr id="79" name="Picture 78"/>
            <p:cNvPicPr>
              <a:picLocks noChangeAspect="1"/>
            </p:cNvPicPr>
            <p:nvPr/>
          </p:nvPicPr>
          <p:blipFill>
            <a:blip r:embed="rId3">
              <a:biLevel thresh="50000"/>
            </a:blip>
            <a:stretch>
              <a:fillRect/>
            </a:stretch>
          </p:blipFill>
          <p:spPr>
            <a:xfrm>
              <a:off x="10970736" y="4543685"/>
              <a:ext cx="666304" cy="562033"/>
            </a:xfrm>
            <a:prstGeom prst="rect">
              <a:avLst/>
            </a:prstGeom>
          </p:spPr>
        </p:pic>
        <p:sp>
          <p:nvSpPr>
            <p:cNvPr id="74" name="TextBox 73"/>
            <p:cNvSpPr txBox="1"/>
            <p:nvPr/>
          </p:nvSpPr>
          <p:spPr>
            <a:xfrm>
              <a:off x="10470636" y="5117430"/>
              <a:ext cx="1611260" cy="646331"/>
            </a:xfrm>
            <a:prstGeom prst="rect">
              <a:avLst/>
            </a:prstGeom>
            <a:noFill/>
          </p:spPr>
          <p:txBody>
            <a:bodyPr wrap="square" rtlCol="0">
              <a:spAutoFit/>
            </a:bodyPr>
            <a:lstStyle/>
            <a:p>
              <a:pPr defTabSz="914126"/>
              <a:r>
                <a:rPr lang="en-US" altLang="zh-CN" sz="1799" kern="0" dirty="0">
                  <a:solidFill>
                    <a:schemeClr val="bg1"/>
                  </a:solidFill>
                </a:rPr>
                <a:t>Geo-redundancy</a:t>
              </a:r>
              <a:endParaRPr lang="en-US" altLang="zh-CN" sz="1100" kern="0" dirty="0">
                <a:solidFill>
                  <a:schemeClr val="bg1"/>
                </a:solidFill>
              </a:endParaRPr>
            </a:p>
          </p:txBody>
        </p:sp>
      </p:grpSp>
      <p:grpSp>
        <p:nvGrpSpPr>
          <p:cNvPr id="105" name="Group 104"/>
          <p:cNvGrpSpPr/>
          <p:nvPr/>
        </p:nvGrpSpPr>
        <p:grpSpPr>
          <a:xfrm>
            <a:off x="5960280" y="5667951"/>
            <a:ext cx="1610840" cy="909340"/>
            <a:chOff x="5961833" y="5668534"/>
            <a:chExt cx="1611260" cy="909577"/>
          </a:xfrm>
        </p:grpSpPr>
        <p:pic>
          <p:nvPicPr>
            <p:cNvPr id="29" name="Picture 28"/>
            <p:cNvPicPr>
              <a:picLocks noChangeAspect="1"/>
            </p:cNvPicPr>
            <p:nvPr/>
          </p:nvPicPr>
          <p:blipFill>
            <a:blip r:embed="rId11">
              <a:biLevel thresh="50000"/>
            </a:blip>
            <a:stretch>
              <a:fillRect/>
            </a:stretch>
          </p:blipFill>
          <p:spPr>
            <a:xfrm>
              <a:off x="6030073" y="5668534"/>
              <a:ext cx="499178" cy="546778"/>
            </a:xfrm>
            <a:prstGeom prst="rect">
              <a:avLst/>
            </a:prstGeom>
          </p:spPr>
        </p:pic>
        <p:sp>
          <p:nvSpPr>
            <p:cNvPr id="81" name="TextBox 80"/>
            <p:cNvSpPr txBox="1"/>
            <p:nvPr/>
          </p:nvSpPr>
          <p:spPr>
            <a:xfrm>
              <a:off x="5961833" y="6208779"/>
              <a:ext cx="1611260" cy="369332"/>
            </a:xfrm>
            <a:prstGeom prst="rect">
              <a:avLst/>
            </a:prstGeom>
            <a:noFill/>
          </p:spPr>
          <p:txBody>
            <a:bodyPr wrap="square" rtlCol="0">
              <a:spAutoFit/>
            </a:bodyPr>
            <a:lstStyle/>
            <a:p>
              <a:pPr defTabSz="914126"/>
              <a:r>
                <a:rPr lang="en-US" altLang="zh-CN" sz="1799" kern="0" dirty="0">
                  <a:solidFill>
                    <a:schemeClr val="bg1"/>
                  </a:solidFill>
                </a:rPr>
                <a:t>Cache</a:t>
              </a:r>
              <a:endParaRPr lang="en-US" altLang="zh-CN" sz="1100" kern="0" dirty="0">
                <a:solidFill>
                  <a:schemeClr val="bg1"/>
                </a:solidFill>
              </a:endParaRPr>
            </a:p>
          </p:txBody>
        </p:sp>
      </p:grpSp>
      <p:grpSp>
        <p:nvGrpSpPr>
          <p:cNvPr id="98" name="Group 97"/>
          <p:cNvGrpSpPr/>
          <p:nvPr/>
        </p:nvGrpSpPr>
        <p:grpSpPr>
          <a:xfrm>
            <a:off x="3534100" y="1100954"/>
            <a:ext cx="1610840" cy="891174"/>
            <a:chOff x="4783197" y="1023126"/>
            <a:chExt cx="1611260" cy="891406"/>
          </a:xfrm>
        </p:grpSpPr>
        <p:pic>
          <p:nvPicPr>
            <p:cNvPr id="27" name="Picture 26"/>
            <p:cNvPicPr>
              <a:picLocks noChangeAspect="1"/>
            </p:cNvPicPr>
            <p:nvPr/>
          </p:nvPicPr>
          <p:blipFill>
            <a:blip r:embed="rId12">
              <a:biLevel thresh="50000"/>
            </a:blip>
            <a:stretch>
              <a:fillRect/>
            </a:stretch>
          </p:blipFill>
          <p:spPr>
            <a:xfrm>
              <a:off x="5050034" y="1367754"/>
              <a:ext cx="550376" cy="546778"/>
            </a:xfrm>
            <a:prstGeom prst="rect">
              <a:avLst/>
            </a:prstGeom>
          </p:spPr>
        </p:pic>
        <p:sp>
          <p:nvSpPr>
            <p:cNvPr id="84" name="TextBox 83"/>
            <p:cNvSpPr txBox="1"/>
            <p:nvPr/>
          </p:nvSpPr>
          <p:spPr>
            <a:xfrm>
              <a:off x="4783197" y="1023126"/>
              <a:ext cx="1611260" cy="369332"/>
            </a:xfrm>
            <a:prstGeom prst="rect">
              <a:avLst/>
            </a:prstGeom>
            <a:noFill/>
          </p:spPr>
          <p:txBody>
            <a:bodyPr wrap="square" rtlCol="0">
              <a:spAutoFit/>
            </a:bodyPr>
            <a:lstStyle/>
            <a:p>
              <a:pPr defTabSz="914126"/>
              <a:r>
                <a:rPr lang="en-US" altLang="zh-CN" sz="1799" kern="0" dirty="0">
                  <a:solidFill>
                    <a:schemeClr val="bg1"/>
                  </a:solidFill>
                </a:rPr>
                <a:t>WAAD</a:t>
              </a:r>
              <a:endParaRPr lang="en-US" altLang="zh-CN" sz="1100" kern="0" dirty="0">
                <a:solidFill>
                  <a:schemeClr val="bg1"/>
                </a:solidFill>
              </a:endParaRPr>
            </a:p>
          </p:txBody>
        </p:sp>
      </p:grpSp>
      <p:grpSp>
        <p:nvGrpSpPr>
          <p:cNvPr id="100" name="Group 99"/>
          <p:cNvGrpSpPr/>
          <p:nvPr/>
        </p:nvGrpSpPr>
        <p:grpSpPr>
          <a:xfrm>
            <a:off x="7201276" y="1084641"/>
            <a:ext cx="1903857" cy="948422"/>
            <a:chOff x="7203152" y="1084030"/>
            <a:chExt cx="1904353" cy="948669"/>
          </a:xfrm>
        </p:grpSpPr>
        <p:pic>
          <p:nvPicPr>
            <p:cNvPr id="30" name="Picture 2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85" name="TextBox 84"/>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Service Bus</a:t>
              </a:r>
              <a:endParaRPr lang="en-US" altLang="zh-CN" sz="1100" kern="0" dirty="0">
                <a:solidFill>
                  <a:schemeClr val="bg1"/>
                </a:solidFill>
              </a:endParaRPr>
            </a:p>
          </p:txBody>
        </p:sp>
      </p:grpSp>
      <p:cxnSp>
        <p:nvCxnSpPr>
          <p:cNvPr id="86" name="Straight Connector 85"/>
          <p:cNvCxnSpPr>
            <a:stCxn id="16" idx="3"/>
            <a:endCxn id="19" idx="1"/>
          </p:cNvCxnSpPr>
          <p:nvPr/>
        </p:nvCxnSpPr>
        <p:spPr>
          <a:xfrm flipV="1">
            <a:off x="2645603" y="2978494"/>
            <a:ext cx="2658844" cy="757182"/>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10473865" y="1084641"/>
            <a:ext cx="1903857" cy="948422"/>
            <a:chOff x="7203152" y="1084030"/>
            <a:chExt cx="1904353" cy="948669"/>
          </a:xfrm>
        </p:grpSpPr>
        <p:pic>
          <p:nvPicPr>
            <p:cNvPr id="110" name="Picture 109"/>
            <p:cNvPicPr>
              <a:picLocks noChangeAspect="1"/>
            </p:cNvPicPr>
            <p:nvPr/>
          </p:nvPicPr>
          <p:blipFill>
            <a:blip r:embed="rId13">
              <a:biLevel thresh="50000"/>
            </a:blip>
            <a:stretch>
              <a:fillRect/>
            </a:stretch>
          </p:blipFill>
          <p:spPr>
            <a:xfrm>
              <a:off x="7203152" y="1460489"/>
              <a:ext cx="499178" cy="572210"/>
            </a:xfrm>
            <a:prstGeom prst="rect">
              <a:avLst/>
            </a:prstGeom>
          </p:spPr>
        </p:pic>
        <p:sp>
          <p:nvSpPr>
            <p:cNvPr id="111" name="TextBox 110"/>
            <p:cNvSpPr txBox="1"/>
            <p:nvPr/>
          </p:nvSpPr>
          <p:spPr>
            <a:xfrm>
              <a:off x="7496245" y="1084030"/>
              <a:ext cx="1611260" cy="369332"/>
            </a:xfrm>
            <a:prstGeom prst="rect">
              <a:avLst/>
            </a:prstGeom>
            <a:noFill/>
          </p:spPr>
          <p:txBody>
            <a:bodyPr wrap="square" rtlCol="0">
              <a:spAutoFit/>
            </a:bodyPr>
            <a:lstStyle/>
            <a:p>
              <a:pPr defTabSz="914126"/>
              <a:r>
                <a:rPr lang="en-US" altLang="zh-CN" sz="1799" kern="0" dirty="0">
                  <a:solidFill>
                    <a:schemeClr val="bg1"/>
                  </a:solidFill>
                </a:rPr>
                <a:t>Paired NS</a:t>
              </a:r>
              <a:endParaRPr lang="en-US" altLang="zh-CN" sz="1100" kern="0" dirty="0">
                <a:solidFill>
                  <a:schemeClr val="bg1"/>
                </a:solidFill>
              </a:endParaRPr>
            </a:p>
          </p:txBody>
        </p:sp>
      </p:grpSp>
      <p:cxnSp>
        <p:nvCxnSpPr>
          <p:cNvPr id="112" name="Straight Connector 111"/>
          <p:cNvCxnSpPr>
            <a:stCxn id="30" idx="3"/>
            <a:endCxn id="110" idx="1"/>
          </p:cNvCxnSpPr>
          <p:nvPr/>
        </p:nvCxnSpPr>
        <p:spPr>
          <a:xfrm>
            <a:off x="7700324" y="1747032"/>
            <a:ext cx="27735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29" idx="1"/>
            <a:endCxn id="41" idx="2"/>
          </p:cNvCxnSpPr>
          <p:nvPr/>
        </p:nvCxnSpPr>
        <p:spPr>
          <a:xfrm flipH="1" flipV="1">
            <a:off x="2490168" y="4358957"/>
            <a:ext cx="3538334" cy="1582312"/>
          </a:xfrm>
          <a:prstGeom prst="line">
            <a:avLst/>
          </a:prstGeom>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5251212" y="2601970"/>
            <a:ext cx="198641" cy="214286"/>
            <a:chOff x="1888612" y="1625170"/>
            <a:chExt cx="279403" cy="324943"/>
          </a:xfrm>
        </p:grpSpPr>
        <p:sp>
          <p:nvSpPr>
            <p:cNvPr id="119" name="Chevron 11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0" name="Chevron 11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1" name="Chevron 12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4" name="Group 123"/>
          <p:cNvGrpSpPr/>
          <p:nvPr/>
        </p:nvGrpSpPr>
        <p:grpSpPr>
          <a:xfrm>
            <a:off x="6744742" y="2625611"/>
            <a:ext cx="198641" cy="214286"/>
            <a:chOff x="1888612" y="1625170"/>
            <a:chExt cx="279403" cy="324943"/>
          </a:xfrm>
        </p:grpSpPr>
        <p:sp>
          <p:nvSpPr>
            <p:cNvPr id="125" name="Chevron 124"/>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6" name="Chevron 125"/>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27" name="Chevron 126"/>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28" name="Group 127"/>
          <p:cNvGrpSpPr/>
          <p:nvPr/>
        </p:nvGrpSpPr>
        <p:grpSpPr>
          <a:xfrm>
            <a:off x="5233300" y="4181365"/>
            <a:ext cx="198641" cy="214286"/>
            <a:chOff x="1888612" y="1625170"/>
            <a:chExt cx="279403" cy="324943"/>
          </a:xfrm>
        </p:grpSpPr>
        <p:sp>
          <p:nvSpPr>
            <p:cNvPr id="129" name="Chevron 128"/>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0" name="Chevron 129"/>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1" name="Chevron 130"/>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2" name="Group 131"/>
          <p:cNvGrpSpPr/>
          <p:nvPr/>
        </p:nvGrpSpPr>
        <p:grpSpPr>
          <a:xfrm>
            <a:off x="6726830" y="4205007"/>
            <a:ext cx="198641" cy="214286"/>
            <a:chOff x="1888612" y="1625170"/>
            <a:chExt cx="279403" cy="324943"/>
          </a:xfrm>
        </p:grpSpPr>
        <p:sp>
          <p:nvSpPr>
            <p:cNvPr id="133" name="Chevron 132"/>
            <p:cNvSpPr/>
            <p:nvPr/>
          </p:nvSpPr>
          <p:spPr>
            <a:xfrm rot="16200000">
              <a:off x="1967601" y="1546181"/>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4" name="Chevron 133"/>
            <p:cNvSpPr/>
            <p:nvPr/>
          </p:nvSpPr>
          <p:spPr>
            <a:xfrm rot="16200000">
              <a:off x="1967603" y="1646202"/>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sp>
          <p:nvSpPr>
            <p:cNvPr id="135" name="Chevron 134"/>
            <p:cNvSpPr/>
            <p:nvPr/>
          </p:nvSpPr>
          <p:spPr>
            <a:xfrm rot="16200000">
              <a:off x="1967602" y="1749700"/>
              <a:ext cx="121424" cy="279401"/>
            </a:xfrm>
            <a:prstGeom prst="chevron">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defTabSz="914126"/>
              <a:endParaRPr lang="en-US" sz="1799" kern="0">
                <a:solidFill>
                  <a:schemeClr val="bg1"/>
                </a:solidFill>
              </a:endParaRPr>
            </a:p>
          </p:txBody>
        </p:sp>
      </p:grpSp>
      <p:grpSp>
        <p:nvGrpSpPr>
          <p:cNvPr id="136" name="Group 135"/>
          <p:cNvGrpSpPr/>
          <p:nvPr/>
        </p:nvGrpSpPr>
        <p:grpSpPr>
          <a:xfrm>
            <a:off x="8111922" y="2308044"/>
            <a:ext cx="198641" cy="214286"/>
            <a:chOff x="1888612" y="1625170"/>
            <a:chExt cx="279403" cy="324943"/>
          </a:xfrm>
        </p:grpSpPr>
        <p:sp>
          <p:nvSpPr>
            <p:cNvPr id="137" name="Chevron 13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8" name="Chevron 13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39" name="Chevron 13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0" name="Group 139"/>
          <p:cNvGrpSpPr/>
          <p:nvPr/>
        </p:nvGrpSpPr>
        <p:grpSpPr>
          <a:xfrm>
            <a:off x="8110241" y="2879908"/>
            <a:ext cx="198641" cy="214286"/>
            <a:chOff x="1888612" y="1625170"/>
            <a:chExt cx="279403" cy="324943"/>
          </a:xfrm>
        </p:grpSpPr>
        <p:sp>
          <p:nvSpPr>
            <p:cNvPr id="141" name="Chevron 140"/>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2" name="Chevron 141"/>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3" name="Chevron 142"/>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4" name="Group 143"/>
          <p:cNvGrpSpPr/>
          <p:nvPr/>
        </p:nvGrpSpPr>
        <p:grpSpPr>
          <a:xfrm>
            <a:off x="7068655" y="1369397"/>
            <a:ext cx="198641" cy="214286"/>
            <a:chOff x="1888612" y="1625170"/>
            <a:chExt cx="279403" cy="324943"/>
          </a:xfrm>
        </p:grpSpPr>
        <p:sp>
          <p:nvSpPr>
            <p:cNvPr id="145" name="Chevron 144"/>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6" name="Chevron 145"/>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47" name="Chevron 146"/>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48" name="Group 147"/>
          <p:cNvGrpSpPr/>
          <p:nvPr/>
        </p:nvGrpSpPr>
        <p:grpSpPr>
          <a:xfrm>
            <a:off x="3755758" y="1478393"/>
            <a:ext cx="198641" cy="214286"/>
            <a:chOff x="1888612" y="1625170"/>
            <a:chExt cx="279403" cy="324943"/>
          </a:xfrm>
        </p:grpSpPr>
        <p:sp>
          <p:nvSpPr>
            <p:cNvPr id="149" name="Chevron 148"/>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0" name="Chevron 149"/>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1" name="Chevron 150"/>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2" name="Group 151"/>
          <p:cNvGrpSpPr/>
          <p:nvPr/>
        </p:nvGrpSpPr>
        <p:grpSpPr>
          <a:xfrm>
            <a:off x="8230413" y="3895775"/>
            <a:ext cx="198641" cy="214286"/>
            <a:chOff x="1888612" y="1625170"/>
            <a:chExt cx="279403" cy="324943"/>
          </a:xfrm>
        </p:grpSpPr>
        <p:sp>
          <p:nvSpPr>
            <p:cNvPr id="153" name="Chevron 152"/>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4" name="Chevron 153"/>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5" name="Chevron 154"/>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grpSp>
        <p:nvGrpSpPr>
          <p:cNvPr id="156" name="Group 155"/>
          <p:cNvGrpSpPr/>
          <p:nvPr/>
        </p:nvGrpSpPr>
        <p:grpSpPr>
          <a:xfrm>
            <a:off x="8188860" y="4477082"/>
            <a:ext cx="198641" cy="214286"/>
            <a:chOff x="1888612" y="1625170"/>
            <a:chExt cx="279403" cy="324943"/>
          </a:xfrm>
        </p:grpSpPr>
        <p:sp>
          <p:nvSpPr>
            <p:cNvPr id="157" name="Chevron 156"/>
            <p:cNvSpPr/>
            <p:nvPr/>
          </p:nvSpPr>
          <p:spPr>
            <a:xfrm rot="16200000">
              <a:off x="1967601" y="1546181"/>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8" name="Chevron 157"/>
            <p:cNvSpPr/>
            <p:nvPr/>
          </p:nvSpPr>
          <p:spPr>
            <a:xfrm rot="16200000">
              <a:off x="1967603" y="1646202"/>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sp>
          <p:nvSpPr>
            <p:cNvPr id="159" name="Chevron 158"/>
            <p:cNvSpPr/>
            <p:nvPr/>
          </p:nvSpPr>
          <p:spPr>
            <a:xfrm rot="16200000">
              <a:off x="1967602" y="1749700"/>
              <a:ext cx="121424" cy="279401"/>
            </a:xfrm>
            <a:prstGeom prst="chevron">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defTabSz="914126"/>
              <a:endParaRPr lang="en-US" sz="1799" kern="0">
                <a:solidFill>
                  <a:schemeClr val="bg1"/>
                </a:solidFill>
              </a:endParaRPr>
            </a:p>
          </p:txBody>
        </p:sp>
      </p:grpSp>
      <p:sp>
        <p:nvSpPr>
          <p:cNvPr id="4" name="Title 3"/>
          <p:cNvSpPr>
            <a:spLocks noGrp="1"/>
          </p:cNvSpPr>
          <p:nvPr>
            <p:ph type="title" idx="4294967295"/>
          </p:nvPr>
        </p:nvSpPr>
        <p:spPr>
          <a:xfrm>
            <a:off x="-1" y="229434"/>
            <a:ext cx="11149284" cy="747518"/>
          </a:xfrm>
          <a:prstGeom prst="rect">
            <a:avLst/>
          </a:prstGeom>
        </p:spPr>
        <p:txBody>
          <a:bodyPr>
            <a:normAutofit fontScale="90000"/>
          </a:bodyPr>
          <a:lstStyle/>
          <a:p>
            <a:r>
              <a:rPr lang="en-US" dirty="0" smtClean="0"/>
              <a:t>Sample architecture</a:t>
            </a:r>
            <a:endParaRPr lang="en-US" dirty="0"/>
          </a:p>
        </p:txBody>
      </p:sp>
    </p:spTree>
    <p:extLst>
      <p:ext uri="{BB962C8B-B14F-4D97-AF65-F5344CB8AC3E}">
        <p14:creationId xmlns:p14="http://schemas.microsoft.com/office/powerpoint/2010/main" val="411689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wipe(down)">
                                      <p:cBhvr>
                                        <p:cTn id="12" dur="500"/>
                                        <p:tgtEl>
                                          <p:spTgt spid="8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3"/>
                                        </p:tgtEl>
                                        <p:attrNameLst>
                                          <p:attrName>style.visibility</p:attrName>
                                        </p:attrNameLst>
                                      </p:cBhvr>
                                      <p:to>
                                        <p:strVal val="visible"/>
                                      </p:to>
                                    </p:set>
                                    <p:animEffect transition="in" filter="wipe(left)">
                                      <p:cBhvr>
                                        <p:cTn id="30" dur="500"/>
                                        <p:tgtEl>
                                          <p:spTgt spid="9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9"/>
                                        </p:tgtEl>
                                        <p:attrNameLst>
                                          <p:attrName>style.visibility</p:attrName>
                                        </p:attrNameLst>
                                      </p:cBhvr>
                                      <p:to>
                                        <p:strVal val="visible"/>
                                      </p:to>
                                    </p:set>
                                    <p:animEffect transition="in" filter="wipe(up)">
                                      <p:cBhvr>
                                        <p:cTn id="46" dur="500"/>
                                        <p:tgtEl>
                                          <p:spTgt spid="9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wipe(up)">
                                      <p:cBhvr>
                                        <p:cTn id="55" dur="500"/>
                                        <p:tgtEl>
                                          <p:spTgt spid="101"/>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36"/>
                                        </p:tgtEl>
                                        <p:attrNameLst>
                                          <p:attrName>style.visibility</p:attrName>
                                        </p:attrNameLst>
                                      </p:cBhvr>
                                      <p:to>
                                        <p:strVal val="visible"/>
                                      </p:to>
                                    </p:set>
                                    <p:animEffect transition="in" filter="fade">
                                      <p:cBhvr>
                                        <p:cTn id="60" dur="500"/>
                                        <p:tgtEl>
                                          <p:spTgt spid="136"/>
                                        </p:tgtEl>
                                      </p:cBhvr>
                                    </p:animEffect>
                                    <p:anim calcmode="lin" valueType="num">
                                      <p:cBhvr>
                                        <p:cTn id="61" dur="500" fill="hold"/>
                                        <p:tgtEl>
                                          <p:spTgt spid="136"/>
                                        </p:tgtEl>
                                        <p:attrNameLst>
                                          <p:attrName>ppt_x</p:attrName>
                                        </p:attrNameLst>
                                      </p:cBhvr>
                                      <p:tavLst>
                                        <p:tav tm="0">
                                          <p:val>
                                            <p:strVal val="#ppt_x"/>
                                          </p:val>
                                        </p:tav>
                                        <p:tav tm="100000">
                                          <p:val>
                                            <p:strVal val="#ppt_x"/>
                                          </p:val>
                                        </p:tav>
                                      </p:tavLst>
                                    </p:anim>
                                    <p:anim calcmode="lin" valueType="num">
                                      <p:cBhvr>
                                        <p:cTn id="62" dur="500" fill="hold"/>
                                        <p:tgtEl>
                                          <p:spTgt spid="136"/>
                                        </p:tgtEl>
                                        <p:attrNameLst>
                                          <p:attrName>ppt_y</p:attrName>
                                        </p:attrNameLst>
                                      </p:cBhvr>
                                      <p:tavLst>
                                        <p:tav tm="0">
                                          <p:val>
                                            <p:strVal val="#ppt_y+.1"/>
                                          </p:val>
                                        </p:tav>
                                        <p:tav tm="100000">
                                          <p:val>
                                            <p:strVal val="#ppt_y"/>
                                          </p:val>
                                        </p:tav>
                                      </p:tavLst>
                                    </p:anim>
                                  </p:childTnLst>
                                </p:cTn>
                              </p:par>
                            </p:childTnLst>
                          </p:cTn>
                        </p:par>
                        <p:par>
                          <p:cTn id="63" fill="hold">
                            <p:stCondLst>
                              <p:cond delay="500"/>
                            </p:stCondLst>
                            <p:childTnLst>
                              <p:par>
                                <p:cTn id="64" presetID="42" presetClass="entr" presetSubtype="0" fill="hold" nodeType="afterEffect">
                                  <p:stCondLst>
                                    <p:cond delay="0"/>
                                  </p:stCondLst>
                                  <p:childTnLst>
                                    <p:set>
                                      <p:cBhvr>
                                        <p:cTn id="65" dur="1" fill="hold">
                                          <p:stCondLst>
                                            <p:cond delay="0"/>
                                          </p:stCondLst>
                                        </p:cTn>
                                        <p:tgtEl>
                                          <p:spTgt spid="140"/>
                                        </p:tgtEl>
                                        <p:attrNameLst>
                                          <p:attrName>style.visibility</p:attrName>
                                        </p:attrNameLst>
                                      </p:cBhvr>
                                      <p:to>
                                        <p:strVal val="visible"/>
                                      </p:to>
                                    </p:set>
                                    <p:animEffect transition="in" filter="fade">
                                      <p:cBhvr>
                                        <p:cTn id="66" dur="500"/>
                                        <p:tgtEl>
                                          <p:spTgt spid="140"/>
                                        </p:tgtEl>
                                      </p:cBhvr>
                                    </p:animEffect>
                                    <p:anim calcmode="lin" valueType="num">
                                      <p:cBhvr>
                                        <p:cTn id="67" dur="500" fill="hold"/>
                                        <p:tgtEl>
                                          <p:spTgt spid="140"/>
                                        </p:tgtEl>
                                        <p:attrNameLst>
                                          <p:attrName>ppt_x</p:attrName>
                                        </p:attrNameLst>
                                      </p:cBhvr>
                                      <p:tavLst>
                                        <p:tav tm="0">
                                          <p:val>
                                            <p:strVal val="#ppt_x"/>
                                          </p:val>
                                        </p:tav>
                                        <p:tav tm="100000">
                                          <p:val>
                                            <p:strVal val="#ppt_x"/>
                                          </p:val>
                                        </p:tav>
                                      </p:tavLst>
                                    </p:anim>
                                    <p:anim calcmode="lin" valueType="num">
                                      <p:cBhvr>
                                        <p:cTn id="68" dur="500" fill="hold"/>
                                        <p:tgtEl>
                                          <p:spTgt spid="140"/>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42" presetClass="entr" presetSubtype="0" fill="hold" nodeType="afterEffect">
                                  <p:stCondLst>
                                    <p:cond delay="0"/>
                                  </p:stCondLst>
                                  <p:childTnLst>
                                    <p:set>
                                      <p:cBhvr>
                                        <p:cTn id="71" dur="1" fill="hold">
                                          <p:stCondLst>
                                            <p:cond delay="0"/>
                                          </p:stCondLst>
                                        </p:cTn>
                                        <p:tgtEl>
                                          <p:spTgt spid="144"/>
                                        </p:tgtEl>
                                        <p:attrNameLst>
                                          <p:attrName>style.visibility</p:attrName>
                                        </p:attrNameLst>
                                      </p:cBhvr>
                                      <p:to>
                                        <p:strVal val="visible"/>
                                      </p:to>
                                    </p:set>
                                    <p:animEffect transition="in" filter="fade">
                                      <p:cBhvr>
                                        <p:cTn id="72" dur="500"/>
                                        <p:tgtEl>
                                          <p:spTgt spid="144"/>
                                        </p:tgtEl>
                                      </p:cBhvr>
                                    </p:animEffect>
                                    <p:anim calcmode="lin" valueType="num">
                                      <p:cBhvr>
                                        <p:cTn id="73" dur="500" fill="hold"/>
                                        <p:tgtEl>
                                          <p:spTgt spid="144"/>
                                        </p:tgtEl>
                                        <p:attrNameLst>
                                          <p:attrName>ppt_x</p:attrName>
                                        </p:attrNameLst>
                                      </p:cBhvr>
                                      <p:tavLst>
                                        <p:tav tm="0">
                                          <p:val>
                                            <p:strVal val="#ppt_x"/>
                                          </p:val>
                                        </p:tav>
                                        <p:tav tm="100000">
                                          <p:val>
                                            <p:strVal val="#ppt_x"/>
                                          </p:val>
                                        </p:tav>
                                      </p:tavLst>
                                    </p:anim>
                                    <p:anim calcmode="lin" valueType="num">
                                      <p:cBhvr>
                                        <p:cTn id="74" dur="500" fill="hold"/>
                                        <p:tgtEl>
                                          <p:spTgt spid="144"/>
                                        </p:tgtEl>
                                        <p:attrNameLst>
                                          <p:attrName>ppt_y</p:attrName>
                                        </p:attrNameLst>
                                      </p:cBhvr>
                                      <p:tavLst>
                                        <p:tav tm="0">
                                          <p:val>
                                            <p:strVal val="#ppt_y+.1"/>
                                          </p:val>
                                        </p:tav>
                                        <p:tav tm="100000">
                                          <p:val>
                                            <p:strVal val="#ppt_y"/>
                                          </p:val>
                                        </p:tav>
                                      </p:tavLst>
                                    </p:anim>
                                  </p:childTnLst>
                                </p:cTn>
                              </p:par>
                            </p:childTnLst>
                          </p:cTn>
                        </p:par>
                        <p:par>
                          <p:cTn id="75" fill="hold">
                            <p:stCondLst>
                              <p:cond delay="1500"/>
                            </p:stCondLst>
                            <p:childTnLst>
                              <p:par>
                                <p:cTn id="76" presetID="42" presetClass="entr" presetSubtype="0" fill="hold" nodeType="afterEffect">
                                  <p:stCondLst>
                                    <p:cond delay="0"/>
                                  </p:stCondLst>
                                  <p:childTnLst>
                                    <p:set>
                                      <p:cBhvr>
                                        <p:cTn id="77" dur="1" fill="hold">
                                          <p:stCondLst>
                                            <p:cond delay="0"/>
                                          </p:stCondLst>
                                        </p:cTn>
                                        <p:tgtEl>
                                          <p:spTgt spid="148"/>
                                        </p:tgtEl>
                                        <p:attrNameLst>
                                          <p:attrName>style.visibility</p:attrName>
                                        </p:attrNameLst>
                                      </p:cBhvr>
                                      <p:to>
                                        <p:strVal val="visible"/>
                                      </p:to>
                                    </p:set>
                                    <p:animEffect transition="in" filter="fade">
                                      <p:cBhvr>
                                        <p:cTn id="78" dur="500"/>
                                        <p:tgtEl>
                                          <p:spTgt spid="148"/>
                                        </p:tgtEl>
                                      </p:cBhvr>
                                    </p:animEffect>
                                    <p:anim calcmode="lin" valueType="num">
                                      <p:cBhvr>
                                        <p:cTn id="79" dur="500" fill="hold"/>
                                        <p:tgtEl>
                                          <p:spTgt spid="148"/>
                                        </p:tgtEl>
                                        <p:attrNameLst>
                                          <p:attrName>ppt_x</p:attrName>
                                        </p:attrNameLst>
                                      </p:cBhvr>
                                      <p:tavLst>
                                        <p:tav tm="0">
                                          <p:val>
                                            <p:strVal val="#ppt_x"/>
                                          </p:val>
                                        </p:tav>
                                        <p:tav tm="100000">
                                          <p:val>
                                            <p:strVal val="#ppt_x"/>
                                          </p:val>
                                        </p:tav>
                                      </p:tavLst>
                                    </p:anim>
                                    <p:anim calcmode="lin" valueType="num">
                                      <p:cBhvr>
                                        <p:cTn id="80" dur="500" fill="hold"/>
                                        <p:tgtEl>
                                          <p:spTgt spid="14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anim calcmode="lin" valueType="num">
                                      <p:cBhvr>
                                        <p:cTn id="86" dur="500" fill="hold"/>
                                        <p:tgtEl>
                                          <p:spTgt spid="122"/>
                                        </p:tgtEl>
                                        <p:attrNameLst>
                                          <p:attrName>ppt_x</p:attrName>
                                        </p:attrNameLst>
                                      </p:cBhvr>
                                      <p:tavLst>
                                        <p:tav tm="0">
                                          <p:val>
                                            <p:strVal val="#ppt_x"/>
                                          </p:val>
                                        </p:tav>
                                        <p:tav tm="100000">
                                          <p:val>
                                            <p:strVal val="#ppt_x"/>
                                          </p:val>
                                        </p:tav>
                                      </p:tavLst>
                                    </p:anim>
                                    <p:anim calcmode="lin" valueType="num">
                                      <p:cBhvr>
                                        <p:cTn id="87" dur="500" fill="hold"/>
                                        <p:tgtEl>
                                          <p:spTgt spid="122"/>
                                        </p:tgtEl>
                                        <p:attrNameLst>
                                          <p:attrName>ppt_y</p:attrName>
                                        </p:attrNameLst>
                                      </p:cBhvr>
                                      <p:tavLst>
                                        <p:tav tm="0">
                                          <p:val>
                                            <p:strVal val="#ppt_y+.1"/>
                                          </p:val>
                                        </p:tav>
                                        <p:tav tm="100000">
                                          <p:val>
                                            <p:strVal val="#ppt_y"/>
                                          </p:val>
                                        </p:tav>
                                      </p:tavLst>
                                    </p:anim>
                                  </p:childTnLst>
                                </p:cTn>
                              </p:par>
                            </p:childTnLst>
                          </p:cTn>
                        </p:par>
                        <p:par>
                          <p:cTn id="88" fill="hold">
                            <p:stCondLst>
                              <p:cond delay="500"/>
                            </p:stCondLst>
                            <p:childTnLst>
                              <p:par>
                                <p:cTn id="89" presetID="42"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anim calcmode="lin" valueType="num">
                                      <p:cBhvr>
                                        <p:cTn id="92" dur="500" fill="hold"/>
                                        <p:tgtEl>
                                          <p:spTgt spid="124"/>
                                        </p:tgtEl>
                                        <p:attrNameLst>
                                          <p:attrName>ppt_x</p:attrName>
                                        </p:attrNameLst>
                                      </p:cBhvr>
                                      <p:tavLst>
                                        <p:tav tm="0">
                                          <p:val>
                                            <p:strVal val="#ppt_x"/>
                                          </p:val>
                                        </p:tav>
                                        <p:tav tm="100000">
                                          <p:val>
                                            <p:strVal val="#ppt_x"/>
                                          </p:val>
                                        </p:tav>
                                      </p:tavLst>
                                    </p:anim>
                                    <p:anim calcmode="lin" valueType="num">
                                      <p:cBhvr>
                                        <p:cTn id="93" dur="500" fill="hold"/>
                                        <p:tgtEl>
                                          <p:spTgt spid="124"/>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500" fill="hold"/>
                                        <p:tgtEl>
                                          <p:spTgt spid="107"/>
                                        </p:tgtEl>
                                        <p:attrNameLst>
                                          <p:attrName>ppt_w</p:attrName>
                                        </p:attrNameLst>
                                      </p:cBhvr>
                                      <p:tavLst>
                                        <p:tav tm="0">
                                          <p:val>
                                            <p:fltVal val="0"/>
                                          </p:val>
                                        </p:tav>
                                        <p:tav tm="100000">
                                          <p:val>
                                            <p:strVal val="#ppt_w"/>
                                          </p:val>
                                        </p:tav>
                                      </p:tavLst>
                                    </p:anim>
                                    <p:anim calcmode="lin" valueType="num">
                                      <p:cBhvr>
                                        <p:cTn id="99" dur="500" fill="hold"/>
                                        <p:tgtEl>
                                          <p:spTgt spid="107"/>
                                        </p:tgtEl>
                                        <p:attrNameLst>
                                          <p:attrName>ppt_h</p:attrName>
                                        </p:attrNameLst>
                                      </p:cBhvr>
                                      <p:tavLst>
                                        <p:tav tm="0">
                                          <p:val>
                                            <p:fltVal val="0"/>
                                          </p:val>
                                        </p:tav>
                                        <p:tav tm="100000">
                                          <p:val>
                                            <p:strVal val="#ppt_h"/>
                                          </p:val>
                                        </p:tav>
                                      </p:tavLst>
                                    </p:anim>
                                    <p:animEffect transition="in" filter="fade">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xit" presetSubtype="2" fill="hold" nodeType="clickEffect">
                                  <p:stCondLst>
                                    <p:cond delay="0"/>
                                  </p:stCondLst>
                                  <p:childTnLst>
                                    <p:animEffect transition="out" filter="wipe(right)">
                                      <p:cBhvr>
                                        <p:cTn id="104" dur="500"/>
                                        <p:tgtEl>
                                          <p:spTgt spid="86"/>
                                        </p:tgtEl>
                                      </p:cBhvr>
                                    </p:animEffect>
                                    <p:set>
                                      <p:cBhvr>
                                        <p:cTn id="105" dur="1" fill="hold">
                                          <p:stCondLst>
                                            <p:cond delay="499"/>
                                          </p:stCondLst>
                                        </p:cTn>
                                        <p:tgtEl>
                                          <p:spTgt spid="86"/>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wipe(left)">
                                      <p:cBhvr>
                                        <p:cTn id="110" dur="500"/>
                                        <p:tgtEl>
                                          <p:spTgt spid="39"/>
                                        </p:tgtEl>
                                      </p:cBhvr>
                                    </p:animEffect>
                                  </p:childTnLst>
                                </p:cTn>
                              </p:par>
                            </p:childTnLst>
                          </p:cTn>
                        </p:par>
                        <p:par>
                          <p:cTn id="111" fill="hold">
                            <p:stCondLst>
                              <p:cond delay="500"/>
                            </p:stCondLst>
                            <p:childTnLst>
                              <p:par>
                                <p:cTn id="112" presetID="10" presetClass="entr" presetSubtype="0" fill="hold" nodeType="afterEffect">
                                  <p:stCondLst>
                                    <p:cond delay="0"/>
                                  </p:stCondLst>
                                  <p:childTnLst>
                                    <p:set>
                                      <p:cBhvr>
                                        <p:cTn id="113" dur="1" fill="hold">
                                          <p:stCondLst>
                                            <p:cond delay="0"/>
                                          </p:stCondLst>
                                        </p:cTn>
                                        <p:tgtEl>
                                          <p:spTgt spid="95"/>
                                        </p:tgtEl>
                                        <p:attrNameLst>
                                          <p:attrName>style.visibility</p:attrName>
                                        </p:attrNameLst>
                                      </p:cBhvr>
                                      <p:to>
                                        <p:strVal val="visible"/>
                                      </p:to>
                                    </p:set>
                                    <p:animEffect transition="in" filter="fade">
                                      <p:cBhvr>
                                        <p:cTn id="114" dur="500"/>
                                        <p:tgtEl>
                                          <p:spTgt spid="95"/>
                                        </p:tgtEl>
                                      </p:cBhvr>
                                    </p:animEffect>
                                  </p:childTnLst>
                                </p:cTn>
                              </p:par>
                            </p:childTnLst>
                          </p:cTn>
                        </p:par>
                        <p:par>
                          <p:cTn id="115" fill="hold">
                            <p:stCondLst>
                              <p:cond delay="1000"/>
                            </p:stCondLst>
                            <p:childTnLst>
                              <p:par>
                                <p:cTn id="116" presetID="22" presetClass="entr" presetSubtype="4" fill="hold" nodeType="afterEffect">
                                  <p:stCondLst>
                                    <p:cond delay="0"/>
                                  </p:stCondLst>
                                  <p:childTnLst>
                                    <p:set>
                                      <p:cBhvr>
                                        <p:cTn id="117" dur="1" fill="hold">
                                          <p:stCondLst>
                                            <p:cond delay="0"/>
                                          </p:stCondLst>
                                        </p:cTn>
                                        <p:tgtEl>
                                          <p:spTgt spid="38"/>
                                        </p:tgtEl>
                                        <p:attrNameLst>
                                          <p:attrName>style.visibility</p:attrName>
                                        </p:attrNameLst>
                                      </p:cBhvr>
                                      <p:to>
                                        <p:strVal val="visible"/>
                                      </p:to>
                                    </p:set>
                                    <p:animEffect transition="in" filter="wipe(down)">
                                      <p:cBhvr>
                                        <p:cTn id="118" dur="500"/>
                                        <p:tgtEl>
                                          <p:spTgt spid="38"/>
                                        </p:tgtEl>
                                      </p:cBhvr>
                                    </p:animEffect>
                                  </p:childTnLst>
                                </p:cTn>
                              </p:par>
                              <p:par>
                                <p:cTn id="119" presetID="22" presetClass="entr" presetSubtype="8" fill="hold" nodeType="with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wipe(left)">
                                      <p:cBhvr>
                                        <p:cTn id="121" dur="500"/>
                                        <p:tgtEl>
                                          <p:spTgt spid="37"/>
                                        </p:tgtEl>
                                      </p:cBhvr>
                                    </p:animEffect>
                                  </p:childTnLst>
                                </p:cTn>
                              </p:par>
                            </p:childTnLst>
                          </p:cTn>
                        </p:par>
                        <p:par>
                          <p:cTn id="122" fill="hold">
                            <p:stCondLst>
                              <p:cond delay="2000"/>
                            </p:stCondLst>
                            <p:childTnLst>
                              <p:par>
                                <p:cTn id="123" presetID="10" presetClass="entr" presetSubtype="0" fill="hold" nodeType="after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fade">
                                      <p:cBhvr>
                                        <p:cTn id="125" dur="500"/>
                                        <p:tgtEl>
                                          <p:spTgt spid="96"/>
                                        </p:tgtEl>
                                      </p:cBhvr>
                                    </p:animEffect>
                                  </p:childTnLst>
                                </p:cTn>
                              </p:par>
                            </p:childTnLst>
                          </p:cTn>
                        </p:par>
                        <p:par>
                          <p:cTn id="126" fill="hold">
                            <p:stCondLst>
                              <p:cond delay="2500"/>
                            </p:stCondLst>
                            <p:childTnLst>
                              <p:par>
                                <p:cTn id="127" presetID="22" presetClass="entr" presetSubtype="8" fill="hold" nodeType="after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500"/>
                                        <p:tgtEl>
                                          <p:spTgt spid="97"/>
                                        </p:tgtEl>
                                      </p:cBhvr>
                                    </p:animEffect>
                                  </p:childTnLst>
                                </p:cTn>
                              </p:par>
                            </p:childTnLst>
                          </p:cTn>
                        </p:par>
                        <p:par>
                          <p:cTn id="130" fill="hold">
                            <p:stCondLst>
                              <p:cond delay="3000"/>
                            </p:stCondLst>
                            <p:childTnLst>
                              <p:par>
                                <p:cTn id="131" presetID="42" presetClass="entr" presetSubtype="0" fill="hold" nodeType="afterEffect">
                                  <p:stCondLst>
                                    <p:cond delay="0"/>
                                  </p:stCondLst>
                                  <p:childTnLst>
                                    <p:set>
                                      <p:cBhvr>
                                        <p:cTn id="132" dur="1" fill="hold">
                                          <p:stCondLst>
                                            <p:cond delay="0"/>
                                          </p:stCondLst>
                                        </p:cTn>
                                        <p:tgtEl>
                                          <p:spTgt spid="128"/>
                                        </p:tgtEl>
                                        <p:attrNameLst>
                                          <p:attrName>style.visibility</p:attrName>
                                        </p:attrNameLst>
                                      </p:cBhvr>
                                      <p:to>
                                        <p:strVal val="visible"/>
                                      </p:to>
                                    </p:set>
                                    <p:animEffect transition="in" filter="fade">
                                      <p:cBhvr>
                                        <p:cTn id="133" dur="500"/>
                                        <p:tgtEl>
                                          <p:spTgt spid="128"/>
                                        </p:tgtEl>
                                      </p:cBhvr>
                                    </p:animEffect>
                                    <p:anim calcmode="lin" valueType="num">
                                      <p:cBhvr>
                                        <p:cTn id="134" dur="500" fill="hold"/>
                                        <p:tgtEl>
                                          <p:spTgt spid="128"/>
                                        </p:tgtEl>
                                        <p:attrNameLst>
                                          <p:attrName>ppt_x</p:attrName>
                                        </p:attrNameLst>
                                      </p:cBhvr>
                                      <p:tavLst>
                                        <p:tav tm="0">
                                          <p:val>
                                            <p:strVal val="#ppt_x"/>
                                          </p:val>
                                        </p:tav>
                                        <p:tav tm="100000">
                                          <p:val>
                                            <p:strVal val="#ppt_x"/>
                                          </p:val>
                                        </p:tav>
                                      </p:tavLst>
                                    </p:anim>
                                    <p:anim calcmode="lin" valueType="num">
                                      <p:cBhvr>
                                        <p:cTn id="135" dur="500" fill="hold"/>
                                        <p:tgtEl>
                                          <p:spTgt spid="128"/>
                                        </p:tgtEl>
                                        <p:attrNameLst>
                                          <p:attrName>ppt_y</p:attrName>
                                        </p:attrNameLst>
                                      </p:cBhvr>
                                      <p:tavLst>
                                        <p:tav tm="0">
                                          <p:val>
                                            <p:strVal val="#ppt_y+.1"/>
                                          </p:val>
                                        </p:tav>
                                        <p:tav tm="100000">
                                          <p:val>
                                            <p:strVal val="#ppt_y"/>
                                          </p:val>
                                        </p:tav>
                                      </p:tavLst>
                                    </p:anim>
                                  </p:childTnLst>
                                </p:cTn>
                              </p:par>
                            </p:childTnLst>
                          </p:cTn>
                        </p:par>
                        <p:par>
                          <p:cTn id="136" fill="hold">
                            <p:stCondLst>
                              <p:cond delay="3500"/>
                            </p:stCondLst>
                            <p:childTnLst>
                              <p:par>
                                <p:cTn id="137" presetID="42" presetClass="entr" presetSubtype="0" fill="hold" nodeType="after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anim calcmode="lin" valueType="num">
                                      <p:cBhvr>
                                        <p:cTn id="140" dur="500" fill="hold"/>
                                        <p:tgtEl>
                                          <p:spTgt spid="132"/>
                                        </p:tgtEl>
                                        <p:attrNameLst>
                                          <p:attrName>ppt_x</p:attrName>
                                        </p:attrNameLst>
                                      </p:cBhvr>
                                      <p:tavLst>
                                        <p:tav tm="0">
                                          <p:val>
                                            <p:strVal val="#ppt_x"/>
                                          </p:val>
                                        </p:tav>
                                        <p:tav tm="100000">
                                          <p:val>
                                            <p:strVal val="#ppt_x"/>
                                          </p:val>
                                        </p:tav>
                                      </p:tavLst>
                                    </p:anim>
                                    <p:anim calcmode="lin" valueType="num">
                                      <p:cBhvr>
                                        <p:cTn id="141" dur="500" fill="hold"/>
                                        <p:tgtEl>
                                          <p:spTgt spid="132"/>
                                        </p:tgtEl>
                                        <p:attrNameLst>
                                          <p:attrName>ppt_y</p:attrName>
                                        </p:attrNameLst>
                                      </p:cBhvr>
                                      <p:tavLst>
                                        <p:tav tm="0">
                                          <p:val>
                                            <p:strVal val="#ppt_y+.1"/>
                                          </p:val>
                                        </p:tav>
                                        <p:tav tm="100000">
                                          <p:val>
                                            <p:strVal val="#ppt_y"/>
                                          </p:val>
                                        </p:tav>
                                      </p:tavLst>
                                    </p:anim>
                                  </p:childTnLst>
                                </p:cTn>
                              </p:par>
                            </p:childTnLst>
                          </p:cTn>
                        </p:par>
                        <p:par>
                          <p:cTn id="142" fill="hold">
                            <p:stCondLst>
                              <p:cond delay="4000"/>
                            </p:stCondLst>
                            <p:childTnLst>
                              <p:par>
                                <p:cTn id="143" presetID="42" presetClass="entr" presetSubtype="0" fill="hold" nodeType="afterEffect">
                                  <p:stCondLst>
                                    <p:cond delay="0"/>
                                  </p:stCondLst>
                                  <p:childTnLst>
                                    <p:set>
                                      <p:cBhvr>
                                        <p:cTn id="144" dur="1" fill="hold">
                                          <p:stCondLst>
                                            <p:cond delay="0"/>
                                          </p:stCondLst>
                                        </p:cTn>
                                        <p:tgtEl>
                                          <p:spTgt spid="152"/>
                                        </p:tgtEl>
                                        <p:attrNameLst>
                                          <p:attrName>style.visibility</p:attrName>
                                        </p:attrNameLst>
                                      </p:cBhvr>
                                      <p:to>
                                        <p:strVal val="visible"/>
                                      </p:to>
                                    </p:set>
                                    <p:animEffect transition="in" filter="fade">
                                      <p:cBhvr>
                                        <p:cTn id="145" dur="500"/>
                                        <p:tgtEl>
                                          <p:spTgt spid="152"/>
                                        </p:tgtEl>
                                      </p:cBhvr>
                                    </p:animEffect>
                                    <p:anim calcmode="lin" valueType="num">
                                      <p:cBhvr>
                                        <p:cTn id="146" dur="500" fill="hold"/>
                                        <p:tgtEl>
                                          <p:spTgt spid="152"/>
                                        </p:tgtEl>
                                        <p:attrNameLst>
                                          <p:attrName>ppt_x</p:attrName>
                                        </p:attrNameLst>
                                      </p:cBhvr>
                                      <p:tavLst>
                                        <p:tav tm="0">
                                          <p:val>
                                            <p:strVal val="#ppt_x"/>
                                          </p:val>
                                        </p:tav>
                                        <p:tav tm="100000">
                                          <p:val>
                                            <p:strVal val="#ppt_x"/>
                                          </p:val>
                                        </p:tav>
                                      </p:tavLst>
                                    </p:anim>
                                    <p:anim calcmode="lin" valueType="num">
                                      <p:cBhvr>
                                        <p:cTn id="147" dur="500" fill="hold"/>
                                        <p:tgtEl>
                                          <p:spTgt spid="152"/>
                                        </p:tgtEl>
                                        <p:attrNameLst>
                                          <p:attrName>ppt_y</p:attrName>
                                        </p:attrNameLst>
                                      </p:cBhvr>
                                      <p:tavLst>
                                        <p:tav tm="0">
                                          <p:val>
                                            <p:strVal val="#ppt_y+.1"/>
                                          </p:val>
                                        </p:tav>
                                        <p:tav tm="100000">
                                          <p:val>
                                            <p:strVal val="#ppt_y"/>
                                          </p:val>
                                        </p:tav>
                                      </p:tavLst>
                                    </p:anim>
                                  </p:childTnLst>
                                </p:cTn>
                              </p:par>
                            </p:childTnLst>
                          </p:cTn>
                        </p:par>
                        <p:par>
                          <p:cTn id="148" fill="hold">
                            <p:stCondLst>
                              <p:cond delay="4500"/>
                            </p:stCondLst>
                            <p:childTnLst>
                              <p:par>
                                <p:cTn id="149" presetID="42" presetClass="entr" presetSubtype="0" fill="hold" nodeType="afterEffect">
                                  <p:stCondLst>
                                    <p:cond delay="0"/>
                                  </p:stCondLst>
                                  <p:childTnLst>
                                    <p:set>
                                      <p:cBhvr>
                                        <p:cTn id="150" dur="1" fill="hold">
                                          <p:stCondLst>
                                            <p:cond delay="0"/>
                                          </p:stCondLst>
                                        </p:cTn>
                                        <p:tgtEl>
                                          <p:spTgt spid="156"/>
                                        </p:tgtEl>
                                        <p:attrNameLst>
                                          <p:attrName>style.visibility</p:attrName>
                                        </p:attrNameLst>
                                      </p:cBhvr>
                                      <p:to>
                                        <p:strVal val="visible"/>
                                      </p:to>
                                    </p:set>
                                    <p:animEffect transition="in" filter="fade">
                                      <p:cBhvr>
                                        <p:cTn id="151" dur="500"/>
                                        <p:tgtEl>
                                          <p:spTgt spid="156"/>
                                        </p:tgtEl>
                                      </p:cBhvr>
                                    </p:animEffect>
                                    <p:anim calcmode="lin" valueType="num">
                                      <p:cBhvr>
                                        <p:cTn id="152" dur="500" fill="hold"/>
                                        <p:tgtEl>
                                          <p:spTgt spid="156"/>
                                        </p:tgtEl>
                                        <p:attrNameLst>
                                          <p:attrName>ppt_x</p:attrName>
                                        </p:attrNameLst>
                                      </p:cBhvr>
                                      <p:tavLst>
                                        <p:tav tm="0">
                                          <p:val>
                                            <p:strVal val="#ppt_x"/>
                                          </p:val>
                                        </p:tav>
                                        <p:tav tm="100000">
                                          <p:val>
                                            <p:strVal val="#ppt_x"/>
                                          </p:val>
                                        </p:tav>
                                      </p:tavLst>
                                    </p:anim>
                                    <p:anim calcmode="lin" valueType="num">
                                      <p:cBhvr>
                                        <p:cTn id="153" dur="500" fill="hold"/>
                                        <p:tgtEl>
                                          <p:spTgt spid="156"/>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fade">
                                      <p:cBhvr>
                                        <p:cTn id="158" dur="500"/>
                                        <p:tgtEl>
                                          <p:spTgt spid="73"/>
                                        </p:tgtEl>
                                      </p:cBhvr>
                                    </p:animEffect>
                                  </p:childTnLst>
                                </p:cTn>
                              </p:par>
                            </p:childTnLst>
                          </p:cTn>
                        </p:par>
                        <p:par>
                          <p:cTn id="159" fill="hold">
                            <p:stCondLst>
                              <p:cond delay="500"/>
                            </p:stCondLst>
                            <p:childTnLst>
                              <p:par>
                                <p:cTn id="160" presetID="16" presetClass="entr" presetSubtype="42" fill="hold" nodeType="afterEffect">
                                  <p:stCondLst>
                                    <p:cond delay="0"/>
                                  </p:stCondLst>
                                  <p:childTnLst>
                                    <p:set>
                                      <p:cBhvr>
                                        <p:cTn id="161" dur="1" fill="hold">
                                          <p:stCondLst>
                                            <p:cond delay="0"/>
                                          </p:stCondLst>
                                        </p:cTn>
                                        <p:tgtEl>
                                          <p:spTgt spid="78"/>
                                        </p:tgtEl>
                                        <p:attrNameLst>
                                          <p:attrName>style.visibility</p:attrName>
                                        </p:attrNameLst>
                                      </p:cBhvr>
                                      <p:to>
                                        <p:strVal val="visible"/>
                                      </p:to>
                                    </p:set>
                                    <p:animEffect transition="in" filter="barn(outHorizontal)">
                                      <p:cBhvr>
                                        <p:cTn id="162" dur="500"/>
                                        <p:tgtEl>
                                          <p:spTgt spid="78"/>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nodeType="clickEffect">
                                  <p:stCondLst>
                                    <p:cond delay="0"/>
                                  </p:stCondLst>
                                  <p:childTnLst>
                                    <p:set>
                                      <p:cBhvr>
                                        <p:cTn id="166" dur="1" fill="hold">
                                          <p:stCondLst>
                                            <p:cond delay="0"/>
                                          </p:stCondLst>
                                        </p:cTn>
                                        <p:tgtEl>
                                          <p:spTgt spid="80"/>
                                        </p:tgtEl>
                                        <p:attrNameLst>
                                          <p:attrName>style.visibility</p:attrName>
                                        </p:attrNameLst>
                                      </p:cBhvr>
                                      <p:to>
                                        <p:strVal val="visible"/>
                                      </p:to>
                                    </p:set>
                                    <p:animEffect transition="in" filter="wipe(left)">
                                      <p:cBhvr>
                                        <p:cTn id="167" dur="500"/>
                                        <p:tgtEl>
                                          <p:spTgt spid="80"/>
                                        </p:tgtEl>
                                      </p:cBhvr>
                                    </p:animEffect>
                                  </p:childTnLst>
                                </p:cTn>
                              </p:par>
                            </p:childTnLst>
                          </p:cTn>
                        </p:par>
                        <p:par>
                          <p:cTn id="168" fill="hold">
                            <p:stCondLst>
                              <p:cond delay="500"/>
                            </p:stCondLst>
                            <p:childTnLst>
                              <p:par>
                                <p:cTn id="169" presetID="10" presetClass="entr" presetSubtype="0" fill="hold" nodeType="after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nodeType="clickEffect">
                                  <p:stCondLst>
                                    <p:cond delay="0"/>
                                  </p:stCondLst>
                                  <p:childTnLst>
                                    <p:set>
                                      <p:cBhvr>
                                        <p:cTn id="175" dur="1" fill="hold">
                                          <p:stCondLst>
                                            <p:cond delay="0"/>
                                          </p:stCondLst>
                                        </p:cTn>
                                        <p:tgtEl>
                                          <p:spTgt spid="112"/>
                                        </p:tgtEl>
                                        <p:attrNameLst>
                                          <p:attrName>style.visibility</p:attrName>
                                        </p:attrNameLst>
                                      </p:cBhvr>
                                      <p:to>
                                        <p:strVal val="visible"/>
                                      </p:to>
                                    </p:set>
                                    <p:animEffect transition="in" filter="wipe(left)">
                                      <p:cBhvr>
                                        <p:cTn id="176" dur="500"/>
                                        <p:tgtEl>
                                          <p:spTgt spid="112"/>
                                        </p:tgtEl>
                                      </p:cBhvr>
                                    </p:animEffect>
                                  </p:childTnLst>
                                </p:cTn>
                              </p:par>
                            </p:childTnLst>
                          </p:cTn>
                        </p:par>
                        <p:par>
                          <p:cTn id="177" fill="hold">
                            <p:stCondLst>
                              <p:cond delay="500"/>
                            </p:stCondLst>
                            <p:childTnLst>
                              <p:par>
                                <p:cTn id="178" presetID="10" presetClass="entr" presetSubtype="0" fill="hold" nodeType="afterEffect">
                                  <p:stCondLst>
                                    <p:cond delay="0"/>
                                  </p:stCondLst>
                                  <p:childTnLst>
                                    <p:set>
                                      <p:cBhvr>
                                        <p:cTn id="179" dur="1" fill="hold">
                                          <p:stCondLst>
                                            <p:cond delay="0"/>
                                          </p:stCondLst>
                                        </p:cTn>
                                        <p:tgtEl>
                                          <p:spTgt spid="109"/>
                                        </p:tgtEl>
                                        <p:attrNameLst>
                                          <p:attrName>style.visibility</p:attrName>
                                        </p:attrNameLst>
                                      </p:cBhvr>
                                      <p:to>
                                        <p:strVal val="visible"/>
                                      </p:to>
                                    </p:set>
                                    <p:animEffect transition="in" filter="fade">
                                      <p:cBhvr>
                                        <p:cTn id="180" dur="500"/>
                                        <p:tgtEl>
                                          <p:spTgt spid="109"/>
                                        </p:tgtEl>
                                      </p:cBhvr>
                                    </p:animEffect>
                                  </p:childTnLst>
                                </p:cTn>
                              </p:par>
                            </p:childTnLst>
                          </p:cTn>
                        </p:par>
                      </p:childTnLst>
                    </p:cTn>
                  </p:par>
                  <p:par>
                    <p:cTn id="181" fill="hold">
                      <p:stCondLst>
                        <p:cond delay="indefinite"/>
                      </p:stCondLst>
                      <p:childTnLst>
                        <p:par>
                          <p:cTn id="182" fill="hold">
                            <p:stCondLst>
                              <p:cond delay="0"/>
                            </p:stCondLst>
                            <p:childTnLst>
                              <p:par>
                                <p:cTn id="183" presetID="22" presetClass="entr" presetSubtype="2" fill="hold" nodeType="clickEffect">
                                  <p:stCondLst>
                                    <p:cond delay="0"/>
                                  </p:stCondLst>
                                  <p:childTnLst>
                                    <p:set>
                                      <p:cBhvr>
                                        <p:cTn id="184" dur="1" fill="hold">
                                          <p:stCondLst>
                                            <p:cond delay="0"/>
                                          </p:stCondLst>
                                        </p:cTn>
                                        <p:tgtEl>
                                          <p:spTgt spid="103"/>
                                        </p:tgtEl>
                                        <p:attrNameLst>
                                          <p:attrName>style.visibility</p:attrName>
                                        </p:attrNameLst>
                                      </p:cBhvr>
                                      <p:to>
                                        <p:strVal val="visible"/>
                                      </p:to>
                                    </p:set>
                                    <p:animEffect transition="in" filter="wipe(right)">
                                      <p:cBhvr>
                                        <p:cTn id="185" dur="500"/>
                                        <p:tgtEl>
                                          <p:spTgt spid="103"/>
                                        </p:tgtEl>
                                      </p:cBhvr>
                                    </p:animEffect>
                                  </p:childTnLst>
                                </p:cTn>
                              </p:par>
                            </p:childTnLst>
                          </p:cTn>
                        </p:par>
                        <p:par>
                          <p:cTn id="186" fill="hold">
                            <p:stCondLst>
                              <p:cond delay="500"/>
                            </p:stCondLst>
                            <p:childTnLst>
                              <p:par>
                                <p:cTn id="187" presetID="10" presetClass="entr" presetSubtype="0" fill="hold" nodeType="afterEffect">
                                  <p:stCondLst>
                                    <p:cond delay="0"/>
                                  </p:stCondLst>
                                  <p:childTnLst>
                                    <p:set>
                                      <p:cBhvr>
                                        <p:cTn id="188" dur="1" fill="hold">
                                          <p:stCondLst>
                                            <p:cond delay="0"/>
                                          </p:stCondLst>
                                        </p:cTn>
                                        <p:tgtEl>
                                          <p:spTgt spid="104"/>
                                        </p:tgtEl>
                                        <p:attrNameLst>
                                          <p:attrName>style.visibility</p:attrName>
                                        </p:attrNameLst>
                                      </p:cBhvr>
                                      <p:to>
                                        <p:strVal val="visible"/>
                                      </p:to>
                                    </p:set>
                                    <p:animEffect transition="in" filter="fade">
                                      <p:cBhvr>
                                        <p:cTn id="189" dur="500"/>
                                        <p:tgtEl>
                                          <p:spTgt spid="104"/>
                                        </p:tgtEl>
                                      </p:cBhvr>
                                    </p:animEffec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5"/>
                                        </p:tgtEl>
                                        <p:attrNameLst>
                                          <p:attrName>style.visibility</p:attrName>
                                        </p:attrNameLst>
                                      </p:cBhvr>
                                      <p:to>
                                        <p:strVal val="visible"/>
                                      </p:to>
                                    </p:set>
                                    <p:animEffect transition="in" filter="wipe(right)">
                                      <p:cBhvr>
                                        <p:cTn id="193" dur="500"/>
                                        <p:tgtEl>
                                          <p:spTgt spid="65"/>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1" fill="hold" nodeType="clickEffect">
                                  <p:stCondLst>
                                    <p:cond delay="0"/>
                                  </p:stCondLst>
                                  <p:childTnLst>
                                    <p:set>
                                      <p:cBhvr>
                                        <p:cTn id="197" dur="1" fill="hold">
                                          <p:stCondLst>
                                            <p:cond delay="0"/>
                                          </p:stCondLst>
                                        </p:cTn>
                                        <p:tgtEl>
                                          <p:spTgt spid="106"/>
                                        </p:tgtEl>
                                        <p:attrNameLst>
                                          <p:attrName>style.visibility</p:attrName>
                                        </p:attrNameLst>
                                      </p:cBhvr>
                                      <p:to>
                                        <p:strVal val="visible"/>
                                      </p:to>
                                    </p:set>
                                    <p:animEffect transition="in" filter="wipe(up)">
                                      <p:cBhvr>
                                        <p:cTn id="198" dur="500"/>
                                        <p:tgtEl>
                                          <p:spTgt spid="106"/>
                                        </p:tgtEl>
                                      </p:cBhvr>
                                    </p:animEffect>
                                  </p:childTnLst>
                                </p:cTn>
                              </p:par>
                            </p:childTnLst>
                          </p:cTn>
                        </p:par>
                        <p:par>
                          <p:cTn id="199" fill="hold">
                            <p:stCondLst>
                              <p:cond delay="500"/>
                            </p:stCondLst>
                            <p:childTnLst>
                              <p:par>
                                <p:cTn id="200" presetID="10" presetClass="entr" presetSubtype="0" fill="hold" nodeType="afterEffect">
                                  <p:stCondLst>
                                    <p:cond delay="0"/>
                                  </p:stCondLst>
                                  <p:childTnLst>
                                    <p:set>
                                      <p:cBhvr>
                                        <p:cTn id="201" dur="1" fill="hold">
                                          <p:stCondLst>
                                            <p:cond delay="0"/>
                                          </p:stCondLst>
                                        </p:cTn>
                                        <p:tgtEl>
                                          <p:spTgt spid="105"/>
                                        </p:tgtEl>
                                        <p:attrNameLst>
                                          <p:attrName>style.visibility</p:attrName>
                                        </p:attrNameLst>
                                      </p:cBhvr>
                                      <p:to>
                                        <p:strVal val="visible"/>
                                      </p:to>
                                    </p:set>
                                    <p:animEffect transition="in" filter="fade">
                                      <p:cBhvr>
                                        <p:cTn id="202" dur="500"/>
                                        <p:tgtEl>
                                          <p:spTgt spid="105"/>
                                        </p:tgtEl>
                                      </p:cBhvr>
                                    </p:animEffect>
                                  </p:childTnLst>
                                </p:cTn>
                              </p:par>
                            </p:childTnLst>
                          </p:cTn>
                        </p:par>
                        <p:par>
                          <p:cTn id="203" fill="hold">
                            <p:stCondLst>
                              <p:cond delay="1000"/>
                            </p:stCondLst>
                            <p:childTnLst>
                              <p:par>
                                <p:cTn id="204" presetID="22" presetClass="entr" presetSubtype="2" fill="hold" nodeType="afterEffect">
                                  <p:stCondLst>
                                    <p:cond delay="0"/>
                                  </p:stCondLst>
                                  <p:childTnLst>
                                    <p:set>
                                      <p:cBhvr>
                                        <p:cTn id="205" dur="1" fill="hold">
                                          <p:stCondLst>
                                            <p:cond delay="0"/>
                                          </p:stCondLst>
                                        </p:cTn>
                                        <p:tgtEl>
                                          <p:spTgt spid="116"/>
                                        </p:tgtEl>
                                        <p:attrNameLst>
                                          <p:attrName>style.visibility</p:attrName>
                                        </p:attrNameLst>
                                      </p:cBhvr>
                                      <p:to>
                                        <p:strVal val="visible"/>
                                      </p:to>
                                    </p:set>
                                    <p:animEffect transition="in" filter="wipe(right)">
                                      <p:cBhvr>
                                        <p:cTn id="206"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7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96" y="425470"/>
            <a:ext cx="9483268" cy="917336"/>
          </a:xfrm>
        </p:spPr>
        <p:txBody>
          <a:bodyPr/>
          <a:lstStyle/>
          <a:p>
            <a:r>
              <a:rPr lang="en-US" sz="5288" dirty="0"/>
              <a:t>Redundancy in Microsoft Azure </a:t>
            </a:r>
          </a:p>
        </p:txBody>
      </p:sp>
      <p:sp>
        <p:nvSpPr>
          <p:cNvPr id="3" name="Content Placeholder 2"/>
          <p:cNvSpPr>
            <a:spLocks noGrp="1"/>
          </p:cNvSpPr>
          <p:nvPr>
            <p:ph sz="quarter" idx="10"/>
          </p:nvPr>
        </p:nvSpPr>
        <p:spPr>
          <a:xfrm>
            <a:off x="230716" y="1328883"/>
            <a:ext cx="11395910" cy="3033739"/>
          </a:xfrm>
          <a:prstGeom prst="rect">
            <a:avLst/>
          </a:prstGeom>
        </p:spPr>
        <p:txBody>
          <a:bodyPr>
            <a:normAutofit/>
          </a:bodyPr>
          <a:lstStyle/>
          <a:p>
            <a:r>
              <a:rPr lang="en-US" sz="2799" dirty="0">
                <a:solidFill>
                  <a:schemeClr val="accent2">
                    <a:lumMod val="60000"/>
                    <a:lumOff val="40000"/>
                  </a:schemeClr>
                </a:solidFill>
              </a:rPr>
              <a:t>Storage</a:t>
            </a:r>
            <a:r>
              <a:rPr lang="en-US" sz="2799" dirty="0"/>
              <a:t> Redundancy Options</a:t>
            </a:r>
          </a:p>
          <a:p>
            <a:r>
              <a:rPr lang="en-US" sz="2799" dirty="0">
                <a:solidFill>
                  <a:schemeClr val="accent2">
                    <a:lumMod val="60000"/>
                    <a:lumOff val="40000"/>
                  </a:schemeClr>
                </a:solidFill>
              </a:rPr>
              <a:t>SQL</a:t>
            </a:r>
            <a:r>
              <a:rPr lang="en-US" sz="2799" dirty="0">
                <a:solidFill>
                  <a:srgbClr val="FFC000"/>
                </a:solidFill>
              </a:rPr>
              <a:t> </a:t>
            </a:r>
            <a:r>
              <a:rPr lang="en-US" sz="2799" dirty="0">
                <a:solidFill>
                  <a:schemeClr val="accent2">
                    <a:lumMod val="60000"/>
                    <a:lumOff val="40000"/>
                  </a:schemeClr>
                </a:solidFill>
              </a:rPr>
              <a:t>Database</a:t>
            </a:r>
            <a:r>
              <a:rPr lang="en-US" sz="2799" dirty="0">
                <a:solidFill>
                  <a:srgbClr val="FFC000"/>
                </a:solidFill>
              </a:rPr>
              <a:t> </a:t>
            </a:r>
            <a:r>
              <a:rPr lang="en-US" sz="2799" dirty="0"/>
              <a:t>Geo-Replication</a:t>
            </a:r>
          </a:p>
          <a:p>
            <a:r>
              <a:rPr lang="en-US" sz="2799" dirty="0">
                <a:solidFill>
                  <a:schemeClr val="accent2">
                    <a:lumMod val="60000"/>
                    <a:lumOff val="40000"/>
                  </a:schemeClr>
                </a:solidFill>
              </a:rPr>
              <a:t>Caching</a:t>
            </a:r>
            <a:r>
              <a:rPr lang="en-US" sz="2799" dirty="0">
                <a:solidFill>
                  <a:srgbClr val="FFC000"/>
                </a:solidFill>
              </a:rPr>
              <a:t> </a:t>
            </a:r>
            <a:r>
              <a:rPr lang="en-US" sz="2799" dirty="0"/>
              <a:t>with high availability option</a:t>
            </a:r>
          </a:p>
          <a:p>
            <a:r>
              <a:rPr lang="en-US" sz="2799" dirty="0">
                <a:solidFill>
                  <a:schemeClr val="accent2">
                    <a:lumMod val="60000"/>
                    <a:lumOff val="40000"/>
                  </a:schemeClr>
                </a:solidFill>
              </a:rPr>
              <a:t>Load-balanced</a:t>
            </a:r>
            <a:r>
              <a:rPr lang="en-US" sz="2799" dirty="0"/>
              <a:t> App Service Apps, Cloud Service and Virtual Machines</a:t>
            </a:r>
            <a:endParaRPr lang="en-US" sz="2799" dirty="0">
              <a:solidFill>
                <a:schemeClr val="accent2">
                  <a:lumMod val="60000"/>
                  <a:lumOff val="40000"/>
                </a:schemeClr>
              </a:solidFill>
            </a:endParaRPr>
          </a:p>
          <a:p>
            <a:r>
              <a:rPr lang="en-US" sz="2799" dirty="0"/>
              <a:t>Built-in redundancy in Azure </a:t>
            </a:r>
            <a:r>
              <a:rPr lang="en-US" sz="2799" dirty="0">
                <a:solidFill>
                  <a:schemeClr val="accent2">
                    <a:lumMod val="60000"/>
                    <a:lumOff val="40000"/>
                  </a:schemeClr>
                </a:solidFill>
              </a:rPr>
              <a:t>Virtual Network</a:t>
            </a:r>
            <a:r>
              <a:rPr lang="en-US" sz="2799" dirty="0">
                <a:solidFill>
                  <a:srgbClr val="FFC000"/>
                </a:solidFill>
              </a:rPr>
              <a:t> </a:t>
            </a:r>
            <a:r>
              <a:rPr lang="en-US" sz="2799" dirty="0"/>
              <a:t>gateways</a:t>
            </a:r>
          </a:p>
          <a:p>
            <a:r>
              <a:rPr lang="en-US" sz="2799" dirty="0"/>
              <a:t>Failover with Azure </a:t>
            </a:r>
            <a:r>
              <a:rPr lang="en-US" sz="2799" dirty="0">
                <a:solidFill>
                  <a:schemeClr val="accent2">
                    <a:lumMod val="60000"/>
                    <a:lumOff val="40000"/>
                  </a:schemeClr>
                </a:solidFill>
              </a:rPr>
              <a:t>Traffic Manager </a:t>
            </a:r>
          </a:p>
        </p:txBody>
      </p:sp>
    </p:spTree>
    <p:extLst>
      <p:ext uri="{BB962C8B-B14F-4D97-AF65-F5344CB8AC3E}">
        <p14:creationId xmlns:p14="http://schemas.microsoft.com/office/powerpoint/2010/main" val="2622070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999" dirty="0"/>
              <a:t>What does failsafe mean for my applications?</a:t>
            </a:r>
          </a:p>
        </p:txBody>
      </p:sp>
      <p:sp>
        <p:nvSpPr>
          <p:cNvPr id="5" name="Content Placeholder 4"/>
          <p:cNvSpPr>
            <a:spLocks noGrp="1"/>
          </p:cNvSpPr>
          <p:nvPr>
            <p:ph sz="quarter" idx="10"/>
          </p:nvPr>
        </p:nvSpPr>
        <p:spPr>
          <a:xfrm>
            <a:off x="274640" y="2460232"/>
            <a:ext cx="9974262" cy="2452697"/>
          </a:xfrm>
        </p:spPr>
        <p:txBody>
          <a:bodyPr/>
          <a:lstStyle/>
          <a:p>
            <a:r>
              <a:rPr lang="en-US" sz="2399" dirty="0"/>
              <a:t>Take advantage of Microsoft Azure features</a:t>
            </a:r>
          </a:p>
          <a:p>
            <a:r>
              <a:rPr lang="en-US" sz="2399" dirty="0"/>
              <a:t>Avoid single point of failure</a:t>
            </a:r>
          </a:p>
          <a:p>
            <a:r>
              <a:rPr lang="en-US" sz="2399" dirty="0"/>
              <a:t>Failure mode analysis</a:t>
            </a:r>
          </a:p>
          <a:p>
            <a:r>
              <a:rPr lang="en-US" sz="2399" dirty="0"/>
              <a:t>Transient errors</a:t>
            </a:r>
          </a:p>
          <a:p>
            <a:r>
              <a:rPr lang="en-US" sz="2399" dirty="0"/>
              <a:t>Graceful degradation</a:t>
            </a:r>
          </a:p>
          <a:p>
            <a:r>
              <a:rPr lang="en-US" sz="2399" dirty="0"/>
              <a:t>Eliminate human factors</a:t>
            </a:r>
          </a:p>
        </p:txBody>
      </p:sp>
      <p:sp>
        <p:nvSpPr>
          <p:cNvPr id="6" name="Rectangle 5"/>
          <p:cNvSpPr/>
          <p:nvPr/>
        </p:nvSpPr>
        <p:spPr>
          <a:xfrm>
            <a:off x="995162" y="1670184"/>
            <a:ext cx="7880307" cy="523084"/>
          </a:xfrm>
          <a:prstGeom prst="rect">
            <a:avLst/>
          </a:prstGeom>
        </p:spPr>
        <p:txBody>
          <a:bodyPr wrap="square">
            <a:spAutoFit/>
          </a:bodyPr>
          <a:lstStyle/>
          <a:p>
            <a:pPr marL="336044" lvl="1" defTabSz="914126"/>
            <a:r>
              <a:rPr lang="en-US" sz="2799" kern="0" dirty="0">
                <a:solidFill>
                  <a:sysClr val="windowText" lastClr="000000"/>
                </a:solidFill>
              </a:rPr>
              <a:t>It depends… but some general practices apply.</a:t>
            </a:r>
          </a:p>
        </p:txBody>
      </p:sp>
    </p:spTree>
    <p:extLst>
      <p:ext uri="{BB962C8B-B14F-4D97-AF65-F5344CB8AC3E}">
        <p14:creationId xmlns:p14="http://schemas.microsoft.com/office/powerpoint/2010/main" val="36088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in Microsoft Azure</a:t>
            </a:r>
            <a:endParaRPr lang="en-US" dirty="0"/>
          </a:p>
        </p:txBody>
      </p:sp>
      <p:sp>
        <p:nvSpPr>
          <p:cNvPr id="3" name="Content Placeholder 2"/>
          <p:cNvSpPr>
            <a:spLocks noGrp="1"/>
          </p:cNvSpPr>
          <p:nvPr>
            <p:ph sz="quarter" idx="10"/>
          </p:nvPr>
        </p:nvSpPr>
        <p:spPr>
          <a:prstGeom prst="rect">
            <a:avLst/>
          </a:prstGeom>
          <a:ln>
            <a:noFill/>
          </a:ln>
        </p:spPr>
        <p:txBody>
          <a:bodyPr/>
          <a:lstStyle/>
          <a:p>
            <a:r>
              <a:rPr lang="en-US" sz="3136" b="1" dirty="0">
                <a:solidFill>
                  <a:schemeClr val="accent1">
                    <a:lumMod val="20000"/>
                    <a:lumOff val="80000"/>
                  </a:schemeClr>
                </a:solidFill>
              </a:rPr>
              <a:t>Scale up </a:t>
            </a:r>
            <a:r>
              <a:rPr lang="en-US" sz="3136" dirty="0"/>
              <a:t>by choosing different VM sizes</a:t>
            </a:r>
          </a:p>
          <a:p>
            <a:r>
              <a:rPr lang="en-US" sz="3136" b="1" dirty="0">
                <a:solidFill>
                  <a:schemeClr val="accent1">
                    <a:lumMod val="20000"/>
                    <a:lumOff val="80000"/>
                  </a:schemeClr>
                </a:solidFill>
              </a:rPr>
              <a:t>Scale out </a:t>
            </a:r>
            <a:r>
              <a:rPr lang="en-US" sz="3136" dirty="0"/>
              <a:t>by adding more instances</a:t>
            </a:r>
          </a:p>
          <a:p>
            <a:r>
              <a:rPr lang="en-US" sz="3136" b="1" dirty="0">
                <a:solidFill>
                  <a:schemeClr val="accent1">
                    <a:lumMod val="20000"/>
                    <a:lumOff val="80000"/>
                  </a:schemeClr>
                </a:solidFill>
              </a:rPr>
              <a:t>Auto-scale</a:t>
            </a:r>
            <a:r>
              <a:rPr lang="en-US" sz="3136" dirty="0">
                <a:solidFill>
                  <a:schemeClr val="tx1"/>
                </a:solidFill>
              </a:rPr>
              <a:t> </a:t>
            </a:r>
            <a:r>
              <a:rPr lang="en-US" sz="3136" dirty="0"/>
              <a:t>with </a:t>
            </a:r>
            <a:r>
              <a:rPr lang="en-US" sz="3136" dirty="0" err="1"/>
              <a:t>Autoscaling</a:t>
            </a:r>
            <a:r>
              <a:rPr lang="en-US" sz="3136" dirty="0"/>
              <a:t> Application Block</a:t>
            </a:r>
          </a:p>
          <a:p>
            <a:r>
              <a:rPr lang="en-US" sz="3136" b="1" dirty="0">
                <a:solidFill>
                  <a:schemeClr val="accent1">
                    <a:lumMod val="20000"/>
                    <a:lumOff val="80000"/>
                  </a:schemeClr>
                </a:solidFill>
              </a:rPr>
              <a:t>Scale out </a:t>
            </a:r>
            <a:r>
              <a:rPr lang="en-US" sz="3136" dirty="0"/>
              <a:t>by using multiple service entities</a:t>
            </a:r>
          </a:p>
          <a:p>
            <a:r>
              <a:rPr lang="en-US" sz="3136" b="1" dirty="0">
                <a:solidFill>
                  <a:schemeClr val="accent1">
                    <a:lumMod val="20000"/>
                    <a:lumOff val="80000"/>
                  </a:schemeClr>
                </a:solidFill>
              </a:rPr>
              <a:t>CDN </a:t>
            </a:r>
            <a:r>
              <a:rPr lang="en-US" sz="3136" dirty="0"/>
              <a:t>to distribute user traffic</a:t>
            </a:r>
          </a:p>
          <a:p>
            <a:r>
              <a:rPr lang="en-US" sz="3136" b="1" dirty="0">
                <a:solidFill>
                  <a:schemeClr val="accent1">
                    <a:lumMod val="20000"/>
                    <a:lumOff val="80000"/>
                  </a:schemeClr>
                </a:solidFill>
              </a:rPr>
              <a:t>Caching </a:t>
            </a:r>
            <a:r>
              <a:rPr lang="en-US" sz="3136" dirty="0"/>
              <a:t>to offset server workloads</a:t>
            </a:r>
          </a:p>
          <a:p>
            <a:endParaRPr lang="en-US" sz="3136" dirty="0">
              <a:solidFill>
                <a:schemeClr val="tx1"/>
              </a:solidFill>
            </a:endParaRPr>
          </a:p>
        </p:txBody>
      </p:sp>
    </p:spTree>
    <p:extLst>
      <p:ext uri="{BB962C8B-B14F-4D97-AF65-F5344CB8AC3E}">
        <p14:creationId xmlns:p14="http://schemas.microsoft.com/office/powerpoint/2010/main" val="117557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17488"/>
            <a:ext cx="11031538" cy="811212"/>
          </a:xfrm>
          <a:prstGeom prst="rect">
            <a:avLst/>
          </a:prstGeom>
        </p:spPr>
        <p:txBody>
          <a:bodyPr anchor="t"/>
          <a:lstStyle/>
          <a:p>
            <a:r>
              <a:rPr lang="en-US" sz="4799" dirty="0"/>
              <a:t>Activate your MSDN Benefits…</a:t>
            </a:r>
          </a:p>
        </p:txBody>
      </p:sp>
      <p:sp>
        <p:nvSpPr>
          <p:cNvPr id="3" name="Rectangle 2"/>
          <p:cNvSpPr/>
          <p:nvPr/>
        </p:nvSpPr>
        <p:spPr>
          <a:xfrm>
            <a:off x="0" y="5404862"/>
            <a:ext cx="12188826" cy="145224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grpSp>
        <p:nvGrpSpPr>
          <p:cNvPr id="12" name="Group 11"/>
          <p:cNvGrpSpPr/>
          <p:nvPr/>
        </p:nvGrpSpPr>
        <p:grpSpPr>
          <a:xfrm>
            <a:off x="10136781" y="5570945"/>
            <a:ext cx="1482712" cy="1120074"/>
            <a:chOff x="2951543" y="5571503"/>
            <a:chExt cx="1483098" cy="1120366"/>
          </a:xfrm>
        </p:grpSpPr>
        <p:sp>
          <p:nvSpPr>
            <p:cNvPr id="10" name="TextBox 9"/>
            <p:cNvSpPr txBox="1"/>
            <p:nvPr/>
          </p:nvSpPr>
          <p:spPr>
            <a:xfrm>
              <a:off x="2951543" y="5571503"/>
              <a:ext cx="856526" cy="830997"/>
            </a:xfrm>
            <a:prstGeom prst="rect">
              <a:avLst/>
            </a:prstGeom>
            <a:noFill/>
          </p:spPr>
          <p:txBody>
            <a:bodyPr wrap="square" rtlCol="0">
              <a:spAutoFit/>
            </a:bodyPr>
            <a:lstStyle/>
            <a:p>
              <a:pPr algn="ctr"/>
              <a:r>
                <a:rPr lang="en-US" sz="4799" dirty="0">
                  <a:solidFill>
                    <a:schemeClr val="bg1"/>
                  </a:solidFill>
                </a:rPr>
                <a:t>89</a:t>
              </a:r>
            </a:p>
          </p:txBody>
        </p:sp>
        <p:sp>
          <p:nvSpPr>
            <p:cNvPr id="11" name="TextBox 10"/>
            <p:cNvSpPr txBox="1"/>
            <p:nvPr/>
          </p:nvSpPr>
          <p:spPr>
            <a:xfrm>
              <a:off x="2951543" y="6230204"/>
              <a:ext cx="1483098" cy="461665"/>
            </a:xfrm>
            <a:prstGeom prst="rect">
              <a:avLst/>
            </a:prstGeom>
            <a:noFill/>
          </p:spPr>
          <p:txBody>
            <a:bodyPr wrap="none" rtlCol="0">
              <a:spAutoFit/>
            </a:bodyPr>
            <a:lstStyle/>
            <a:p>
              <a:r>
                <a:rPr lang="en-US" sz="2399" dirty="0">
                  <a:solidFill>
                    <a:schemeClr val="bg1"/>
                  </a:solidFill>
                </a:rPr>
                <a:t>Countries</a:t>
              </a:r>
            </a:p>
          </p:txBody>
        </p:sp>
      </p:grpSp>
      <p:grpSp>
        <p:nvGrpSpPr>
          <p:cNvPr id="15" name="Group 14"/>
          <p:cNvGrpSpPr/>
          <p:nvPr/>
        </p:nvGrpSpPr>
        <p:grpSpPr>
          <a:xfrm>
            <a:off x="3542248" y="5570946"/>
            <a:ext cx="2204404" cy="1120075"/>
            <a:chOff x="2951542" y="5571503"/>
            <a:chExt cx="2204978" cy="1120367"/>
          </a:xfrm>
        </p:grpSpPr>
        <p:sp>
          <p:nvSpPr>
            <p:cNvPr id="13" name="TextBox 12"/>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33%</a:t>
              </a:r>
              <a:r>
                <a:rPr lang="en-US" sz="2399" b="1" baseline="100000" dirty="0">
                  <a:solidFill>
                    <a:schemeClr val="bg1"/>
                  </a:solidFill>
                </a:rPr>
                <a:t>off</a:t>
              </a:r>
              <a:endParaRPr lang="en-US" sz="4799" b="1" baseline="100000" dirty="0">
                <a:solidFill>
                  <a:schemeClr val="bg1"/>
                </a:solidFill>
              </a:endParaRPr>
            </a:p>
          </p:txBody>
        </p:sp>
        <p:sp>
          <p:nvSpPr>
            <p:cNvPr id="14" name="TextBox 13"/>
            <p:cNvSpPr txBox="1"/>
            <p:nvPr/>
          </p:nvSpPr>
          <p:spPr>
            <a:xfrm>
              <a:off x="3045971" y="6230205"/>
              <a:ext cx="2110549" cy="461665"/>
            </a:xfrm>
            <a:prstGeom prst="rect">
              <a:avLst/>
            </a:prstGeom>
            <a:noFill/>
          </p:spPr>
          <p:txBody>
            <a:bodyPr wrap="square" rtlCol="0">
              <a:spAutoFit/>
            </a:bodyPr>
            <a:lstStyle/>
            <a:p>
              <a:r>
                <a:rPr lang="en-US" sz="2399" dirty="0">
                  <a:solidFill>
                    <a:schemeClr val="bg1"/>
                  </a:solidFill>
                </a:rPr>
                <a:t>Dev/Test VMs</a:t>
              </a:r>
            </a:p>
          </p:txBody>
        </p:sp>
      </p:grpSp>
      <p:grpSp>
        <p:nvGrpSpPr>
          <p:cNvPr id="16" name="Group 15"/>
          <p:cNvGrpSpPr/>
          <p:nvPr/>
        </p:nvGrpSpPr>
        <p:grpSpPr>
          <a:xfrm>
            <a:off x="6766277" y="5570946"/>
            <a:ext cx="2350880" cy="1120075"/>
            <a:chOff x="2951542" y="5571503"/>
            <a:chExt cx="2351492" cy="1120367"/>
          </a:xfrm>
        </p:grpSpPr>
        <p:sp>
          <p:nvSpPr>
            <p:cNvPr id="17" name="TextBox 16"/>
            <p:cNvSpPr txBox="1"/>
            <p:nvPr/>
          </p:nvSpPr>
          <p:spPr>
            <a:xfrm>
              <a:off x="2951542" y="5571503"/>
              <a:ext cx="1828801" cy="830997"/>
            </a:xfrm>
            <a:prstGeom prst="rect">
              <a:avLst/>
            </a:prstGeom>
            <a:noFill/>
          </p:spPr>
          <p:txBody>
            <a:bodyPr wrap="square" rtlCol="0">
              <a:spAutoFit/>
            </a:bodyPr>
            <a:lstStyle/>
            <a:p>
              <a:pPr algn="ctr"/>
              <a:r>
                <a:rPr lang="en-US" sz="4799" b="1" dirty="0">
                  <a:solidFill>
                    <a:schemeClr val="bg1"/>
                  </a:solidFill>
                </a:rPr>
                <a:t>25%</a:t>
              </a:r>
              <a:r>
                <a:rPr lang="en-US" sz="2399" b="1" baseline="100000" dirty="0">
                  <a:solidFill>
                    <a:schemeClr val="bg1"/>
                  </a:solidFill>
                </a:rPr>
                <a:t>off</a:t>
              </a:r>
              <a:endParaRPr lang="en-US" sz="4799" b="1" baseline="100000" dirty="0">
                <a:solidFill>
                  <a:schemeClr val="bg1"/>
                </a:solidFill>
              </a:endParaRPr>
            </a:p>
          </p:txBody>
        </p:sp>
        <p:sp>
          <p:nvSpPr>
            <p:cNvPr id="18" name="TextBox 17"/>
            <p:cNvSpPr txBox="1"/>
            <p:nvPr/>
          </p:nvSpPr>
          <p:spPr>
            <a:xfrm>
              <a:off x="3045971" y="6230205"/>
              <a:ext cx="2257063" cy="461665"/>
            </a:xfrm>
            <a:prstGeom prst="rect">
              <a:avLst/>
            </a:prstGeom>
            <a:noFill/>
          </p:spPr>
          <p:txBody>
            <a:bodyPr wrap="square" rtlCol="0">
              <a:spAutoFit/>
            </a:bodyPr>
            <a:lstStyle/>
            <a:p>
              <a:r>
                <a:rPr lang="en-US" sz="2399" dirty="0">
                  <a:solidFill>
                    <a:schemeClr val="bg1"/>
                  </a:solidFill>
                </a:rPr>
                <a:t>Other Dev/Test</a:t>
              </a:r>
            </a:p>
          </p:txBody>
        </p:sp>
      </p:grpSp>
      <p:cxnSp>
        <p:nvCxnSpPr>
          <p:cNvPr id="20" name="Straight Connector 19"/>
          <p:cNvCxnSpPr/>
          <p:nvPr/>
        </p:nvCxnSpPr>
        <p:spPr>
          <a:xfrm flipV="1">
            <a:off x="3749220" y="1817645"/>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6103" y="1817644"/>
            <a:ext cx="0" cy="267305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6508" y="2008917"/>
            <a:ext cx="2815204" cy="183289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0658" y="4688064"/>
            <a:ext cx="3266903" cy="461545"/>
          </a:xfrm>
          <a:prstGeom prst="rect">
            <a:avLst/>
          </a:prstGeom>
        </p:spPr>
        <p:txBody>
          <a:bodyPr wrap="none">
            <a:spAutoFit/>
          </a:bodyPr>
          <a:lstStyle/>
          <a:p>
            <a:r>
              <a:rPr lang="en-US" sz="2399" b="1" i="1" dirty="0">
                <a:solidFill>
                  <a:schemeClr val="bg1"/>
                </a:solidFill>
              </a:rPr>
              <a:t>3</a:t>
            </a:r>
            <a:r>
              <a:rPr lang="en-US" sz="2399" dirty="0">
                <a:solidFill>
                  <a:schemeClr val="bg1"/>
                </a:solidFill>
              </a:rPr>
              <a:t> VMs for </a:t>
            </a:r>
            <a:r>
              <a:rPr lang="en-US" sz="2399" b="1" i="1" dirty="0">
                <a:solidFill>
                  <a:schemeClr val="bg1"/>
                </a:solidFill>
              </a:rPr>
              <a:t>16 </a:t>
            </a:r>
            <a:r>
              <a:rPr lang="en-US" sz="2399" dirty="0" err="1">
                <a:solidFill>
                  <a:schemeClr val="bg1"/>
                </a:solidFill>
              </a:rPr>
              <a:t>hrs</a:t>
            </a:r>
            <a:r>
              <a:rPr lang="en-US" sz="2399" dirty="0">
                <a:solidFill>
                  <a:schemeClr val="bg1"/>
                </a:solidFill>
              </a:rPr>
              <a:t> a day</a:t>
            </a:r>
          </a:p>
        </p:txBody>
      </p:sp>
      <p:sp>
        <p:nvSpPr>
          <p:cNvPr id="31" name="Rectangle 30"/>
          <p:cNvSpPr/>
          <p:nvPr/>
        </p:nvSpPr>
        <p:spPr>
          <a:xfrm>
            <a:off x="4026465" y="4688064"/>
            <a:ext cx="4110889" cy="461545"/>
          </a:xfrm>
          <a:prstGeom prst="rect">
            <a:avLst/>
          </a:prstGeom>
        </p:spPr>
        <p:txBody>
          <a:bodyPr wrap="none">
            <a:spAutoFit/>
          </a:bodyPr>
          <a:lstStyle/>
          <a:p>
            <a:r>
              <a:rPr lang="en-US" sz="2399" b="1" i="1" dirty="0">
                <a:solidFill>
                  <a:schemeClr val="bg1"/>
                </a:solidFill>
              </a:rPr>
              <a:t>80</a:t>
            </a:r>
            <a:r>
              <a:rPr lang="en-US" sz="2399" dirty="0">
                <a:solidFill>
                  <a:schemeClr val="bg1"/>
                </a:solidFill>
              </a:rPr>
              <a:t> VMs for </a:t>
            </a:r>
            <a:r>
              <a:rPr lang="en-US" sz="2399" b="1" i="1" dirty="0">
                <a:solidFill>
                  <a:schemeClr val="bg1"/>
                </a:solidFill>
              </a:rPr>
              <a:t>20</a:t>
            </a:r>
            <a:r>
              <a:rPr lang="en-US" sz="2399" dirty="0">
                <a:solidFill>
                  <a:schemeClr val="bg1"/>
                </a:solidFill>
              </a:rPr>
              <a:t> hour load test</a:t>
            </a:r>
          </a:p>
        </p:txBody>
      </p:sp>
      <p:grpSp>
        <p:nvGrpSpPr>
          <p:cNvPr id="40" name="Group 39"/>
          <p:cNvGrpSpPr/>
          <p:nvPr/>
        </p:nvGrpSpPr>
        <p:grpSpPr>
          <a:xfrm>
            <a:off x="3904218" y="1817644"/>
            <a:ext cx="4371449" cy="529527"/>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899657" y="2513255"/>
            <a:ext cx="4371449" cy="529527"/>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899656" y="3208415"/>
            <a:ext cx="4371449" cy="529527"/>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6186" y="3917011"/>
            <a:ext cx="4371449" cy="529527"/>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8294" y="4688338"/>
            <a:ext cx="3633447" cy="461545"/>
          </a:xfrm>
          <a:prstGeom prst="rect">
            <a:avLst/>
          </a:prstGeom>
        </p:spPr>
        <p:txBody>
          <a:bodyPr wrap="none">
            <a:spAutoFit/>
          </a:bodyPr>
          <a:lstStyle/>
          <a:p>
            <a:r>
              <a:rPr lang="en-US" sz="2399" dirty="0">
                <a:solidFill>
                  <a:schemeClr val="bg1"/>
                </a:solidFill>
              </a:rPr>
              <a:t>Up to </a:t>
            </a:r>
            <a:r>
              <a:rPr lang="en-US" sz="2399" b="1" i="1" dirty="0">
                <a:solidFill>
                  <a:schemeClr val="bg1"/>
                </a:solidFill>
              </a:rPr>
              <a:t>100</a:t>
            </a:r>
            <a:r>
              <a:rPr lang="en-US" sz="2399" dirty="0">
                <a:solidFill>
                  <a:schemeClr val="bg1"/>
                </a:solidFill>
              </a:rPr>
              <a:t> web sites </a:t>
            </a:r>
            <a:r>
              <a:rPr lang="en-US" sz="2399" i="1" dirty="0">
                <a:solidFill>
                  <a:schemeClr val="bg1"/>
                </a:solidFill>
              </a:rPr>
              <a:t>+</a:t>
            </a:r>
            <a:r>
              <a:rPr lang="en-US" sz="2399" dirty="0">
                <a:solidFill>
                  <a:schemeClr val="bg1"/>
                </a:solidFill>
              </a:rPr>
              <a:t> DB</a:t>
            </a:r>
          </a:p>
        </p:txBody>
      </p:sp>
      <p:grpSp>
        <p:nvGrpSpPr>
          <p:cNvPr id="76" name="Group 75"/>
          <p:cNvGrpSpPr/>
          <p:nvPr/>
        </p:nvGrpSpPr>
        <p:grpSpPr>
          <a:xfrm>
            <a:off x="8830567" y="2259300"/>
            <a:ext cx="3162559" cy="1792986"/>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10451" cy="1015663"/>
            </a:xfrm>
            <a:prstGeom prst="rect">
              <a:avLst/>
            </a:prstGeom>
            <a:noFill/>
          </p:spPr>
          <p:txBody>
            <a:bodyPr wrap="none" rtlCol="0">
              <a:spAutoFit/>
            </a:bodyPr>
            <a:lstStyle/>
            <a:p>
              <a:r>
                <a:rPr lang="en-US" sz="5998" dirty="0">
                  <a:solidFill>
                    <a:schemeClr val="bg1"/>
                  </a:solidFill>
                </a:rPr>
                <a:t>+</a:t>
              </a:r>
            </a:p>
          </p:txBody>
        </p:sp>
      </p:grpSp>
      <p:grpSp>
        <p:nvGrpSpPr>
          <p:cNvPr id="77" name="Group 76"/>
          <p:cNvGrpSpPr/>
          <p:nvPr/>
        </p:nvGrpSpPr>
        <p:grpSpPr>
          <a:xfrm>
            <a:off x="165958" y="5570945"/>
            <a:ext cx="2356664" cy="1120074"/>
            <a:chOff x="166002" y="5571503"/>
            <a:chExt cx="2357278" cy="1120366"/>
          </a:xfrm>
        </p:grpSpPr>
        <p:grpSp>
          <p:nvGrpSpPr>
            <p:cNvPr id="78" name="Group 77"/>
            <p:cNvGrpSpPr/>
            <p:nvPr/>
          </p:nvGrpSpPr>
          <p:grpSpPr>
            <a:xfrm>
              <a:off x="312515" y="5571503"/>
              <a:ext cx="2210765" cy="1120366"/>
              <a:chOff x="1331088" y="5694745"/>
              <a:chExt cx="2210765" cy="1120366"/>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1" name="TextBox 80"/>
              <p:cNvSpPr txBox="1"/>
              <p:nvPr/>
            </p:nvSpPr>
            <p:spPr>
              <a:xfrm>
                <a:off x="1759351" y="5694745"/>
                <a:ext cx="1782502" cy="830997"/>
              </a:xfrm>
              <a:prstGeom prst="rect">
                <a:avLst/>
              </a:prstGeom>
              <a:noFill/>
            </p:spPr>
            <p:txBody>
              <a:bodyPr wrap="square" rtlCol="0">
                <a:spAutoFit/>
              </a:bodyPr>
              <a:lstStyle/>
              <a:p>
                <a:r>
                  <a:rPr lang="en-US" sz="4799" b="1" dirty="0">
                    <a:solidFill>
                      <a:schemeClr val="bg1"/>
                    </a:solidFill>
                  </a:rPr>
                  <a:t>$150</a:t>
                </a:r>
                <a:endParaRPr lang="en-US" sz="4799" b="1" baseline="100000" dirty="0">
                  <a:solidFill>
                    <a:schemeClr val="bg1"/>
                  </a:solidFill>
                </a:endParaRPr>
              </a:p>
            </p:txBody>
          </p:sp>
          <p:sp>
            <p:nvSpPr>
              <p:cNvPr id="82" name="TextBox 81"/>
              <p:cNvSpPr txBox="1"/>
              <p:nvPr/>
            </p:nvSpPr>
            <p:spPr>
              <a:xfrm>
                <a:off x="1759351" y="6353446"/>
                <a:ext cx="1736203" cy="461665"/>
              </a:xfrm>
              <a:prstGeom prst="rect">
                <a:avLst/>
              </a:prstGeom>
              <a:noFill/>
            </p:spPr>
            <p:txBody>
              <a:bodyPr wrap="square" rtlCol="0">
                <a:spAutoFit/>
              </a:bodyPr>
              <a:lstStyle/>
              <a:p>
                <a:r>
                  <a:rPr lang="en-US" sz="2399" dirty="0">
                    <a:solidFill>
                      <a:schemeClr val="bg1"/>
                    </a:solidFill>
                  </a:rPr>
                  <a:t>per Month</a:t>
                </a:r>
              </a:p>
            </p:txBody>
          </p:sp>
        </p:grpSp>
        <p:sp>
          <p:nvSpPr>
            <p:cNvPr id="79" name="TextBox 78"/>
            <p:cNvSpPr txBox="1"/>
            <p:nvPr/>
          </p:nvSpPr>
          <p:spPr>
            <a:xfrm>
              <a:off x="166002" y="5610043"/>
              <a:ext cx="721288" cy="400110"/>
            </a:xfrm>
            <a:prstGeom prst="rect">
              <a:avLst/>
            </a:prstGeom>
            <a:noFill/>
          </p:spPr>
          <p:txBody>
            <a:bodyPr wrap="none" rtlCol="0">
              <a:spAutoFit/>
            </a:bodyPr>
            <a:lstStyle/>
            <a:p>
              <a:r>
                <a:rPr lang="en-US" sz="1999" spc="-150" dirty="0">
                  <a:solidFill>
                    <a:schemeClr val="bg1"/>
                  </a:solidFill>
                </a:rPr>
                <a:t>Up to</a:t>
              </a:r>
            </a:p>
          </p:txBody>
        </p:sp>
      </p:grpSp>
    </p:spTree>
    <p:extLst>
      <p:ext uri="{BB962C8B-B14F-4D97-AF65-F5344CB8AC3E}">
        <p14:creationId xmlns:p14="http://schemas.microsoft.com/office/powerpoint/2010/main" val="405557100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376" y="2430705"/>
            <a:ext cx="2410413" cy="2410413"/>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sp>
        <p:nvSpPr>
          <p:cNvPr id="2" name="TextBox 1"/>
          <p:cNvSpPr txBox="1"/>
          <p:nvPr/>
        </p:nvSpPr>
        <p:spPr>
          <a:xfrm>
            <a:off x="3078529" y="605040"/>
            <a:ext cx="5913689" cy="1201711"/>
          </a:xfrm>
          <a:prstGeom prst="rect">
            <a:avLst/>
          </a:prstGeom>
          <a:noFill/>
        </p:spPr>
        <p:txBody>
          <a:bodyPr wrap="none" lIns="179213" tIns="143370" rIns="179213" bIns="143370" rtlCol="0">
            <a:spAutoFit/>
          </a:bodyPr>
          <a:lstStyle/>
          <a:p>
            <a:pPr algn="ctr" defTabSz="914121">
              <a:lnSpc>
                <a:spcPct val="112000"/>
              </a:lnSpc>
              <a:spcBef>
                <a:spcPct val="0"/>
              </a:spcBef>
              <a:spcAft>
                <a:spcPts val="588"/>
              </a:spcAft>
              <a:defRPr/>
            </a:pPr>
            <a:r>
              <a:rPr lang="en-US" sz="5293" spc="-147" dirty="0">
                <a:ln w="3175">
                  <a:noFill/>
                </a:ln>
                <a:gradFill>
                  <a:gsLst>
                    <a:gs pos="43519">
                      <a:srgbClr val="414141"/>
                    </a:gs>
                    <a:gs pos="51000">
                      <a:srgbClr val="414141"/>
                    </a:gs>
                  </a:gsLst>
                  <a:lin ang="5400000" scaled="0"/>
                </a:gradFill>
                <a:latin typeface="Segoe UI Light" panose="020B0502040204020203" pitchFamily="34" charset="0"/>
                <a:cs typeface="Segoe UI Light" panose="020B0502040204020203" pitchFamily="34" charset="0"/>
              </a:rPr>
              <a:t>Platform opportunity</a:t>
            </a:r>
          </a:p>
        </p:txBody>
      </p:sp>
      <p:grpSp>
        <p:nvGrpSpPr>
          <p:cNvPr id="4" name="Group 3"/>
          <p:cNvGrpSpPr/>
          <p:nvPr/>
        </p:nvGrpSpPr>
        <p:grpSpPr>
          <a:xfrm>
            <a:off x="4577266" y="2430704"/>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Reinvent productivity</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2430705"/>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Create more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3265" y="2421525"/>
            <a:ext cx="2410413" cy="2410413"/>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58248" y="2421525"/>
            <a:ext cx="2410413" cy="2410413"/>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53" tIns="60927" rIns="121853" bIns="60927" numCol="1" anchor="t" anchorCtr="0" compatLnSpc="1">
              <a:prstTxWarp prst="textNoShape">
                <a:avLst/>
              </a:prstTxWarp>
            </a:bodyPr>
            <a:lstStyle/>
            <a:p>
              <a:pPr defTabSz="913978">
                <a:defRPr/>
              </a:pPr>
              <a:endParaRPr lang="en-US" sz="2399">
                <a:solidFill>
                  <a:srgbClr val="737373"/>
                </a:solidFill>
                <a:latin typeface="Segoe UI"/>
              </a:endParaRPr>
            </a:p>
          </p:txBody>
        </p:sp>
      </p:grpSp>
      <p:grpSp>
        <p:nvGrpSpPr>
          <p:cNvPr id="11" name="Group 10"/>
          <p:cNvGrpSpPr/>
          <p:nvPr/>
        </p:nvGrpSpPr>
        <p:grpSpPr>
          <a:xfrm>
            <a:off x="1585390" y="2421525"/>
            <a:ext cx="2410413" cy="2410413"/>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856" fontAlgn="base">
                <a:spcBef>
                  <a:spcPct val="0"/>
                </a:spcBef>
                <a:spcAft>
                  <a:spcPct val="0"/>
                </a:spcAft>
                <a:defRPr/>
              </a:pPr>
              <a:endParaRPr lang="en-US" sz="1960" dirty="0">
                <a:gradFill>
                  <a:gsLst>
                    <a:gs pos="0">
                      <a:srgbClr val="FFFFFF"/>
                    </a:gs>
                    <a:gs pos="100000">
                      <a:srgbClr val="FFFFFF"/>
                    </a:gs>
                  </a:gsLst>
                  <a:lin ang="5400000" scaled="0"/>
                </a:gradFill>
                <a:latin typeface="Segoe UI"/>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187" y="5051608"/>
            <a:ext cx="2705069" cy="778461"/>
          </a:xfrm>
          <a:prstGeom prst="rect">
            <a:avLst/>
          </a:prstGeom>
          <a:noFill/>
        </p:spPr>
        <p:txBody>
          <a:bodyPr wrap="square" lIns="179213" tIns="143370" rIns="179213" bIns="143370" rtlCol="0">
            <a:spAutoFit/>
          </a:bodyPr>
          <a:lstStyle/>
          <a:p>
            <a:pPr algn="ctr" defTabSz="914121">
              <a:lnSpc>
                <a:spcPct val="90000"/>
              </a:lnSpc>
              <a:spcAft>
                <a:spcPts val="588"/>
              </a:spcAft>
              <a:defRPr/>
            </a:pP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Build the</a:t>
            </a:r>
            <a:b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br>
            <a:r>
              <a:rPr lang="en-US" sz="1765" spc="-29" dirty="0">
                <a:gradFill>
                  <a:gsLst>
                    <a:gs pos="38000">
                      <a:srgbClr val="ECECEC">
                        <a:lumMod val="25000"/>
                      </a:srgbClr>
                    </a:gs>
                    <a:gs pos="51000">
                      <a:srgbClr val="ECECEC">
                        <a:lumMod val="25000"/>
                      </a:srgbClr>
                    </a:gs>
                  </a:gsLst>
                  <a:lin ang="5400000" scaled="1"/>
                </a:gradFill>
                <a:latin typeface="Segoe UI Semibold" panose="020B0702040204020203" pitchFamily="34" charset="0"/>
                <a:cs typeface="Segoe UI Semibold" panose="020B0702040204020203" pitchFamily="34" charset="0"/>
              </a:rPr>
              <a:t>intelligent cloud </a:t>
            </a:r>
          </a:p>
        </p:txBody>
      </p:sp>
    </p:spTree>
    <p:extLst>
      <p:ext uri="{BB962C8B-B14F-4D97-AF65-F5344CB8AC3E}">
        <p14:creationId xmlns:p14="http://schemas.microsoft.com/office/powerpoint/2010/main" val="27911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 y="0"/>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9531"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7612" y="2955009"/>
            <a:ext cx="9201281" cy="965120"/>
          </a:xfrm>
          <a:prstGeom prst="rect">
            <a:avLst/>
          </a:prstGeom>
        </p:spPr>
        <p:txBody>
          <a:bodyPr vert="horz" lIns="91416" tIns="45708" rIns="91416" bIns="4570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000" dirty="0" smtClean="0">
                <a:solidFill>
                  <a:srgbClr val="0070C0"/>
                </a:solidFill>
              </a:rPr>
              <a:t>Get started today </a:t>
            </a:r>
            <a:r>
              <a:rPr lang="en-US" sz="6000" dirty="0">
                <a:solidFill>
                  <a:srgbClr val="0070C0"/>
                </a:solidFill>
              </a:rPr>
              <a:t>at http://azure.microsoft.com</a:t>
            </a:r>
          </a:p>
        </p:txBody>
      </p:sp>
    </p:spTree>
    <p:extLst>
      <p:ext uri="{BB962C8B-B14F-4D97-AF65-F5344CB8AC3E}">
        <p14:creationId xmlns:p14="http://schemas.microsoft.com/office/powerpoint/2010/main" val="302385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1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873175740"/>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0.xml><?xml version="1.0" encoding="utf-8"?>
<a:theme xmlns:a="http://schemas.openxmlformats.org/drawingml/2006/main" name="1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1.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2.xml><?xml version="1.0" encoding="utf-8"?>
<a:theme xmlns:a="http://schemas.openxmlformats.org/drawingml/2006/main" name="3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3.xml><?xml version="1.0" encoding="utf-8"?>
<a:theme xmlns:a="http://schemas.openxmlformats.org/drawingml/2006/main" name="4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12A49558-E789-4399-9D96-F08AE2E278F2}" vid="{B38A1CF8-BE3E-468D-BF70-AD0BD63E580C}"/>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potx" id="{E9CBCEC3-36C2-4763-88E1-B75AB7E1FC6F}" vid="{55C15E7C-B0A3-4A27-BBBF-FBB376FF8139}"/>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6.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7.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8.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9.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d45d9a28-4d48-4835-9009-441d319c6f12" Revision="1" Stencil="System.MyShapes" StencilVersion="1.0"/>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Seth Brickman</DisplayName>
        <AccountId>139</AccountId>
        <AccountType/>
      </UserInfo>
      <UserInfo>
        <DisplayName>Neil Hutson</DisplayName>
        <AccountId>140</AccountId>
        <AccountType/>
      </UserInfo>
      <UserInfo>
        <DisplayName>Jonah Sterling</DisplayName>
        <AccountId>136</AccountId>
        <AccountType/>
      </UserInfo>
    </SharedWithUsers>
  </documentManagement>
</p:properties>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49256756-6009-4646-A249-6F3D304777FF}">
  <ds:schemaRefs>
    <ds:schemaRef ds:uri="http://schemas.microsoft.com/VisualStudio/2011/storyboarding/control"/>
  </ds:schemaRefs>
</ds:datastoreItem>
</file>

<file path=customXml/itemProps2.xml><?xml version="1.0" encoding="utf-8"?>
<ds:datastoreItem xmlns:ds="http://schemas.openxmlformats.org/officeDocument/2006/customXml" ds:itemID="{8587D03C-DCD5-4A24-A48F-FDD3322C1278}">
  <ds:schemaRefs>
    <ds:schemaRef ds:uri="http://schemas.microsoft.com/sharepoint/v3/contenttype/forms"/>
  </ds:schemaRefs>
</ds:datastoreItem>
</file>

<file path=customXml/itemProps3.xml><?xml version="1.0" encoding="utf-8"?>
<ds:datastoreItem xmlns:ds="http://schemas.openxmlformats.org/officeDocument/2006/customXml" ds:itemID="{4AE6DE3D-DD07-4468-B2CC-FBAA57EACDD1}">
  <ds:schemaRefs>
    <ds:schemaRef ds:uri="http://schemas.microsoft.com/VisualStudio/2011/storyboarding/control"/>
  </ds:schemaRefs>
</ds:datastoreItem>
</file>

<file path=customXml/itemProps4.xml><?xml version="1.0" encoding="utf-8"?>
<ds:datastoreItem xmlns:ds="http://schemas.openxmlformats.org/officeDocument/2006/customXml" ds:itemID="{E9A13FED-9D9A-42D4-BBF4-345F4CCBDD05}">
  <ds:schemaRefs>
    <ds:schemaRef ds:uri="http://www.w3.org/XML/1998/namespace"/>
    <ds:schemaRef ds:uri="http://purl.org/dc/elements/1.1/"/>
    <ds:schemaRef ds:uri="http://schemas.openxmlformats.org/package/2006/metadata/core-properties"/>
    <ds:schemaRef ds:uri="http://schemas.microsoft.com/office/2006/documentManagement/types"/>
    <ds:schemaRef ds:uri="http://purl.org/dc/terms/"/>
    <ds:schemaRef ds:uri="http://purl.org/dc/dcmitype/"/>
    <ds:schemaRef ds:uri="fee586e5-3c92-48eb-9898-42915e590ada"/>
    <ds:schemaRef ds:uri="http://schemas.microsoft.com/office/infopath/2007/PartnerControls"/>
    <ds:schemaRef ds:uri="http://schemas.microsoft.com/office/2006/metadata/properties"/>
  </ds:schemaRefs>
</ds:datastoreItem>
</file>

<file path=customXml/itemProps5.xml><?xml version="1.0" encoding="utf-8"?>
<ds:datastoreItem xmlns:ds="http://schemas.openxmlformats.org/officeDocument/2006/customXml" ds:itemID="{99A65615-3E2B-495E-A580-4E1C54A25A4B}">
  <ds:schemaRefs>
    <ds:schemaRef ds:uri="http://schemas.microsoft.com/VisualStudio/2011/storyboarding/control"/>
  </ds:schemaRefs>
</ds:datastoreItem>
</file>

<file path=customXml/itemProps6.xml><?xml version="1.0" encoding="utf-8"?>
<ds:datastoreItem xmlns:ds="http://schemas.openxmlformats.org/officeDocument/2006/customXml" ds:itemID="{3093EB58-A3C8-4EFB-858C-7BC99E7AE9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5128743F-70A7-451B-A899-584C9B010BE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0</TotalTime>
  <Words>8914</Words>
  <Application>Microsoft Office PowerPoint</Application>
  <PresentationFormat>Custom</PresentationFormat>
  <Paragraphs>1415</Paragraphs>
  <Slides>81</Slides>
  <Notes>65</Notes>
  <HiddenSlides>5</HiddenSlides>
  <MMClips>0</MMClips>
  <ScaleCrop>false</ScaleCrop>
  <HeadingPairs>
    <vt:vector size="6" baseType="variant">
      <vt:variant>
        <vt:lpstr>Fonts Used</vt:lpstr>
      </vt:variant>
      <vt:variant>
        <vt:i4>19</vt:i4>
      </vt:variant>
      <vt:variant>
        <vt:lpstr>Theme</vt:lpstr>
      </vt:variant>
      <vt:variant>
        <vt:i4>15</vt:i4>
      </vt:variant>
      <vt:variant>
        <vt:lpstr>Slide Titles</vt:lpstr>
      </vt:variant>
      <vt:variant>
        <vt:i4>81</vt:i4>
      </vt:variant>
    </vt:vector>
  </HeadingPairs>
  <TitlesOfParts>
    <vt:vector size="115" baseType="lpstr">
      <vt:lpstr>Arial Unicode MS</vt:lpstr>
      <vt:lpstr>Arial</vt:lpstr>
      <vt:lpstr>Avenir LT Pro 45 Book</vt:lpstr>
      <vt:lpstr>Calibri</vt:lpstr>
      <vt:lpstr>Calibri Light</vt:lpstr>
      <vt:lpstr>Consolas</vt:lpstr>
      <vt:lpstr>ＭＳ Ｐゴシック</vt:lpstr>
      <vt:lpstr>ＭＳ Ｐゴシック</vt:lpstr>
      <vt:lpstr>Rockwell</vt:lpstr>
      <vt:lpstr>Segoe</vt:lpstr>
      <vt:lpstr>Segoe Light</vt:lpstr>
      <vt:lpstr>Segoe Pro</vt:lpstr>
      <vt:lpstr>Segoe UI</vt:lpstr>
      <vt:lpstr>Segoe UI (Body)</vt:lpstr>
      <vt:lpstr>Segoe UI Light</vt:lpstr>
      <vt:lpstr>Segoe UI Semibold</vt:lpstr>
      <vt:lpstr>Segoe UI Semilight</vt:lpstr>
      <vt:lpstr>Times New Roman</vt:lpstr>
      <vt:lpstr>Wingdings</vt:lpstr>
      <vt:lpstr>Azure Event</vt:lpstr>
      <vt:lpstr>1_5-30629_Build_Template_DARK BLUE</vt:lpstr>
      <vt:lpstr>Microsoft AzureCon 2015 Template - Color</vt:lpstr>
      <vt:lpstr>1_BUILD CHARCOAL BACKGROUND</vt:lpstr>
      <vt:lpstr>1_Azure Event</vt:lpstr>
      <vt:lpstr>MGXFY16 Dark Gray Template</vt:lpstr>
      <vt:lpstr>WPC 2015 Dark Gray Template</vt:lpstr>
      <vt:lpstr>WPC 2015 Light Gray Template</vt:lpstr>
      <vt:lpstr>2_Azure Event</vt:lpstr>
      <vt:lpstr>11_BUILD CHARCOAL BACKGROUND</vt:lpstr>
      <vt:lpstr>COLOR TEMPLATE</vt:lpstr>
      <vt:lpstr>3_Azure Event</vt:lpstr>
      <vt:lpstr>4_Azure Event</vt:lpstr>
      <vt:lpstr>1_Microsoft AzureCon 2015 Template - Color</vt:lpstr>
      <vt:lpstr>1_Office Theme</vt:lpstr>
      <vt:lpstr>PowerPoint Presentation</vt:lpstr>
      <vt:lpstr>Microsoft + Startups</vt:lpstr>
      <vt:lpstr>PowerPoint Presentation</vt:lpstr>
      <vt:lpstr>Resources</vt:lpstr>
      <vt:lpstr>Agenda</vt:lpstr>
      <vt:lpstr>The Cloud for  Modern Business</vt:lpstr>
      <vt:lpstr>PowerPoint Presentation</vt:lpstr>
      <vt:lpstr>PowerPoint Presentation</vt:lpstr>
      <vt:lpstr>Why the cloud?</vt:lpstr>
      <vt:lpstr>Why the cloud? </vt:lpstr>
      <vt:lpstr>Cloud Computing</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Hybrid consistency</vt:lpstr>
      <vt:lpstr>Connect every on-premises server to the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Titanfall</vt:lpstr>
      <vt:lpstr>PowerPoint Presentation</vt:lpstr>
      <vt:lpstr>PowerPoint Presentation</vt:lpstr>
      <vt:lpstr>PowerPoint Presentation</vt:lpstr>
      <vt:lpstr>PowerPoint Presentation</vt:lpstr>
      <vt:lpstr>PowerPoint Presentation</vt:lpstr>
      <vt:lpstr>PowerPoint Presentation</vt:lpstr>
      <vt:lpstr>SQL Database</vt:lpstr>
      <vt:lpstr>Big Data Insights</vt:lpstr>
      <vt:lpstr>Big Data Insights</vt:lpstr>
      <vt:lpstr>PowerPoint Presentation</vt:lpstr>
      <vt:lpstr>PowerPoint Presentation</vt:lpstr>
      <vt:lpstr>PowerPoint Presentation</vt:lpstr>
      <vt:lpstr>PowerPoint Presentation</vt:lpstr>
      <vt:lpstr>Internet of Things</vt:lpstr>
      <vt:lpstr>PowerPoint Presentation</vt:lpstr>
      <vt:lpstr>PowerPoint Presentation</vt:lpstr>
      <vt:lpstr>PowerPoint Presentation</vt:lpstr>
      <vt:lpstr>PowerPoint Presentation</vt:lpstr>
      <vt:lpstr>Great Infrastructure Enhancements</vt:lpstr>
      <vt:lpstr>New N family of virtual machines</vt:lpstr>
      <vt:lpstr>PowerPoint Presentation</vt:lpstr>
      <vt:lpstr>PowerPoint Presentation</vt:lpstr>
      <vt:lpstr>Azure Services </vt:lpstr>
      <vt:lpstr>PowerPoint Presentation</vt:lpstr>
      <vt:lpstr>Demo: Azure Portal</vt:lpstr>
      <vt:lpstr>Virtual Machines</vt:lpstr>
      <vt:lpstr>PowerPoint Presentation</vt:lpstr>
      <vt:lpstr>PowerPoint Presentation</vt:lpstr>
      <vt:lpstr>Azure App Service Web Apps</vt:lpstr>
      <vt:lpstr>Azure App Service Mobile Apps</vt:lpstr>
      <vt:lpstr>Visual Studio Online</vt:lpstr>
      <vt:lpstr>Demo: Azure Preview Portal</vt:lpstr>
      <vt:lpstr>You</vt:lpstr>
      <vt:lpstr>PowerPoint Presentation</vt:lpstr>
      <vt:lpstr>Azure Data Factory</vt:lpstr>
      <vt:lpstr>Azure Stream Analytics</vt:lpstr>
      <vt:lpstr>Azure Service Fabric</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Design for Cloud</vt:lpstr>
      <vt:lpstr>A different mindset</vt:lpstr>
      <vt:lpstr>Sample architecture</vt:lpstr>
      <vt:lpstr>Redundancy in Microsoft Azure </vt:lpstr>
      <vt:lpstr>What does failsafe mean for my applications?</vt:lpstr>
      <vt:lpstr>Scaling in Microsoft Azure</vt:lpstr>
      <vt:lpstr>Activate your MSDN Benefits…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dc:description/>
  <cp:lastModifiedBy/>
  <cp:revision>1</cp:revision>
  <dcterms:created xsi:type="dcterms:W3CDTF">2014-07-17T16:01:57Z</dcterms:created>
  <dcterms:modified xsi:type="dcterms:W3CDTF">2015-11-04T10:44:20Z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0x0101004A821E223A3BC347949CC2419033DBE2</vt:lpwstr>
  </property>
  <property fmtid="{D5CDD505-2E9C-101B-9397-08002B2CF9AE}" pid="4" name="DocVizMetadataToken">
    <vt:lpwstr>300x168x1</vt:lpwstr>
  </property>
</Properties>
</file>